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92" r:id="rId2"/>
    <p:sldId id="257" r:id="rId3"/>
    <p:sldId id="391" r:id="rId4"/>
    <p:sldId id="390" r:id="rId5"/>
    <p:sldId id="307" r:id="rId6"/>
    <p:sldId id="448" r:id="rId7"/>
    <p:sldId id="389" r:id="rId8"/>
    <p:sldId id="388" r:id="rId9"/>
    <p:sldId id="449" r:id="rId10"/>
    <p:sldId id="454" r:id="rId11"/>
    <p:sldId id="455" r:id="rId12"/>
    <p:sldId id="456" r:id="rId13"/>
    <p:sldId id="457" r:id="rId14"/>
    <p:sldId id="319" r:id="rId15"/>
    <p:sldId id="320" r:id="rId16"/>
    <p:sldId id="321" r:id="rId17"/>
    <p:sldId id="396" r:id="rId18"/>
    <p:sldId id="402" r:id="rId19"/>
    <p:sldId id="412" r:id="rId20"/>
    <p:sldId id="414" r:id="rId21"/>
    <p:sldId id="428" r:id="rId22"/>
    <p:sldId id="442" r:id="rId23"/>
    <p:sldId id="458" r:id="rId2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8300"/>
    <a:srgbClr val="004CBC"/>
    <a:srgbClr val="FFB869"/>
    <a:srgbClr val="3F8DFF"/>
    <a:srgbClr val="217BFF"/>
    <a:srgbClr val="0057D6"/>
    <a:srgbClr val="0066FF"/>
    <a:srgbClr val="EE7D00"/>
    <a:srgbClr val="D26E00"/>
    <a:srgbClr val="FF8A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56" autoAdjust="0"/>
    <p:restoredTop sz="94164" autoAdjust="0"/>
  </p:normalViewPr>
  <p:slideViewPr>
    <p:cSldViewPr>
      <p:cViewPr>
        <p:scale>
          <a:sx n="100" d="100"/>
          <a:sy n="100" d="100"/>
        </p:scale>
        <p:origin x="-564" y="-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1770" y="-72"/>
      </p:cViewPr>
      <p:guideLst>
        <p:guide orient="horz" pos="3126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AppData\Local\Temp\&#1087;&#1088;&#1072;&#1074;&#1080;&#1083;&#1100;&#1085;&#1099;&#1081;%20&#1084;&#1072;&#1088;&#1090;%2020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Лист1!$B$5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1231422505307855E-3"/>
                  <c:y val="-2.42699950958366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0615711252653927E-2"/>
                  <c:y val="-4.2472491417714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1231422505307855E-3"/>
                  <c:y val="-2.73037444828161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Лист1!$C$4:$E$4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Лист1!$C$5:$E$5</c:f>
              <c:numCache>
                <c:formatCode>General</c:formatCode>
                <c:ptCount val="3"/>
                <c:pt idx="0">
                  <c:v>160459.6</c:v>
                </c:pt>
                <c:pt idx="1">
                  <c:v>190797.6</c:v>
                </c:pt>
                <c:pt idx="2">
                  <c:v>181018.1</c:v>
                </c:pt>
              </c:numCache>
            </c:numRef>
          </c:val>
        </c:ser>
        <c:ser>
          <c:idx val="1"/>
          <c:order val="1"/>
          <c:tx>
            <c:strRef>
              <c:f>Лист1!$B$6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Лист1!$C$4:$E$4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Лист1!$C$6:$E$6</c:f>
              <c:numCache>
                <c:formatCode>General</c:formatCode>
                <c:ptCount val="3"/>
                <c:pt idx="0">
                  <c:v>159088.5</c:v>
                </c:pt>
                <c:pt idx="1">
                  <c:v>187234</c:v>
                </c:pt>
                <c:pt idx="2">
                  <c:v>178262.8</c:v>
                </c:pt>
              </c:numCache>
            </c:numRef>
          </c:val>
        </c:ser>
        <c:ser>
          <c:idx val="2"/>
          <c:order val="2"/>
          <c:tx>
            <c:strRef>
              <c:f>Лист1!$B$7</c:f>
              <c:strCache>
                <c:ptCount val="1"/>
                <c:pt idx="0">
                  <c:v>Дефицит/Профицит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Лист1!$C$4:$E$4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Лист1!$C$7:$E$7</c:f>
              <c:numCache>
                <c:formatCode>General</c:formatCode>
                <c:ptCount val="3"/>
                <c:pt idx="0">
                  <c:v>1371.1</c:v>
                </c:pt>
                <c:pt idx="1">
                  <c:v>3563.6</c:v>
                </c:pt>
                <c:pt idx="2">
                  <c:v>2755.4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558080"/>
        <c:axId val="112559616"/>
      </c:barChart>
      <c:catAx>
        <c:axId val="112558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2559616"/>
        <c:crosses val="autoZero"/>
        <c:auto val="1"/>
        <c:lblAlgn val="ctr"/>
        <c:lblOffset val="100"/>
        <c:noMultiLvlLbl val="0"/>
      </c:catAx>
      <c:valAx>
        <c:axId val="112559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255808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Лист1!$B$11</c:f>
              <c:strCache>
                <c:ptCount val="1"/>
                <c:pt idx="0">
                  <c:v>собственные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Лист1!$C$10:$E$10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Лист1!$C$11:$E$11</c:f>
              <c:numCache>
                <c:formatCode>General</c:formatCode>
                <c:ptCount val="3"/>
                <c:pt idx="0">
                  <c:v>34177.800000000003</c:v>
                </c:pt>
                <c:pt idx="1">
                  <c:v>32800.9</c:v>
                </c:pt>
                <c:pt idx="2">
                  <c:v>37586.300000000003</c:v>
                </c:pt>
              </c:numCache>
            </c:numRef>
          </c:val>
        </c:ser>
        <c:ser>
          <c:idx val="1"/>
          <c:order val="1"/>
          <c:tx>
            <c:strRef>
              <c:f>Лист1!$B$12</c:f>
              <c:strCache>
                <c:ptCount val="1"/>
                <c:pt idx="0">
                  <c:v>безвозмездные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Лист1!$C$10:$E$10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Лист1!$C$12:$E$12</c:f>
              <c:numCache>
                <c:formatCode>General</c:formatCode>
                <c:ptCount val="3"/>
                <c:pt idx="0">
                  <c:v>126281.8</c:v>
                </c:pt>
                <c:pt idx="1">
                  <c:v>157996.6</c:v>
                </c:pt>
                <c:pt idx="2">
                  <c:v>143431.79999999999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2605056"/>
        <c:axId val="112606592"/>
      </c:barChart>
      <c:catAx>
        <c:axId val="112605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2606592"/>
        <c:crosses val="autoZero"/>
        <c:auto val="1"/>
        <c:lblAlgn val="ctr"/>
        <c:lblOffset val="100"/>
        <c:noMultiLvlLbl val="0"/>
      </c:catAx>
      <c:valAx>
        <c:axId val="1126065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260505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Лист1!$B$15</c:f>
              <c:strCache>
                <c:ptCount val="1"/>
                <c:pt idx="0">
                  <c:v>налоговые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Лист1!$C$14:$E$14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Лист1!$C$15:$E$15</c:f>
              <c:numCache>
                <c:formatCode>General</c:formatCode>
                <c:ptCount val="3"/>
                <c:pt idx="0">
                  <c:v>32985</c:v>
                </c:pt>
                <c:pt idx="1">
                  <c:v>31537.5</c:v>
                </c:pt>
                <c:pt idx="2">
                  <c:v>35500.5</c:v>
                </c:pt>
              </c:numCache>
            </c:numRef>
          </c:val>
        </c:ser>
        <c:ser>
          <c:idx val="1"/>
          <c:order val="1"/>
          <c:tx>
            <c:strRef>
              <c:f>Лист1!$B$16</c:f>
              <c:strCache>
                <c:ptCount val="1"/>
                <c:pt idx="0">
                  <c:v>неналоговые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Лист1!$C$14:$E$14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Лист1!$C$16:$E$16</c:f>
              <c:numCache>
                <c:formatCode>General</c:formatCode>
                <c:ptCount val="3"/>
                <c:pt idx="0">
                  <c:v>1502.9</c:v>
                </c:pt>
                <c:pt idx="1">
                  <c:v>1192.8</c:v>
                </c:pt>
                <c:pt idx="2">
                  <c:v>2085.8000000000002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4313088"/>
        <c:axId val="114314624"/>
      </c:barChart>
      <c:catAx>
        <c:axId val="114313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4314624"/>
        <c:crosses val="autoZero"/>
        <c:auto val="1"/>
        <c:lblAlgn val="ctr"/>
        <c:lblOffset val="100"/>
        <c:noMultiLvlLbl val="0"/>
      </c:catAx>
      <c:valAx>
        <c:axId val="1143146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431308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Лист1!$B$19:$B$23</c:f>
              <c:strCache>
                <c:ptCount val="5"/>
                <c:pt idx="0">
                  <c:v>НДФЛ</c:v>
                </c:pt>
                <c:pt idx="1">
                  <c:v>Акцизы</c:v>
                </c:pt>
                <c:pt idx="2">
                  <c:v>Налог на совокупный доход</c:v>
                </c:pt>
                <c:pt idx="3">
                  <c:v>Государственная пошлина</c:v>
                </c:pt>
                <c:pt idx="4">
                  <c:v>Неналоговые доходы</c:v>
                </c:pt>
              </c:strCache>
            </c:strRef>
          </c:cat>
          <c:val>
            <c:numRef>
              <c:f>Лист1!$C$19:$C$23</c:f>
              <c:numCache>
                <c:formatCode>General</c:formatCode>
                <c:ptCount val="5"/>
                <c:pt idx="0">
                  <c:v>30074.6</c:v>
                </c:pt>
                <c:pt idx="1">
                  <c:v>691.9</c:v>
                </c:pt>
                <c:pt idx="2">
                  <c:v>4413.7</c:v>
                </c:pt>
                <c:pt idx="3">
                  <c:v>320.3</c:v>
                </c:pt>
                <c:pt idx="4">
                  <c:v>2085.8000000000002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396673963472408E-2"/>
          <c:y val="4.502505994090189E-2"/>
          <c:w val="0.56012437242025248"/>
          <c:h val="0.83655538470535218"/>
        </c:manualLayout>
      </c:layout>
      <c:pie3DChart>
        <c:varyColors val="1"/>
        <c:ser>
          <c:idx val="0"/>
          <c:order val="0"/>
          <c:explosion val="25"/>
          <c:dLbls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'без учета счетов бюджета'!$A$8:$A$45</c:f>
              <c:strCache>
                <c:ptCount val="12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безопасность и правоохранительная деятельность</c:v>
                </c:pt>
                <c:pt idx="3">
                  <c:v>    Национальная экономика</c:v>
                </c:pt>
                <c:pt idx="4">
                  <c:v>    Жилищно-коммунальное хозяйство</c:v>
                </c:pt>
                <c:pt idx="5">
                  <c:v>    Охрана окружающей среды</c:v>
                </c:pt>
                <c:pt idx="6">
                  <c:v>    Образование</c:v>
                </c:pt>
                <c:pt idx="7">
                  <c:v>    Культура, кинематография</c:v>
                </c:pt>
                <c:pt idx="8">
                  <c:v>    Социальная политика</c:v>
                </c:pt>
                <c:pt idx="9">
                  <c:v>    Физическая культура и спорт</c:v>
                </c:pt>
                <c:pt idx="10">
                  <c:v>    Обслуживание государственного и муниципального долга</c:v>
                </c:pt>
                <c:pt idx="11">
                  <c:v>  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'без учета счетов бюджета'!$U$8:$U$45</c:f>
              <c:numCache>
                <c:formatCode>#,##0.00</c:formatCode>
                <c:ptCount val="12"/>
                <c:pt idx="0">
                  <c:v>32090.01</c:v>
                </c:pt>
                <c:pt idx="1">
                  <c:v>425</c:v>
                </c:pt>
                <c:pt idx="2">
                  <c:v>926.46</c:v>
                </c:pt>
                <c:pt idx="3">
                  <c:v>1003.21</c:v>
                </c:pt>
                <c:pt idx="4">
                  <c:v>1056.42</c:v>
                </c:pt>
                <c:pt idx="5">
                  <c:v>0</c:v>
                </c:pt>
                <c:pt idx="6">
                  <c:v>67377.990000000005</c:v>
                </c:pt>
                <c:pt idx="7">
                  <c:v>29446.26</c:v>
                </c:pt>
                <c:pt idx="8">
                  <c:v>33513.550000000003</c:v>
                </c:pt>
                <c:pt idx="9">
                  <c:v>2126.3000000000002</c:v>
                </c:pt>
                <c:pt idx="10">
                  <c:v>6.57</c:v>
                </c:pt>
                <c:pt idx="11">
                  <c:v>10291</c:v>
                </c:pt>
              </c:numCache>
            </c:numRef>
          </c:val>
        </c:ser>
        <c:ser>
          <c:idx val="7"/>
          <c:order val="7"/>
          <c:explosion val="25"/>
          <c:cat>
            <c:strRef>
              <c:f>'без учета счетов бюджета'!$A$8:$A$45</c:f>
              <c:strCache>
                <c:ptCount val="12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безопасность и правоохранительная деятельность</c:v>
                </c:pt>
                <c:pt idx="3">
                  <c:v>    Национальная экономика</c:v>
                </c:pt>
                <c:pt idx="4">
                  <c:v>    Жилищно-коммунальное хозяйство</c:v>
                </c:pt>
                <c:pt idx="5">
                  <c:v>    Охрана окружающей среды</c:v>
                </c:pt>
                <c:pt idx="6">
                  <c:v>    Образование</c:v>
                </c:pt>
                <c:pt idx="7">
                  <c:v>    Культура, кинематография</c:v>
                </c:pt>
                <c:pt idx="8">
                  <c:v>    Социальная политика</c:v>
                </c:pt>
                <c:pt idx="9">
                  <c:v>    Физическая культура и спорт</c:v>
                </c:pt>
                <c:pt idx="10">
                  <c:v>    Обслуживание государственного и муниципального долга</c:v>
                </c:pt>
                <c:pt idx="11">
                  <c:v>  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'без учета счетов бюджета'!$AB$8:$AB$45</c:f>
              <c:numCache>
                <c:formatCode>0.00%</c:formatCode>
                <c:ptCount val="12"/>
                <c:pt idx="0">
                  <c:v>0.99809587378150066</c:v>
                </c:pt>
                <c:pt idx="1">
                  <c:v>1</c:v>
                </c:pt>
                <c:pt idx="2">
                  <c:v>1</c:v>
                </c:pt>
                <c:pt idx="3">
                  <c:v>0.47379333144422403</c:v>
                </c:pt>
                <c:pt idx="4">
                  <c:v>1</c:v>
                </c:pt>
                <c:pt idx="5">
                  <c:v>0</c:v>
                </c:pt>
                <c:pt idx="6">
                  <c:v>0.99943870749644415</c:v>
                </c:pt>
                <c:pt idx="7">
                  <c:v>1</c:v>
                </c:pt>
                <c:pt idx="8">
                  <c:v>0.96013773408577696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</c:ser>
        <c:ser>
          <c:idx val="6"/>
          <c:order val="6"/>
          <c:explosion val="25"/>
          <c:cat>
            <c:strRef>
              <c:f>'без учета счетов бюджета'!$A$8:$A$45</c:f>
              <c:strCache>
                <c:ptCount val="12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безопасность и правоохранительная деятельность</c:v>
                </c:pt>
                <c:pt idx="3">
                  <c:v>    Национальная экономика</c:v>
                </c:pt>
                <c:pt idx="4">
                  <c:v>    Жилищно-коммунальное хозяйство</c:v>
                </c:pt>
                <c:pt idx="5">
                  <c:v>    Охрана окружающей среды</c:v>
                </c:pt>
                <c:pt idx="6">
                  <c:v>    Образование</c:v>
                </c:pt>
                <c:pt idx="7">
                  <c:v>    Культура, кинематография</c:v>
                </c:pt>
                <c:pt idx="8">
                  <c:v>    Социальная политика</c:v>
                </c:pt>
                <c:pt idx="9">
                  <c:v>    Физическая культура и спорт</c:v>
                </c:pt>
                <c:pt idx="10">
                  <c:v>    Обслуживание государственного и муниципального долга</c:v>
                </c:pt>
                <c:pt idx="11">
                  <c:v>  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'без учета счетов бюджета'!$AA$8:$AA$45</c:f>
            </c:numRef>
          </c:val>
        </c:ser>
        <c:ser>
          <c:idx val="5"/>
          <c:order val="5"/>
          <c:explosion val="25"/>
          <c:cat>
            <c:strRef>
              <c:f>'без учета счетов бюджета'!$A$8:$A$45</c:f>
              <c:strCache>
                <c:ptCount val="12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безопасность и правоохранительная деятельность</c:v>
                </c:pt>
                <c:pt idx="3">
                  <c:v>    Национальная экономика</c:v>
                </c:pt>
                <c:pt idx="4">
                  <c:v>    Жилищно-коммунальное хозяйство</c:v>
                </c:pt>
                <c:pt idx="5">
                  <c:v>    Охрана окружающей среды</c:v>
                </c:pt>
                <c:pt idx="6">
                  <c:v>    Образование</c:v>
                </c:pt>
                <c:pt idx="7">
                  <c:v>    Культура, кинематография</c:v>
                </c:pt>
                <c:pt idx="8">
                  <c:v>    Социальная политика</c:v>
                </c:pt>
                <c:pt idx="9">
                  <c:v>    Физическая культура и спорт</c:v>
                </c:pt>
                <c:pt idx="10">
                  <c:v>    Обслуживание государственного и муниципального долга</c:v>
                </c:pt>
                <c:pt idx="11">
                  <c:v>  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'без учета счетов бюджета'!$Z$8:$Z$45</c:f>
            </c:numRef>
          </c:val>
        </c:ser>
        <c:ser>
          <c:idx val="4"/>
          <c:order val="4"/>
          <c:explosion val="25"/>
          <c:cat>
            <c:strRef>
              <c:f>'без учета счетов бюджета'!$A$8:$A$45</c:f>
              <c:strCache>
                <c:ptCount val="12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безопасность и правоохранительная деятельность</c:v>
                </c:pt>
                <c:pt idx="3">
                  <c:v>    Национальная экономика</c:v>
                </c:pt>
                <c:pt idx="4">
                  <c:v>    Жилищно-коммунальное хозяйство</c:v>
                </c:pt>
                <c:pt idx="5">
                  <c:v>    Охрана окружающей среды</c:v>
                </c:pt>
                <c:pt idx="6">
                  <c:v>    Образование</c:v>
                </c:pt>
                <c:pt idx="7">
                  <c:v>    Культура, кинематография</c:v>
                </c:pt>
                <c:pt idx="8">
                  <c:v>    Социальная политика</c:v>
                </c:pt>
                <c:pt idx="9">
                  <c:v>    Физическая культура и спорт</c:v>
                </c:pt>
                <c:pt idx="10">
                  <c:v>    Обслуживание государственного и муниципального долга</c:v>
                </c:pt>
                <c:pt idx="11">
                  <c:v>  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'без учета счетов бюджета'!$Y$8:$Y$45</c:f>
            </c:numRef>
          </c:val>
        </c:ser>
        <c:ser>
          <c:idx val="3"/>
          <c:order val="3"/>
          <c:explosion val="25"/>
          <c:cat>
            <c:strRef>
              <c:f>'без учета счетов бюджета'!$A$8:$A$45</c:f>
              <c:strCache>
                <c:ptCount val="12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безопасность и правоохранительная деятельность</c:v>
                </c:pt>
                <c:pt idx="3">
                  <c:v>    Национальная экономика</c:v>
                </c:pt>
                <c:pt idx="4">
                  <c:v>    Жилищно-коммунальное хозяйство</c:v>
                </c:pt>
                <c:pt idx="5">
                  <c:v>    Охрана окружающей среды</c:v>
                </c:pt>
                <c:pt idx="6">
                  <c:v>    Образование</c:v>
                </c:pt>
                <c:pt idx="7">
                  <c:v>    Культура, кинематография</c:v>
                </c:pt>
                <c:pt idx="8">
                  <c:v>    Социальная политика</c:v>
                </c:pt>
                <c:pt idx="9">
                  <c:v>    Физическая культура и спорт</c:v>
                </c:pt>
                <c:pt idx="10">
                  <c:v>    Обслуживание государственного и муниципального долга</c:v>
                </c:pt>
                <c:pt idx="11">
                  <c:v>  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'без учета счетов бюджета'!$X$8:$X$45</c:f>
            </c:numRef>
          </c:val>
        </c:ser>
        <c:ser>
          <c:idx val="2"/>
          <c:order val="2"/>
          <c:explosion val="25"/>
          <c:cat>
            <c:strRef>
              <c:f>'без учета счетов бюджета'!$A$8:$A$45</c:f>
              <c:strCache>
                <c:ptCount val="12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безопасность и правоохранительная деятельность</c:v>
                </c:pt>
                <c:pt idx="3">
                  <c:v>    Национальная экономика</c:v>
                </c:pt>
                <c:pt idx="4">
                  <c:v>    Жилищно-коммунальное хозяйство</c:v>
                </c:pt>
                <c:pt idx="5">
                  <c:v>    Охрана окружающей среды</c:v>
                </c:pt>
                <c:pt idx="6">
                  <c:v>    Образование</c:v>
                </c:pt>
                <c:pt idx="7">
                  <c:v>    Культура, кинематография</c:v>
                </c:pt>
                <c:pt idx="8">
                  <c:v>    Социальная политика</c:v>
                </c:pt>
                <c:pt idx="9">
                  <c:v>    Физическая культура и спорт</c:v>
                </c:pt>
                <c:pt idx="10">
                  <c:v>    Обслуживание государственного и муниципального долга</c:v>
                </c:pt>
                <c:pt idx="11">
                  <c:v>  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'без учета счетов бюджета'!$W$8:$W$45</c:f>
            </c:numRef>
          </c:val>
        </c:ser>
        <c:ser>
          <c:idx val="1"/>
          <c:order val="1"/>
          <c:explosion val="25"/>
          <c:cat>
            <c:strRef>
              <c:f>'без учета счетов бюджета'!$A$8:$A$45</c:f>
              <c:strCache>
                <c:ptCount val="12"/>
                <c:pt idx="0">
                  <c:v>    Общегосударственные вопросы</c:v>
                </c:pt>
                <c:pt idx="1">
                  <c:v>    Национальная оборона</c:v>
                </c:pt>
                <c:pt idx="2">
                  <c:v>    Национальная безопасность и правоохранительная деятельность</c:v>
                </c:pt>
                <c:pt idx="3">
                  <c:v>    Национальная экономика</c:v>
                </c:pt>
                <c:pt idx="4">
                  <c:v>    Жилищно-коммунальное хозяйство</c:v>
                </c:pt>
                <c:pt idx="5">
                  <c:v>    Охрана окружающей среды</c:v>
                </c:pt>
                <c:pt idx="6">
                  <c:v>    Образование</c:v>
                </c:pt>
                <c:pt idx="7">
                  <c:v>    Культура, кинематография</c:v>
                </c:pt>
                <c:pt idx="8">
                  <c:v>    Социальная политика</c:v>
                </c:pt>
                <c:pt idx="9">
                  <c:v>    Физическая культура и спорт</c:v>
                </c:pt>
                <c:pt idx="10">
                  <c:v>    Обслуживание государственного и муниципального долга</c:v>
                </c:pt>
                <c:pt idx="11">
                  <c:v>  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'без учета счетов бюджета'!$V$8:$V$45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7491772034719721"/>
          <c:y val="0.19332899901273809"/>
          <c:w val="0.31678352446608077"/>
          <c:h val="0.6640190159716273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90" y="0"/>
            <a:ext cx="2946400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6F129B55-CEB7-4C61-B104-3E7004456A56}" type="datetimeFigureOut">
              <a:rPr lang="ru-RU" smtClean="0"/>
              <a:pPr/>
              <a:t>25.03.2019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90" y="9428165"/>
            <a:ext cx="2946400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619B7C07-86A6-4EC6-BF16-31EA646FDE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361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33BFF151-7695-4F2C-935C-981BD61A1EFD}" type="datetimeFigureOut">
              <a:rPr lang="ru-RU" smtClean="0"/>
              <a:pPr/>
              <a:t>25.03.2019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2EC6298F-2780-4B3F-B063-5CEE9F42DE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281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6298F-2780-4B3F-B063-5CEE9F42DE28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6199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2" y="4714877"/>
            <a:ext cx="5438775" cy="4467225"/>
          </a:xfrm>
          <a:noFill/>
        </p:spPr>
        <p:txBody>
          <a:bodyPr lIns="91381" tIns="45687" rIns="91381" bIns="45687"/>
          <a:lstStyle/>
          <a:p>
            <a:endParaRPr lang="ru-RU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16256-B379-46B5-89AC-2AA2DBDCD20B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38D3-D101-44C6-B991-D928E36EE784}" type="datetime1">
              <a:rPr lang="en-US" smtClean="0"/>
              <a:pPr/>
              <a:t>3/25/2019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3CA8-59ED-4571-B826-27D3492FD838}" type="datetime1">
              <a:rPr lang="en-US" smtClean="0"/>
              <a:pPr/>
              <a:t>3/25/2019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B42D-6345-4471-A348-0889FE5BC166}" type="datetime1">
              <a:rPr lang="en-US" smtClean="0"/>
              <a:pPr/>
              <a:t>3/25/2019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74099-83AF-47D0-AE38-B223F02144E9}" type="datetime1">
              <a:rPr lang="en-US" smtClean="0"/>
              <a:pPr/>
              <a:t>3/25/2019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B20D-FD84-4099-B4AB-0E6FA923D9F8}" type="datetime1">
              <a:rPr lang="en-US" smtClean="0"/>
              <a:pPr/>
              <a:t>3/25/2019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02D3-1A53-436D-87CB-8A21AF414F28}" type="datetime1">
              <a:rPr lang="en-US" smtClean="0"/>
              <a:pPr/>
              <a:t>3/25/2019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2-9B2C-4749-B2D1-69AA102129B2}" type="datetime1">
              <a:rPr lang="en-US" smtClean="0"/>
              <a:pPr/>
              <a:t>3/25/2019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E41A-2000-4EFB-BA63-1438B0696B7E}" type="datetime1">
              <a:rPr lang="en-US" smtClean="0"/>
              <a:pPr/>
              <a:t>3/25/2019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4E61C-737C-443E-BD79-D2A273AF1EB7}" type="datetime1">
              <a:rPr lang="en-US" smtClean="0"/>
              <a:pPr/>
              <a:t>3/25/2019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647-1BDD-4CC0-8FB6-BC62791456A8}" type="datetime1">
              <a:rPr lang="en-US" smtClean="0"/>
              <a:pPr/>
              <a:t>3/25/2019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1E40F-8A76-4DD4-BB69-8CF256DC4B66}" type="datetime1">
              <a:rPr lang="en-US" smtClean="0"/>
              <a:pPr/>
              <a:t>3/25/2019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C046-9629-4407-B6DE-74DD16F43122}" type="datetime1">
              <a:rPr lang="en-US" smtClean="0"/>
              <a:pPr/>
              <a:t>3/25/2019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291DE-F664-4966-B917-7AE9AF1FCB6A}" type="datetime1">
              <a:rPr lang="en-US" smtClean="0"/>
              <a:pPr/>
              <a:t>3/25/2019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10400" y="6669360"/>
            <a:ext cx="2133600" cy="1886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 txBox="1">
            <a:spLocks/>
          </p:cNvSpPr>
          <p:nvPr/>
        </p:nvSpPr>
        <p:spPr>
          <a:xfrm>
            <a:off x="0" y="1844824"/>
            <a:ext cx="9144000" cy="2304256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latin typeface="+mj-lt"/>
                <a:ea typeface="+mj-ea"/>
                <a:cs typeface="+mj-cs"/>
              </a:rPr>
              <a:t>Об исполнении бюджета Холмского муниципального района за 2018 год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latin typeface="+mj-lt"/>
                <a:ea typeface="+mj-ea"/>
                <a:cs typeface="+mj-cs"/>
              </a:rPr>
              <a:t>(Бюджет для граждан)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0" y="6209928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Комитет  финансов Администрации Холмского муниципального района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2019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год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857533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муниципального бюджета в 2018 году в разрезе разделов и подразделов, тыс.рублей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10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780872"/>
              </p:ext>
            </p:extLst>
          </p:nvPr>
        </p:nvGraphicFramePr>
        <p:xfrm>
          <a:off x="143508" y="944726"/>
          <a:ext cx="8748973" cy="5724633"/>
        </p:xfrm>
        <a:graphic>
          <a:graphicData uri="http://schemas.openxmlformats.org/drawingml/2006/table">
            <a:tbl>
              <a:tblPr/>
              <a:tblGrid>
                <a:gridCol w="4069290"/>
                <a:gridCol w="1083759"/>
                <a:gridCol w="1283072"/>
                <a:gridCol w="1029780"/>
                <a:gridCol w="1283072"/>
              </a:tblGrid>
              <a:tr h="3993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Раздел, подраздел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План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Исполнено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% исполнения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05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Общегосударственные вопросы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0100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32 151,23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32 090,01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99,8%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</a:tr>
              <a:tr h="61724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Функционирование высшего должностного лица субъекта Российской Федерации и муниципального образования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0102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1 466,13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1 466,13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874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Функционирование Правительства Российской Федерации, высших  исполнительных органов государственной власти субъектов Российской Федерации, местных администраций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0104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16 978,74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16 978,74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05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Судебная система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0105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68,40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39,90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58,3%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299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Обеспечение деятельности финансовых, налоговых и таможенных органов и органов  финансового (финансово-бюджетного) надзора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0106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4 996,52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4 978,80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99,6%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05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Резервные фонды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0111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15,00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05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Другие общегосударственные вопросы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0113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8 626,44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8 626,44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05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Национальная оборона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0200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425,00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425,00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</a:tr>
              <a:tr h="41149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Мобилизационная и вневойсковая подготовка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0203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425,00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425,00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9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Национальная безопасность и правоохранительная деятельность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0300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926,46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926,46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</a:tr>
              <a:tr h="82299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Защита населения и территории от чрезвычайных ситуаций природного и техногенного характера, гражданская оборона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0309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926,46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926,46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муниципального бюджета в 2018 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11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530733"/>
              </p:ext>
            </p:extLst>
          </p:nvPr>
        </p:nvGraphicFramePr>
        <p:xfrm>
          <a:off x="359532" y="1411536"/>
          <a:ext cx="8460940" cy="5149812"/>
        </p:xfrm>
        <a:graphic>
          <a:graphicData uri="http://schemas.openxmlformats.org/drawingml/2006/table">
            <a:tbl>
              <a:tblPr/>
              <a:tblGrid>
                <a:gridCol w="3935322"/>
                <a:gridCol w="1048081"/>
                <a:gridCol w="1240830"/>
                <a:gridCol w="995877"/>
                <a:gridCol w="1240830"/>
              </a:tblGrid>
              <a:tr h="495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Национальная экономика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0400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2 117,40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1 003,21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47,4%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</a:tr>
              <a:tr h="495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Сельское хозяйство и рыболовство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0405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54,70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54,70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Дорожное хозяйство (дорожные фонды)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0409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1 647,90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533,71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32,4%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79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Другие вопросы в области национальной экономики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0412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414,80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414,80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Жилищно-коммунальное хозяйство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0500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1 056,42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1 056,42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</a:tr>
              <a:tr h="495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Жилищное хозяйство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0501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356,80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356,80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Коммунальное хозяйство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0502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699,62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699,62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17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Охрана окружающей среды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0600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1 707,10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</a:tr>
              <a:tr h="84179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Другие вопросы в области охраны  окружающей среды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0605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1 707,10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муниципального бюджета в 2018 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12</a:t>
            </a:fld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342856"/>
              </p:ext>
            </p:extLst>
          </p:nvPr>
        </p:nvGraphicFramePr>
        <p:xfrm>
          <a:off x="287523" y="1411532"/>
          <a:ext cx="8676965" cy="5185819"/>
        </p:xfrm>
        <a:graphic>
          <a:graphicData uri="http://schemas.openxmlformats.org/drawingml/2006/table">
            <a:tbl>
              <a:tblPr/>
              <a:tblGrid>
                <a:gridCol w="4035798"/>
                <a:gridCol w="1074839"/>
                <a:gridCol w="1272512"/>
                <a:gridCol w="1021304"/>
                <a:gridCol w="1272512"/>
              </a:tblGrid>
              <a:tr h="34343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Образование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0700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67 415,83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67 377,99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99,9%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</a:tr>
              <a:tr h="34343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Дошкольное образование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0701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20 987,84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20 987,84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43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Общее образование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0702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36 570,18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36 532,34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99,9%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43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Дополнительное образование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0703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8 799,12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8 799,12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383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Молодежная политика и оздоровление детей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0707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982,61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982,61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383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Другие вопросы в области  образования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0709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76,08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76,08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43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Культура, кинематография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0800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29 446,26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29 446,26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</a:tr>
              <a:tr h="34343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Культура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0801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29 446,26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29 446,26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43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Социальная политика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34 904,94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33 513,55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96,0%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</a:tr>
              <a:tr h="34343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Пенсионное обеспечение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2 267,52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2 267,52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43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Социальное обеспечение населения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18 854,01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17 533,36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93,0%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43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Охрана семьи и детства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11 783,77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11 713,03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99,4%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383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Другие вопросы в области социальной политики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1 999,64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1 999,64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муниципального бюджета в 2018 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13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643019"/>
              </p:ext>
            </p:extLst>
          </p:nvPr>
        </p:nvGraphicFramePr>
        <p:xfrm>
          <a:off x="143509" y="1411533"/>
          <a:ext cx="8712968" cy="4357727"/>
        </p:xfrm>
        <a:graphic>
          <a:graphicData uri="http://schemas.openxmlformats.org/drawingml/2006/table">
            <a:tbl>
              <a:tblPr/>
              <a:tblGrid>
                <a:gridCol w="4052543"/>
                <a:gridCol w="1079299"/>
                <a:gridCol w="1277792"/>
                <a:gridCol w="1025542"/>
                <a:gridCol w="1277792"/>
              </a:tblGrid>
              <a:tr h="38394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Физическая культура и спорт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1100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2 126,30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2 126,30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</a:tr>
              <a:tr h="38394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Физическая культура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1101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2 126,30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2 126,30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69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Обслуживание государственного и муниципального долга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1300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6,57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6,57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</a:tr>
              <a:tr h="65269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Обслуживание  государственного внутреннего и  муниципального долга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1301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6,57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6,57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905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Межбюджетные трансферты общего характера бюджетам субъектов РФ и муниципальных образований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1400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10 291,00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10 291,00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</a:tr>
              <a:tr h="97905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  Дотация на выравнивание бюджетной обеспеченности субъектов Российской федерации и муниципальных образований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1401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10 291,00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10 291,00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349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ВСЕГО РАСХОДОВ: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182 574,51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178 262,77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97,6%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5C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 бюджета муниципального района в разрезе муниципальных программ за 2018 год,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14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3572156"/>
              </p:ext>
            </p:extLst>
          </p:nvPr>
        </p:nvGraphicFramePr>
        <p:xfrm>
          <a:off x="107505" y="1052739"/>
          <a:ext cx="8820978" cy="5642900"/>
        </p:xfrm>
        <a:graphic>
          <a:graphicData uri="http://schemas.openxmlformats.org/drawingml/2006/table">
            <a:tbl>
              <a:tblPr/>
              <a:tblGrid>
                <a:gridCol w="4730217"/>
                <a:gridCol w="1353367"/>
                <a:gridCol w="1384027"/>
                <a:gridCol w="1353367"/>
              </a:tblGrid>
              <a:tr h="1232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</a:p>
                  </a:txBody>
                  <a:tcPr marL="5916" marR="5916" marT="59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51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Утверждено</a:t>
                      </a:r>
                    </a:p>
                  </a:txBody>
                  <a:tcPr marL="5916" marR="5916" marT="59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51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</a:t>
                      </a:r>
                    </a:p>
                  </a:txBody>
                  <a:tcPr marL="5916" marR="5916" marT="59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51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</a:t>
                      </a:r>
                    </a:p>
                  </a:txBody>
                  <a:tcPr marL="5916" marR="5916" marT="591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51AE"/>
                    </a:solidFill>
                  </a:tcPr>
                </a:tc>
              </a:tr>
              <a:tr h="49285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"Развитие образования в Холмском муниципальном  районе на 2015-2021 годы"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71 748,07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71 698,66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99,9%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49285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"Развитие физической культуры и спорта в Холмском муниципальном районе на 2017-2021 годы"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2 009,77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2 009,77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49285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"Молодежь Холмского муниципального района на 2017-2021 годы"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146,64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146,64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49285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"Патриотическое воспитание населения Холмского района на 2017-2021 годы"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141,73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141,73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739282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"Комплексные меры противодействия наркомании и зависимости от других психоактивных веществ в Холмском муниципальном районе на 2017-2021 годы"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25,00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25,00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369642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 Холмского муниципального района "Доступная среда для инвалидов на 2017-2020 годы"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16,80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16,80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49285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 Охрана окружающей среды и экологической безопасности района на 2017-2019 годы"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1 707,10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0,0%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49285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района" Повышение безопасности дорожного движения в районе на 2017-2019годы"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87,76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87,76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49285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"Управление муниципальными финансами Холмского района на 2014-2020 годы"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14 611,62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14 598,42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99,9%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49285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 Поддержка молодежи. оказавшейся в трудной жизненной ситуации на 2017-2020 годы"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5,00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5,00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369642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"Культура Холмского района на 2015-2020 годы"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34 527,35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34 527,35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5916" marR="5916" marT="5916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 бюджета муниципального района в разрезе муниципальных программ  за 2017 год,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15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867911"/>
              </p:ext>
            </p:extLst>
          </p:nvPr>
        </p:nvGraphicFramePr>
        <p:xfrm>
          <a:off x="107504" y="1088738"/>
          <a:ext cx="8748971" cy="5652630"/>
        </p:xfrm>
        <a:graphic>
          <a:graphicData uri="http://schemas.openxmlformats.org/drawingml/2006/table">
            <a:tbl>
              <a:tblPr/>
              <a:tblGrid>
                <a:gridCol w="4691603"/>
                <a:gridCol w="1342320"/>
                <a:gridCol w="1372728"/>
                <a:gridCol w="1342320"/>
              </a:tblGrid>
              <a:tr h="64601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"Развитие жилищного строительства на территории Холмского муниципального района на 2017-2020 годы"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378,00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378,00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80751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"Комплексное развитие инфраструктуры водоснабжения и водоотведения в Холмском районе на 2014-2016 годы и на плановый период до 2019 года.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90,72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90,72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64601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"Об энергосбережении в Холмском муниципальном районе на 2014-2016 годы и на плановый период до 2019 года."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48451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"Развитие торговли в Холмском муниципальном районе на 2017-2021 годы"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64601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"Развитие малого и среднего предпринимательства в Холмском муниципальном районе на 2017-2021 годы"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200,00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200,00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64601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"Информатизация органов местного самоуправления Холмского муниципального района на 2017-2021 годы"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554,54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554,54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64601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"Реформирование и развитие муниципальной службы в Холмском муниципальном районе на 2017-2021 годы"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42,08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42,08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48451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"Развитие сельского хозяйства Холмского муниципального района на 2014-2020 годы".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64601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Муниципальная программа Холмского муниципального района "Укрепление материально- технической базы предприятий жилищно-коммунального хозяйства Холмского района на 2014-2018 годы"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580,32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580,32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100,0%</a:t>
                      </a:r>
                    </a:p>
                  </a:txBody>
                  <a:tcPr marL="7607" marR="7607" marT="7607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 бюджета муниципального района в разрезе муниципальных программ  за 2018 год,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16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306850"/>
              </p:ext>
            </p:extLst>
          </p:nvPr>
        </p:nvGraphicFramePr>
        <p:xfrm>
          <a:off x="215518" y="1124743"/>
          <a:ext cx="8640959" cy="4196915"/>
        </p:xfrm>
        <a:graphic>
          <a:graphicData uri="http://schemas.openxmlformats.org/drawingml/2006/table">
            <a:tbl>
              <a:tblPr/>
              <a:tblGrid>
                <a:gridCol w="4633681"/>
                <a:gridCol w="1325748"/>
                <a:gridCol w="1355782"/>
                <a:gridCol w="1325748"/>
              </a:tblGrid>
              <a:tr h="6480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Муниципальная программа Холмского муниципального района «Совершенствование и содержание дорожного хозяйства Холмского муниципального района на 2016-2018 годы»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1 647,90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533,71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32,4%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93047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Муниципальная программа Холмского муниципального района «Обеспечение муниципальных учреждений и органов местного самоуправления Холмского муниципального района в сфере бухгалтерского и иного (транспортного, хозяйственно-технического и бытового) обслуживания на 2016-2020 гг.»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7 407,61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7 407,61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684076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Муниципальная программа Холмского муниципального района "Противодействие коррупции в Холмском муниципальном районе на 2017-2021 годы"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3,00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87328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    Муниципальная программа Холмского муниципального района "Развитие управления земельными ресурсами в Холмском муниципальном районе на 2018-2020 годы"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152,50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152,50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100,0%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D0EA"/>
                    </a:solidFill>
                  </a:tcPr>
                </a:tc>
              </a:tr>
              <a:tr h="37228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РАСХОДЫ ПО МУНИЦИПАЛЬНЫМ ПРОГРАММАМ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51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136 113,51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51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133 229,61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51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97,9%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51AE"/>
                    </a:solidFill>
                  </a:tcPr>
                </a:tc>
              </a:tr>
              <a:tr h="37228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НЕПРОГРАММНЫЕ РАСХОДЫ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51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46 461,00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51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45 033,16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51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1" u="none" strike="noStrike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96,9%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51AE"/>
                    </a:solidFill>
                  </a:tcPr>
                </a:tc>
              </a:tr>
              <a:tr h="31644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ВСЕГО РАСХОДОВ: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51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182 574,51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51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178 262,77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51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 Cyr"/>
                        </a:rPr>
                        <a:t>97,6%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51A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Развитие образования  в Холмском муниципальном районе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на 2015-2021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2018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06302"/>
              </p:ext>
            </p:extLst>
          </p:nvPr>
        </p:nvGraphicFramePr>
        <p:xfrm>
          <a:off x="3995936" y="1088740"/>
          <a:ext cx="5040560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792088"/>
                <a:gridCol w="828092"/>
                <a:gridCol w="1368152"/>
                <a:gridCol w="972108"/>
              </a:tblGrid>
              <a:tr h="505855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2017 год 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2018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585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2017 году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93429,3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71748,1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71698,7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76,7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99,9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0" y="5949280"/>
            <a:ext cx="9144000" cy="720080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/>
          </a:p>
        </p:txBody>
      </p:sp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883618"/>
              </p:ext>
            </p:extLst>
          </p:nvPr>
        </p:nvGraphicFramePr>
        <p:xfrm>
          <a:off x="153927" y="4706954"/>
          <a:ext cx="8846056" cy="2151045"/>
        </p:xfrm>
        <a:graphic>
          <a:graphicData uri="http://schemas.openxmlformats.org/drawingml/2006/table">
            <a:tbl>
              <a:tblPr/>
              <a:tblGrid>
                <a:gridCol w="1971702"/>
                <a:gridCol w="2081241"/>
                <a:gridCol w="2665449"/>
                <a:gridCol w="2127664"/>
              </a:tblGrid>
              <a:tr h="7131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20987,8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36532,3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982,6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11713,0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79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Дошкольное образование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Общее образование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Молодежная политика и оздоровление детей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Охрана семьи и детства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07504" y="1232756"/>
          <a:ext cx="3816424" cy="2323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5341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dirty="0" smtClean="0"/>
                        <a:t>1.Обеспечение на территории района доступного и качественного образования, соответствующего перспективным задачам развития экономики и потребностям населения района</a:t>
                      </a:r>
                    </a:p>
                    <a:p>
                      <a:r>
                        <a:rPr lang="ru-RU" sz="1000" dirty="0" smtClean="0"/>
                        <a:t> 2. Комплексное решение жизнеустройства детей-сирот и детей, оставшихся без попечения родителей</a:t>
                      </a:r>
                    </a:p>
                    <a:p>
                      <a:r>
                        <a:rPr lang="ru-RU" sz="1000" dirty="0" smtClean="0"/>
                        <a:t>3. Обеспечение реализации муниципальной программы «Развитие образования в Холмском муниципальном районе на 2015-2021 годы»и прочие мероприятия в области образования</a:t>
                      </a:r>
                    </a:p>
                    <a:p>
                      <a:endParaRPr lang="ru-RU" sz="10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Отдел образования  Администрации Холмского муниципального района</a:t>
                      </a:r>
                      <a:endParaRPr lang="ru-RU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50" name="Picture 2" descr="D:\temp\20160525\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23628" cy="1264078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0" name="Номер слайда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temp\20160525\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1516322" cy="1268760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-1"/>
            <a:ext cx="9144000" cy="1201707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Развитие физической культуры и спорта в Холмском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муниципальном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районе  на 2017-2021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2018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7817233"/>
              </p:ext>
            </p:extLst>
          </p:nvPr>
        </p:nvGraphicFramePr>
        <p:xfrm>
          <a:off x="3995936" y="1088740"/>
          <a:ext cx="5040560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792088"/>
                <a:gridCol w="828092"/>
                <a:gridCol w="1368152"/>
                <a:gridCol w="972108"/>
              </a:tblGrid>
              <a:tr h="505855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2017 год 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2018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585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2017 году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1937,3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2009,8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2009,8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103,7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0" y="6201308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1232756"/>
          <a:ext cx="3816424" cy="2231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365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1.Создание условий для занятий населения физической культурой и спортом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2.Организация деятельности Муниципального учреждения «</a:t>
                      </a:r>
                      <a:r>
                        <a:rPr lang="ru-RU" sz="1200" dirty="0" err="1" smtClean="0"/>
                        <a:t>Физкультурно</a:t>
                      </a:r>
                      <a:r>
                        <a:rPr lang="ru-RU" sz="1200" dirty="0" smtClean="0"/>
                        <a:t> – оздоровительный комплекс»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Главный специалист по спорту, физической культуре и молодежной политики Администрации района</a:t>
                      </a:r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225580"/>
              </p:ext>
            </p:extLst>
          </p:nvPr>
        </p:nvGraphicFramePr>
        <p:xfrm>
          <a:off x="107504" y="4653136"/>
          <a:ext cx="7056784" cy="1121811"/>
        </p:xfrm>
        <a:graphic>
          <a:graphicData uri="http://schemas.openxmlformats.org/drawingml/2006/table">
            <a:tbl>
              <a:tblPr/>
              <a:tblGrid>
                <a:gridCol w="2081106"/>
                <a:gridCol w="2482884"/>
                <a:gridCol w="2492794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72,8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1932,8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6451"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Проведение районных 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 местных мероприятий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Обеспечение деятельности учреждений в сфере физической культуры и спорта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" name="Номер слайда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D:\temp\20160525\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48702" cy="1268760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«Обеспечение жильем молодых семей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Холмском муниципальном районе на 2017-2020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2018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2938433"/>
              </p:ext>
            </p:extLst>
          </p:nvPr>
        </p:nvGraphicFramePr>
        <p:xfrm>
          <a:off x="3995936" y="1088740"/>
          <a:ext cx="5040560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792088"/>
                <a:gridCol w="828092"/>
                <a:gridCol w="1368152"/>
                <a:gridCol w="972108"/>
              </a:tblGrid>
              <a:tr h="505855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2017 год 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2018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585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2017 году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378,0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378,0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378,0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49411" y="365419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0" y="6129300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>
              <a:solidFill>
                <a:srgbClr val="004CBC"/>
              </a:solidFill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226953" y="1274733"/>
          <a:ext cx="3760839" cy="2658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0839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534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 -Обеспечение предоставления молодым семьям социальных выплат на предоставление жилья экономического класса или строительство индивидуального жилого дома экономического класса, а также создание условий для привлечения молодыми семьями собственных средств, дополнительных финансовых средств кредитных и других организаций, предоставляющих кредиты и займы, в том числе ипотечные кредиты, для приобретения жилого помещения или строительства индивидуального жилого дома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Отдел</a:t>
                      </a:r>
                      <a:r>
                        <a:rPr lang="ru-RU" sz="1200" baseline="0" dirty="0" smtClean="0"/>
                        <a:t> по управлению муниципальным имуществом и экономике Администрации Холмского муниципального района</a:t>
                      </a:r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26549"/>
              </p:ext>
            </p:extLst>
          </p:nvPr>
        </p:nvGraphicFramePr>
        <p:xfrm>
          <a:off x="107504" y="4926032"/>
          <a:ext cx="8892988" cy="1277955"/>
        </p:xfrm>
        <a:graphic>
          <a:graphicData uri="http://schemas.openxmlformats.org/drawingml/2006/table">
            <a:tbl>
              <a:tblPr/>
              <a:tblGrid>
                <a:gridCol w="3240360"/>
                <a:gridCol w="2880320"/>
                <a:gridCol w="2772308"/>
              </a:tblGrid>
              <a:tr h="6890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117,0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181,1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79,9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89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Средства федерального бюджета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Средства областного бюджета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Средства местного бюджета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87627" y="5085143"/>
            <a:ext cx="1810512" cy="16416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8267" y="939419"/>
            <a:ext cx="8656320" cy="43630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5875" indent="260350" algn="just">
              <a:lnSpc>
                <a:spcPct val="100000"/>
              </a:lnSpc>
            </a:pPr>
            <a:r>
              <a:rPr sz="1800" dirty="0" smtClean="0">
                <a:latin typeface="Calibri"/>
                <a:cs typeface="Calibri"/>
              </a:rPr>
              <a:t>«</a:t>
            </a:r>
            <a:r>
              <a:rPr sz="1800" dirty="0" err="1" smtClean="0">
                <a:latin typeface="Calibri"/>
                <a:cs typeface="Calibri"/>
              </a:rPr>
              <a:t>Б</a:t>
            </a:r>
            <a:r>
              <a:rPr sz="1800" spc="-55" dirty="0" err="1" smtClean="0">
                <a:latin typeface="Calibri"/>
                <a:cs typeface="Calibri"/>
              </a:rPr>
              <a:t>ю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ля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граж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ан</a:t>
            </a:r>
            <a:r>
              <a:rPr sz="1800" spc="0" dirty="0" smtClean="0">
                <a:latin typeface="Calibri"/>
                <a:cs typeface="Calibri"/>
              </a:rPr>
              <a:t>»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по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на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ит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В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с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с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err="1" smtClean="0">
                <a:latin typeface="Calibri"/>
                <a:cs typeface="Calibri"/>
              </a:rPr>
              <a:t>п</a:t>
            </a:r>
            <a:r>
              <a:rPr sz="1800" spc="-40" err="1" smtClean="0">
                <a:latin typeface="Calibri"/>
                <a:cs typeface="Calibri"/>
              </a:rPr>
              <a:t>о</a:t>
            </a:r>
            <a:r>
              <a:rPr sz="1800" spc="0" err="1" smtClean="0">
                <a:latin typeface="Calibri"/>
                <a:cs typeface="Calibri"/>
              </a:rPr>
              <a:t>л</a:t>
            </a:r>
            <a:r>
              <a:rPr sz="1800" spc="-15" err="1" smtClean="0">
                <a:latin typeface="Calibri"/>
                <a:cs typeface="Calibri"/>
              </a:rPr>
              <a:t>о</a:t>
            </a:r>
            <a:r>
              <a:rPr sz="1800" spc="-30" err="1" smtClean="0">
                <a:latin typeface="Calibri"/>
                <a:cs typeface="Calibri"/>
              </a:rPr>
              <a:t>ж</a:t>
            </a:r>
            <a:r>
              <a:rPr sz="1800" spc="0" err="1" smtClean="0">
                <a:latin typeface="Calibri"/>
                <a:cs typeface="Calibri"/>
              </a:rPr>
              <a:t>е</a:t>
            </a:r>
            <a:r>
              <a:rPr sz="1800" spc="10" err="1" smtClean="0">
                <a:latin typeface="Calibri"/>
                <a:cs typeface="Calibri"/>
              </a:rPr>
              <a:t>н</a:t>
            </a:r>
            <a:r>
              <a:rPr sz="1800" spc="0" err="1" smtClean="0">
                <a:latin typeface="Calibri"/>
                <a:cs typeface="Calibri"/>
              </a:rPr>
              <a:t>ия</a:t>
            </a:r>
            <a:r>
              <a:rPr sz="1800" spc="-10" err="1" smtClean="0">
                <a:latin typeface="Calibri"/>
                <a:cs typeface="Calibri"/>
              </a:rPr>
              <a:t>м</a:t>
            </a:r>
            <a:r>
              <a:rPr sz="1800" spc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решения Думы Холмского муниципального района о муниципальном</a:t>
            </a:r>
            <a:r>
              <a:rPr sz="1800" spc="1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б</a:t>
            </a:r>
            <a:r>
              <a:rPr sz="1800" spc="-55" dirty="0" err="1" smtClean="0">
                <a:latin typeface="Calibri"/>
                <a:cs typeface="Calibri"/>
              </a:rPr>
              <a:t>ю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lang="ru-RU" sz="1800" spc="0" dirty="0" smtClean="0">
                <a:latin typeface="Calibri"/>
                <a:cs typeface="Calibri"/>
              </a:rPr>
              <a:t> и основными показателями его исполнения.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0"/>
              </a:spcBef>
            </a:pPr>
            <a:endParaRPr sz="1200" dirty="0"/>
          </a:p>
          <a:p>
            <a:pPr marL="12700" marR="12700" indent="313690" algn="just">
              <a:lnSpc>
                <a:spcPct val="100000"/>
              </a:lnSpc>
            </a:pPr>
            <a:r>
              <a:rPr sz="1800" dirty="0" err="1" smtClean="0">
                <a:latin typeface="Calibri"/>
                <a:cs typeface="Calibri"/>
              </a:rPr>
              <a:t>Пр</a:t>
            </a:r>
            <a:r>
              <a:rPr sz="1800" spc="-2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дс</a:t>
            </a:r>
            <a:r>
              <a:rPr sz="1800" spc="0" dirty="0" err="1" smtClean="0">
                <a:latin typeface="Calibri"/>
                <a:cs typeface="Calibri"/>
              </a:rPr>
              <a:t>та</a:t>
            </a:r>
            <a:r>
              <a:rPr sz="1800" spc="-10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н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ая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информ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ция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дназ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10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чена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ш</a:t>
            </a:r>
            <a:r>
              <a:rPr sz="1800" spc="-10" dirty="0" err="1" smtClean="0">
                <a:latin typeface="Calibri"/>
                <a:cs typeface="Calibri"/>
              </a:rPr>
              <a:t>и</a:t>
            </a:r>
            <a:r>
              <a:rPr sz="1800" spc="0" dirty="0" err="1" smtClean="0">
                <a:latin typeface="Calibri"/>
                <a:cs typeface="Calibri"/>
              </a:rPr>
              <a:t>ро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2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круга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ль</a:t>
            </a:r>
            <a:r>
              <a:rPr sz="1800" spc="5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ова</a:t>
            </a:r>
            <a:r>
              <a:rPr sz="1800" spc="-10" dirty="0" err="1" smtClean="0">
                <a:latin typeface="Calibri"/>
                <a:cs typeface="Calibri"/>
              </a:rPr>
              <a:t>т</a:t>
            </a:r>
            <a:r>
              <a:rPr sz="1800" spc="-3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лей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 </a:t>
            </a:r>
            <a:r>
              <a:rPr sz="1800" spc="-15" dirty="0" err="1" smtClean="0">
                <a:latin typeface="Calibri"/>
                <a:cs typeface="Calibri"/>
              </a:rPr>
              <a:t>б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-10" dirty="0" err="1" smtClean="0">
                <a:latin typeface="Calibri"/>
                <a:cs typeface="Calibri"/>
              </a:rPr>
              <a:t>де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sz="1800" spc="15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ин</a:t>
            </a:r>
            <a:r>
              <a:rPr sz="1800" spc="-2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5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лезна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ентам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1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огам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5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вр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5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м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5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дым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ем</a:t>
            </a:r>
            <a:r>
              <a:rPr sz="1800" spc="-1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sz="1800" spc="17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 </a:t>
            </a:r>
            <a:r>
              <a:rPr sz="1800" spc="0" dirty="0" err="1" smtClean="0">
                <a:latin typeface="Calibri"/>
                <a:cs typeface="Calibri"/>
              </a:rPr>
              <a:t>пен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ио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рам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10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угим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-1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риям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на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ления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err="1" smtClean="0">
                <a:latin typeface="Calibri"/>
                <a:cs typeface="Calibri"/>
              </a:rPr>
              <a:t>к</a:t>
            </a:r>
            <a:r>
              <a:rPr sz="1800" spc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 муниципальный </a:t>
            </a:r>
            <a:r>
              <a:rPr sz="1800" spc="0" smtClean="0">
                <a:latin typeface="Calibri"/>
                <a:cs typeface="Calibri"/>
              </a:rPr>
              <a:t>б</a:t>
            </a:r>
            <a:r>
              <a:rPr sz="1800" spc="-55" smtClean="0">
                <a:latin typeface="Calibri"/>
                <a:cs typeface="Calibri"/>
              </a:rPr>
              <a:t>ю</a:t>
            </a:r>
            <a:r>
              <a:rPr sz="1800" spc="0" smtClean="0">
                <a:latin typeface="Calibri"/>
                <a:cs typeface="Calibri"/>
              </a:rPr>
              <a:t>д</a:t>
            </a:r>
            <a:r>
              <a:rPr sz="1800" spc="-30" smtClean="0">
                <a:latin typeface="Calibri"/>
                <a:cs typeface="Calibri"/>
              </a:rPr>
              <a:t>ж</a:t>
            </a:r>
            <a:r>
              <a:rPr sz="1800" spc="-10" smtClean="0">
                <a:latin typeface="Calibri"/>
                <a:cs typeface="Calibri"/>
              </a:rPr>
              <a:t>е</a:t>
            </a:r>
            <a:r>
              <a:rPr sz="1800" spc="0" smtClean="0">
                <a:latin typeface="Calibri"/>
                <a:cs typeface="Calibri"/>
              </a:rPr>
              <a:t>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атрагивает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ер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sz="1800" spc="25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3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5" dirty="0" smtClean="0">
                <a:latin typeface="Calibri"/>
                <a:cs typeface="Calibri"/>
              </a:rPr>
              <a:t> </a:t>
            </a:r>
            <a:r>
              <a:rPr sz="1800" spc="-10" err="1" smtClean="0">
                <a:latin typeface="Calibri"/>
                <a:cs typeface="Calibri"/>
              </a:rPr>
              <a:t>ж</a:t>
            </a:r>
            <a:r>
              <a:rPr sz="1800" spc="0" err="1" smtClean="0">
                <a:latin typeface="Calibri"/>
                <a:cs typeface="Calibri"/>
              </a:rPr>
              <a:t>и</a:t>
            </a:r>
            <a:r>
              <a:rPr sz="1800" spc="-20" err="1" smtClean="0">
                <a:latin typeface="Calibri"/>
                <a:cs typeface="Calibri"/>
              </a:rPr>
              <a:t>т</a:t>
            </a:r>
            <a:r>
              <a:rPr sz="1800" spc="-25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ля</a:t>
            </a:r>
            <a:r>
              <a:rPr sz="1800" spc="-10" smtClean="0">
                <a:latin typeface="Calibri"/>
                <a:cs typeface="Calibri"/>
              </a:rPr>
              <a:t> </a:t>
            </a:r>
            <a:r>
              <a:rPr lang="ru-RU" sz="1800" spc="-10" dirty="0" smtClean="0">
                <a:latin typeface="Calibri"/>
                <a:cs typeface="Calibri"/>
              </a:rPr>
              <a:t>Холмского муниципального района</a:t>
            </a:r>
            <a:r>
              <a:rPr sz="1800" spc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0"/>
              </a:spcBef>
            </a:pPr>
            <a:endParaRPr sz="1200" dirty="0"/>
          </a:p>
          <a:p>
            <a:pPr marL="12700" marR="13335" indent="260350" algn="just">
              <a:lnSpc>
                <a:spcPct val="100000"/>
              </a:lnSpc>
            </a:pPr>
            <a:r>
              <a:rPr sz="1800" spc="-13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раждане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—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нало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5" dirty="0" err="1" smtClean="0">
                <a:latin typeface="Calibri"/>
                <a:cs typeface="Calibri"/>
              </a:rPr>
              <a:t>п</a:t>
            </a:r>
            <a:r>
              <a:rPr sz="1800" spc="-10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-3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1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щ</a:t>
            </a:r>
            <a:r>
              <a:rPr sz="1800" spc="-10" dirty="0" err="1" smtClean="0">
                <a:latin typeface="Calibri"/>
                <a:cs typeface="Calibri"/>
              </a:rPr>
              <a:t>и</a:t>
            </a:r>
            <a:r>
              <a:rPr sz="1800" spc="0" dirty="0" err="1" smtClean="0">
                <a:latin typeface="Calibri"/>
                <a:cs typeface="Calibri"/>
              </a:rPr>
              <a:t>ки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1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треби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об</a:t>
            </a:r>
            <a:r>
              <a:rPr sz="1800" spc="-20" dirty="0" err="1" smtClean="0">
                <a:latin typeface="Calibri"/>
                <a:cs typeface="Calibri"/>
              </a:rPr>
              <a:t>щ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твенн</a:t>
            </a:r>
            <a:r>
              <a:rPr sz="1800" spc="10" dirty="0" err="1" smtClean="0">
                <a:latin typeface="Calibri"/>
                <a:cs typeface="Calibri"/>
              </a:rPr>
              <a:t>ы</a:t>
            </a:r>
            <a:r>
              <a:rPr sz="1800" spc="0" dirty="0" err="1" smtClean="0">
                <a:latin typeface="Calibri"/>
                <a:cs typeface="Calibri"/>
              </a:rPr>
              <a:t>х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40" dirty="0" err="1" smtClean="0">
                <a:latin typeface="Calibri"/>
                <a:cs typeface="Calibri"/>
              </a:rPr>
              <a:t>б</a:t>
            </a:r>
            <a:r>
              <a:rPr sz="1800" spc="0" dirty="0" err="1" smtClean="0">
                <a:latin typeface="Calibri"/>
                <a:cs typeface="Calibri"/>
              </a:rPr>
              <a:t>лаг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— 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-5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лж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быть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увер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ны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3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5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3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пер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5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мые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10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ас</a:t>
            </a:r>
            <a:r>
              <a:rPr sz="1800" spc="-10" dirty="0" err="1" smtClean="0">
                <a:latin typeface="Calibri"/>
                <a:cs typeface="Calibri"/>
              </a:rPr>
              <a:t>п</a:t>
            </a:r>
            <a:r>
              <a:rPr sz="1800" spc="0" dirty="0" err="1" smtClean="0">
                <a:latin typeface="Calibri"/>
                <a:cs typeface="Calibri"/>
              </a:rPr>
              <a:t>оря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ие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тва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дс</a:t>
            </a:r>
            <a:r>
              <a:rPr sz="1800" spc="0" dirty="0" err="1" smtClean="0">
                <a:latin typeface="Calibri"/>
                <a:cs typeface="Calibri"/>
              </a:rPr>
              <a:t>тва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ль</a:t>
            </a:r>
            <a:r>
              <a:rPr sz="1800" spc="-2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у</a:t>
            </a:r>
            <a:r>
              <a:rPr sz="1800" spc="-15" dirty="0" err="1" smtClean="0">
                <a:latin typeface="Calibri"/>
                <a:cs typeface="Calibri"/>
              </a:rPr>
              <a:t>ют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про</a:t>
            </a:r>
            <a:r>
              <a:rPr sz="1800" spc="5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10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эфф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кти</a:t>
            </a:r>
            <a:r>
              <a:rPr sz="1800" spc="10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но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прин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ят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онкрет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ые</a:t>
            </a:r>
            <a:r>
              <a:rPr sz="1800" spc="17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1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-60" dirty="0" err="1" smtClean="0">
                <a:latin typeface="Calibri"/>
                <a:cs typeface="Calibri"/>
              </a:rPr>
              <a:t>у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8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таты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1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об</a:t>
            </a:r>
            <a:r>
              <a:rPr sz="1800" spc="-20" dirty="0" err="1" smtClean="0">
                <a:latin typeface="Calibri"/>
                <a:cs typeface="Calibri"/>
              </a:rPr>
              <a:t>щ</a:t>
            </a:r>
            <a:r>
              <a:rPr sz="1800" spc="0" dirty="0" err="1" smtClean="0">
                <a:latin typeface="Calibri"/>
                <a:cs typeface="Calibri"/>
              </a:rPr>
              <a:t>ества</a:t>
            </a:r>
            <a:r>
              <a:rPr sz="1800" spc="1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 </a:t>
            </a:r>
            <a:r>
              <a:rPr sz="1800" spc="-20" dirty="0" err="1" smtClean="0">
                <a:latin typeface="Calibri"/>
                <a:cs typeface="Calibri"/>
              </a:rPr>
              <a:t>це</a:t>
            </a:r>
            <a:r>
              <a:rPr sz="1800" spc="0" dirty="0" err="1" smtClean="0">
                <a:latin typeface="Calibri"/>
                <a:cs typeface="Calibri"/>
              </a:rPr>
              <a:t>ло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-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sz="1800" spc="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2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ой</a:t>
            </a:r>
            <a:r>
              <a:rPr sz="1800" spc="-15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се</a:t>
            </a:r>
            <a:r>
              <a:rPr sz="1800" spc="0" dirty="0" err="1" smtClean="0">
                <a:latin typeface="Calibri"/>
                <a:cs typeface="Calibri"/>
              </a:rPr>
              <a:t>м</a:t>
            </a:r>
            <a:r>
              <a:rPr sz="1800" spc="-15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3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2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2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3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лове</a:t>
            </a:r>
            <a:r>
              <a:rPr sz="1800" spc="-15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0" dirty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1"/>
              </a:spcBef>
            </a:pPr>
            <a:endParaRPr sz="1200" dirty="0"/>
          </a:p>
          <a:p>
            <a:pPr marL="12700" marR="14604" indent="260350" algn="just">
              <a:lnSpc>
                <a:spcPct val="100000"/>
              </a:lnSpc>
            </a:pPr>
            <a:r>
              <a:rPr sz="1800" spc="-5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тар</a:t>
            </a:r>
            <a:r>
              <a:rPr sz="1800" spc="1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ли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туп</a:t>
            </a:r>
            <a:r>
              <a:rPr sz="1800" spc="5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ой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п</a:t>
            </a:r>
            <a:r>
              <a:rPr sz="1800" spc="0" dirty="0" err="1" smtClean="0">
                <a:latin typeface="Calibri"/>
                <a:cs typeface="Calibri"/>
              </a:rPr>
              <a:t>оня</a:t>
            </a:r>
            <a:r>
              <a:rPr sz="1800" spc="-1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н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граждан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фо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ме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по</a:t>
            </a:r>
            <a:r>
              <a:rPr sz="1800" spc="-25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аза</a:t>
            </a:r>
            <a:r>
              <a:rPr sz="1800" spc="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основные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err="1" smtClean="0">
                <a:latin typeface="Calibri"/>
                <a:cs typeface="Calibri"/>
              </a:rPr>
              <a:t>парам</a:t>
            </a:r>
            <a:r>
              <a:rPr sz="1800" spc="-10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тры</a:t>
            </a:r>
            <a:r>
              <a:rPr sz="1800" spc="15" smtClean="0">
                <a:latin typeface="Calibri"/>
                <a:cs typeface="Calibri"/>
              </a:rPr>
              <a:t> </a:t>
            </a:r>
            <a:r>
              <a:rPr sz="1800" spc="25" smtClean="0">
                <a:latin typeface="Calibri"/>
                <a:cs typeface="Calibri"/>
              </a:rPr>
              <a:t> </a:t>
            </a:r>
            <a:r>
              <a:rPr sz="1800" spc="0" smtClean="0">
                <a:latin typeface="Calibri"/>
                <a:cs typeface="Calibri"/>
              </a:rPr>
              <a:t>б</a:t>
            </a:r>
            <a:r>
              <a:rPr sz="1800" spc="-55" smtClean="0">
                <a:latin typeface="Calibri"/>
                <a:cs typeface="Calibri"/>
              </a:rPr>
              <a:t>ю</a:t>
            </a:r>
            <a:r>
              <a:rPr sz="1800" spc="0" smtClean="0">
                <a:latin typeface="Calibri"/>
                <a:cs typeface="Calibri"/>
              </a:rPr>
              <a:t>д</a:t>
            </a:r>
            <a:r>
              <a:rPr sz="1800" spc="-30" smtClean="0">
                <a:latin typeface="Calibri"/>
                <a:cs typeface="Calibri"/>
              </a:rPr>
              <a:t>ж</a:t>
            </a:r>
            <a:r>
              <a:rPr sz="1800" spc="-10" smtClean="0">
                <a:latin typeface="Calibri"/>
                <a:cs typeface="Calibri"/>
              </a:rPr>
              <a:t>е</a:t>
            </a:r>
            <a:r>
              <a:rPr sz="1800" spc="0" smtClean="0">
                <a:latin typeface="Calibri"/>
                <a:cs typeface="Calibri"/>
              </a:rPr>
              <a:t>та</a:t>
            </a:r>
            <a:r>
              <a:rPr lang="ru-RU" sz="1800" spc="0" dirty="0" smtClean="0">
                <a:latin typeface="Calibri"/>
                <a:cs typeface="Calibri"/>
              </a:rPr>
              <a:t> муниципального района</a:t>
            </a:r>
            <a:r>
              <a:rPr sz="1800" spc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 marL="4425315">
              <a:lnSpc>
                <a:spcPct val="100000"/>
              </a:lnSpc>
              <a:spcBef>
                <a:spcPts val="60"/>
              </a:spcBef>
              <a:tabLst>
                <a:tab pos="6127750" algn="l"/>
              </a:tabLst>
            </a:pP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Здраво</a:t>
            </a:r>
            <a:r>
              <a:rPr sz="1600" spc="-40" dirty="0" err="1" smtClean="0">
                <a:solidFill>
                  <a:srgbClr val="A6A6A6"/>
                </a:solidFill>
                <a:latin typeface="Calibri"/>
                <a:cs typeface="Calibri"/>
              </a:rPr>
              <a:t>о</a:t>
            </a: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хране</a:t>
            </a:r>
            <a:r>
              <a:rPr sz="1600" spc="-20" dirty="0" err="1" smtClean="0">
                <a:solidFill>
                  <a:srgbClr val="A6A6A6"/>
                </a:solidFill>
                <a:latin typeface="Calibri"/>
                <a:cs typeface="Calibri"/>
              </a:rPr>
              <a:t>н</a:t>
            </a: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ие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	</a:t>
            </a:r>
            <a:r>
              <a:rPr lang="ru-RU" sz="1600" spc="-10" dirty="0" smtClean="0">
                <a:solidFill>
                  <a:srgbClr val="A6A6A6"/>
                </a:solidFill>
                <a:latin typeface="Calibri"/>
                <a:cs typeface="Calibri"/>
              </a:rPr>
              <a:t>Администрация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75303" y="5276596"/>
            <a:ext cx="652780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ru-RU" sz="2000" dirty="0" smtClean="0">
                <a:latin typeface="Calibri"/>
                <a:cs typeface="Calibri"/>
              </a:rPr>
              <a:t>Решение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80457" y="5276596"/>
            <a:ext cx="1438910" cy="81724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8895">
              <a:lnSpc>
                <a:spcPct val="100000"/>
              </a:lnSpc>
            </a:pPr>
            <a:r>
              <a:rPr sz="2000" spc="-145" smtClean="0">
                <a:solidFill>
                  <a:srgbClr val="A6A6A6"/>
                </a:solidFill>
                <a:latin typeface="Calibri"/>
                <a:cs typeface="Calibri"/>
              </a:rPr>
              <a:t>Г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раждане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3770"/>
              </a:lnSpc>
            </a:pPr>
            <a:r>
              <a:rPr sz="3200" b="1" smtClean="0">
                <a:latin typeface="Calibri"/>
                <a:cs typeface="Calibri"/>
              </a:rPr>
              <a:t>Б</a:t>
            </a:r>
            <a:r>
              <a:rPr sz="3200" b="1" spc="-95" smtClean="0">
                <a:latin typeface="Calibri"/>
                <a:cs typeface="Calibri"/>
              </a:rPr>
              <a:t>ю</a:t>
            </a:r>
            <a:r>
              <a:rPr sz="3200" b="1" spc="0" smtClean="0">
                <a:latin typeface="Calibri"/>
                <a:cs typeface="Calibri"/>
              </a:rPr>
              <a:t>д</a:t>
            </a:r>
            <a:r>
              <a:rPr sz="3200" b="1" spc="-55" smtClean="0">
                <a:latin typeface="Calibri"/>
                <a:cs typeface="Calibri"/>
              </a:rPr>
              <a:t>ж</a:t>
            </a:r>
            <a:r>
              <a:rPr sz="3200" b="1" spc="-20" smtClean="0">
                <a:latin typeface="Calibri"/>
                <a:cs typeface="Calibri"/>
              </a:rPr>
              <a:t>е</a:t>
            </a:r>
            <a:r>
              <a:rPr sz="3200" b="1" spc="0" smtClean="0">
                <a:latin typeface="Calibri"/>
                <a:cs typeface="Calibri"/>
              </a:rPr>
              <a:t>т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51344" y="5327396"/>
            <a:ext cx="1177925" cy="2667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Образование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63536" y="5724956"/>
            <a:ext cx="1252220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-135" smtClean="0">
                <a:solidFill>
                  <a:srgbClr val="A6A6A6"/>
                </a:solidFill>
                <a:latin typeface="Calibri"/>
                <a:cs typeface="Calibri"/>
              </a:rPr>
              <a:t>Г</a:t>
            </a:r>
            <a:r>
              <a:rPr lang="ru-RU" sz="2000" spc="-135" dirty="0" smtClean="0">
                <a:solidFill>
                  <a:srgbClr val="A6A6A6"/>
                </a:solidFill>
                <a:latin typeface="Calibri"/>
                <a:cs typeface="Calibri"/>
              </a:rPr>
              <a:t>лава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75303" y="6069380"/>
            <a:ext cx="1010285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mtClean="0">
                <a:solidFill>
                  <a:srgbClr val="A6A6A6"/>
                </a:solidFill>
                <a:latin typeface="Calibri"/>
                <a:cs typeface="Calibri"/>
              </a:rPr>
              <a:t>Ф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на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н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сы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48096" y="6120180"/>
            <a:ext cx="781050" cy="2667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5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1600" spc="-65" smtClean="0">
                <a:solidFill>
                  <a:srgbClr val="A6A6A6"/>
                </a:solidFill>
                <a:latin typeface="Calibri"/>
                <a:cs typeface="Calibri"/>
              </a:rPr>
              <a:t>у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л</a:t>
            </a:r>
            <a:r>
              <a:rPr sz="1600" spc="-75" smtClean="0">
                <a:solidFill>
                  <a:srgbClr val="A6A6A6"/>
                </a:solidFill>
                <a:latin typeface="Calibri"/>
                <a:cs typeface="Calibri"/>
              </a:rPr>
              <a:t>ь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тура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94145" y="6069380"/>
            <a:ext cx="2060575" cy="6223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Э</a:t>
            </a:r>
            <a:r>
              <a:rPr sz="2000" spc="-3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оном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2000" spc="-3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а</a:t>
            </a:r>
            <a:endParaRPr sz="2000">
              <a:latin typeface="Calibri"/>
              <a:cs typeface="Calibri"/>
            </a:endParaRPr>
          </a:p>
          <a:p>
            <a:pPr marL="169545">
              <a:lnSpc>
                <a:spcPct val="100000"/>
              </a:lnSpc>
              <a:spcBef>
                <a:spcPts val="400"/>
              </a:spcBef>
            </a:pP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Социал</a:t>
            </a:r>
            <a:r>
              <a:rPr sz="1600" spc="-20" smtClean="0">
                <a:solidFill>
                  <a:srgbClr val="A6A6A6"/>
                </a:solidFill>
                <a:latin typeface="Calibri"/>
                <a:cs typeface="Calibri"/>
              </a:rPr>
              <a:t>ь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ная</a:t>
            </a:r>
            <a:r>
              <a:rPr sz="1600" spc="10" smtClean="0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п</a:t>
            </a:r>
            <a:r>
              <a:rPr sz="1600" spc="-40" smtClean="0">
                <a:solidFill>
                  <a:srgbClr val="A6A6A6"/>
                </a:solidFill>
                <a:latin typeface="Calibri"/>
                <a:cs typeface="Calibri"/>
              </a:rPr>
              <a:t>о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ли</a:t>
            </a:r>
            <a:r>
              <a:rPr sz="1600" spc="-5" smtClean="0">
                <a:solidFill>
                  <a:srgbClr val="A6A6A6"/>
                </a:solidFill>
                <a:latin typeface="Calibri"/>
                <a:cs typeface="Calibri"/>
              </a:rPr>
              <a:t>т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1600" spc="-35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17490" y="6374180"/>
            <a:ext cx="1464945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mtClean="0">
                <a:solidFill>
                  <a:srgbClr val="A6A6A6"/>
                </a:solidFill>
                <a:latin typeface="Calibri"/>
                <a:cs typeface="Calibri"/>
              </a:rPr>
              <a:t>Пр</a:t>
            </a:r>
            <a:r>
              <a:rPr sz="2000" spc="-20" smtClean="0">
                <a:solidFill>
                  <a:srgbClr val="A6A6A6"/>
                </a:solidFill>
                <a:latin typeface="Calibri"/>
                <a:cs typeface="Calibri"/>
              </a:rPr>
              <a:t>е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дприятия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043427" y="5634228"/>
            <a:ext cx="979931" cy="4145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180000"/>
            <a:ext cx="9144000" cy="548696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latin typeface="+mj-lt"/>
                <a:ea typeface="+mj-ea"/>
                <a:cs typeface="+mj-cs"/>
              </a:rPr>
              <a:t>Что такое «Бюджет для граждан»?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:\temp\20160525\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07704" cy="1269491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Совершенствование и содержание дорожного хозяйства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Холмского муниципального района на 2016-2018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2018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217438"/>
              </p:ext>
            </p:extLst>
          </p:nvPr>
        </p:nvGraphicFramePr>
        <p:xfrm>
          <a:off x="3995935" y="1088740"/>
          <a:ext cx="4848085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359"/>
                <a:gridCol w="1548694"/>
                <a:gridCol w="1818032"/>
              </a:tblGrid>
              <a:tr h="50585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2018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1647,9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533,7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32,4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0" y="6201308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>
              <a:solidFill>
                <a:srgbClr val="004CBC"/>
              </a:solidFill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17414" y="1232756"/>
          <a:ext cx="3806514" cy="2198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6514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80947"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 условий для безопасного и бесперебойного движения автомобильного транспорта путем обеспечения сохранности автомобильных дорог и улучшения их транспортно-эксплуатационного состояния.</a:t>
                      </a:r>
                    </a:p>
                    <a:p>
                      <a:endParaRPr lang="ru-RU" sz="10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Администрация Холмского муниципального района в лице отдела обеспечения по вопросам жизнедеятельности и строительства Администрации муниципального района</a:t>
                      </a:r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812941"/>
              </p:ext>
            </p:extLst>
          </p:nvPr>
        </p:nvGraphicFramePr>
        <p:xfrm>
          <a:off x="107506" y="4689139"/>
          <a:ext cx="8316922" cy="1656185"/>
        </p:xfrm>
        <a:graphic>
          <a:graphicData uri="http://schemas.openxmlformats.org/drawingml/2006/table">
            <a:tbl>
              <a:tblPr/>
              <a:tblGrid>
                <a:gridCol w="4200465"/>
                <a:gridCol w="4116457"/>
              </a:tblGrid>
              <a:tr h="3681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501,3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32,4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880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Улучшение транспортно-эксплуатационных показателей и обеспечение устойчивого функционирования автомобильных дорог общего пользования местного значения в соответствии с нормативными требованиями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Предоставление иных межбюджетных трансфертов из дорожного фонда муниципального района бюджетам городского и сельских поселений на формирование муниципального дорожного фонда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temp\LW61AgBQzA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027330" cy="1268760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Управление муниципальными финансами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Холмского района на 2014-2020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2017 году (тыс. рублей):</a:t>
            </a: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920166"/>
              </p:ext>
            </p:extLst>
          </p:nvPr>
        </p:nvGraphicFramePr>
        <p:xfrm>
          <a:off x="107505" y="4581127"/>
          <a:ext cx="8928990" cy="1951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330"/>
                <a:gridCol w="2976330"/>
                <a:gridCol w="2976330"/>
              </a:tblGrid>
              <a:tr h="64106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10719,0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 marL="36000" marR="36000" marT="36000" marB="3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3845,4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 marL="36000" marR="36000" marT="36000" marB="3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34,0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 marL="36000" marR="36000" marT="36000" marB="3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10411"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Финансовая поддержка городского и сельских поселений Холмского района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и обеспечение осуществления бюджетного процесса, управление  муниципальным долгом в Холмском районе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Повышение эффективности бюджетных расходов</a:t>
                      </a:r>
                    </a:p>
                  </a:txBody>
                  <a:tcPr marL="36000" marR="36000" marT="36000" marB="3600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712729"/>
              </p:ext>
            </p:extLst>
          </p:nvPr>
        </p:nvGraphicFramePr>
        <p:xfrm>
          <a:off x="3995936" y="1088740"/>
          <a:ext cx="5030650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915"/>
                <a:gridCol w="1545938"/>
                <a:gridCol w="1814797"/>
              </a:tblGrid>
              <a:tr h="50585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2018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14611,6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14598,4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99,9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1232756"/>
          <a:ext cx="3816424" cy="1933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9048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Проведение эффективной муниципальной политики в сфере управления финансами, обеспечение долгосрочной сбалансированности, устойчивости бюджетной системы Холмского района  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комитет финансов Администрации Холмского района</a:t>
                      </a:r>
                      <a:endParaRPr lang="ru-RU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6273316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«Культура Холмского района на 2015-2020 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2018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722301"/>
              </p:ext>
            </p:extLst>
          </p:nvPr>
        </p:nvGraphicFramePr>
        <p:xfrm>
          <a:off x="3995936" y="1088740"/>
          <a:ext cx="5040560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792088"/>
                <a:gridCol w="828092"/>
                <a:gridCol w="1368152"/>
                <a:gridCol w="972108"/>
              </a:tblGrid>
              <a:tr h="505855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2017 год 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2018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585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2017 году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29927,8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34527,4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34527,4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115,4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0" y="6201308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1232756"/>
          <a:ext cx="3816424" cy="1850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4306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10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Развитие культурного потенциала Холмского района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06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777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Отдел культуры администрации Холмского муниципального района </a:t>
                      </a:r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146487"/>
              </p:ext>
            </p:extLst>
          </p:nvPr>
        </p:nvGraphicFramePr>
        <p:xfrm>
          <a:off x="791580" y="4644390"/>
          <a:ext cx="8280920" cy="2213610"/>
        </p:xfrm>
        <a:graphic>
          <a:graphicData uri="http://schemas.openxmlformats.org/drawingml/2006/table">
            <a:tbl>
              <a:tblPr/>
              <a:tblGrid>
                <a:gridCol w="1669540"/>
                <a:gridCol w="1642828"/>
                <a:gridCol w="2081018"/>
                <a:gridCol w="1284776"/>
                <a:gridCol w="1602758"/>
              </a:tblGrid>
              <a:tr h="2111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70,0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259,0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851,4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680,5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8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Продвижение имиджа Холмского района как культурно-исторического города, развитие межрайонных, межрегиональных и международных культурных связей, проведение общественно значимых мероприятий. Информационное обеспечение деятельности в сфере культуры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Сохранение объектов культурного наследия, находящихся в собственности Холмского района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Укрепление единого культурного и информационного пространства на территории района, преодоление отставания и диспропорций в культурном уровне сельских поселений и районного центра, в том числе путем укрепления и модернизации материально-технической базы учреждений культуры, поддержка творческих инициатив населения района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Укрепление материально-технической  базы, приобретение оборудования для сельских учреждений культуры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31" name="Rectangle 11"/>
          <p:cNvSpPr>
            <a:spLocks noChangeArrowheads="1"/>
          </p:cNvSpPr>
          <p:nvPr/>
        </p:nvSpPr>
        <p:spPr bwMode="auto">
          <a:xfrm>
            <a:off x="395536" y="1052736"/>
            <a:ext cx="8532948" cy="489364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b="1" dirty="0" smtClean="0"/>
              <a:t>Адрес: </a:t>
            </a:r>
          </a:p>
          <a:p>
            <a:pPr algn="r"/>
            <a:r>
              <a:rPr lang="ru-RU" dirty="0" smtClean="0"/>
              <a:t>175270, Новгородская область, г. Холм, пл. Победы, д.4</a:t>
            </a:r>
          </a:p>
          <a:p>
            <a:endParaRPr lang="ru-RU" b="1" dirty="0" smtClean="0"/>
          </a:p>
          <a:p>
            <a:r>
              <a:rPr lang="ru-RU" sz="2400" b="1" dirty="0" smtClean="0"/>
              <a:t>Телефон / факс:                                            </a:t>
            </a:r>
            <a:r>
              <a:rPr lang="ru-RU" dirty="0" smtClean="0"/>
              <a:t>(81654) 59-186</a:t>
            </a:r>
            <a:endParaRPr lang="en-US" dirty="0" smtClean="0"/>
          </a:p>
          <a:p>
            <a:endParaRPr lang="en-US" b="1" dirty="0" smtClean="0"/>
          </a:p>
          <a:p>
            <a:r>
              <a:rPr lang="en-US" sz="2400" b="1" dirty="0" smtClean="0"/>
              <a:t>E-mail:</a:t>
            </a:r>
            <a:r>
              <a:rPr lang="ru-RU" sz="2400" b="1" dirty="0" smtClean="0"/>
              <a:t>                                                              </a:t>
            </a:r>
            <a:r>
              <a:rPr lang="en-US" dirty="0" smtClean="0"/>
              <a:t>holmfin@mail.ru</a:t>
            </a:r>
            <a:endParaRPr lang="ru-RU" dirty="0" smtClean="0"/>
          </a:p>
          <a:p>
            <a:r>
              <a:rPr lang="ru-RU" dirty="0" smtClean="0"/>
              <a:t>                                                                                                  </a:t>
            </a:r>
            <a:endParaRPr lang="en-US" dirty="0" smtClean="0"/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400" b="1" dirty="0" smtClean="0"/>
              <a:t>Страница в электронно-коммуникационной сети «Интернет»</a:t>
            </a:r>
            <a:r>
              <a:rPr lang="ru-RU" dirty="0" smtClean="0"/>
              <a:t> </a:t>
            </a:r>
            <a:r>
              <a:rPr lang="en-US" dirty="0"/>
              <a:t>http://www.holmadmin.net/vlast/komfin.html</a:t>
            </a:r>
            <a:endParaRPr lang="ru-RU" dirty="0" smtClean="0"/>
          </a:p>
          <a:p>
            <a:endParaRPr lang="ru-RU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ru-RU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" y="106935"/>
            <a:ext cx="9144000" cy="1411531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Комитет финансов Администрации Холмского муниципального района</a:t>
            </a:r>
          </a:p>
          <a:p>
            <a:pPr algn="ctr"/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9512" y="6309320"/>
            <a:ext cx="8784976" cy="324036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©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</a:rPr>
              <a:t>Комитет финансов Администрации Холмского муниципального района 2019г.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40031"/>
              </p:ext>
            </p:extLst>
          </p:nvPr>
        </p:nvGraphicFramePr>
        <p:xfrm>
          <a:off x="153926" y="1128684"/>
          <a:ext cx="8802177" cy="5452388"/>
        </p:xfrm>
        <a:graphic>
          <a:graphicData uri="http://schemas.openxmlformats.org/drawingml/2006/table">
            <a:tbl>
              <a:tblPr/>
              <a:tblGrid>
                <a:gridCol w="5385517"/>
                <a:gridCol w="1137055"/>
                <a:gridCol w="1137055"/>
                <a:gridCol w="1142550"/>
              </a:tblGrid>
              <a:tr h="37874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показатель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2017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год отчет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2018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год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69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оценка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отчет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74867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Численность постоянного населения (среднегодовая), тыс. человек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5,38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5,17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5,17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69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Объем валового регионального продукта,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млн.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405,0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450,0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450,0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7254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Ввод в действие жилых домов,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кв.м.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781,0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333,0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333,0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69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Средний размер назначенных пенсий (на конец года),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11519,33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11519,33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11519,33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4867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Среднемесячная заработная плата одного работника, тыс.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69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Величина прожиточного минимума,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10751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11004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11004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3698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Среднедушевые денежные доходы,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рублей в месяц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10690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10690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10690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1884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Уровень безработицы, %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0" y="0"/>
            <a:ext cx="9144000" cy="936104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ea typeface="+mj-ea"/>
                <a:cs typeface="+mj-cs"/>
              </a:rPr>
              <a:t>Основные показатели социально-экономического развития Холмского муниципального района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496" y="548680"/>
            <a:ext cx="1731264" cy="17312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740140" y="551687"/>
            <a:ext cx="403859" cy="5212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02780" y="1313688"/>
            <a:ext cx="522731" cy="5212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68066"/>
              </p:ext>
            </p:extLst>
          </p:nvPr>
        </p:nvGraphicFramePr>
        <p:xfrm>
          <a:off x="245172" y="2342514"/>
          <a:ext cx="8647308" cy="41495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56535"/>
                <a:gridCol w="1389969"/>
                <a:gridCol w="1450402"/>
                <a:gridCol w="1450402"/>
              </a:tblGrid>
              <a:tr h="480440">
                <a:tc>
                  <a:txBody>
                    <a:bodyPr/>
                    <a:lstStyle/>
                    <a:p>
                      <a:pPr marL="0" indent="0" algn="ctr"/>
                      <a:endParaRPr sz="1800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утверждено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исполнено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Темп роста к 2017 году, % 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DE4"/>
                    </a:solidFill>
                  </a:tcPr>
                </a:tc>
              </a:tr>
              <a:tr h="44069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2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4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ды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, </a:t>
                      </a:r>
                      <a:r>
                        <a:rPr sz="1800" b="1" spc="-5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178017,6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181018,1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94,87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68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smtClean="0">
                          <a:latin typeface="+mn-lt"/>
                          <a:cs typeface="Arial"/>
                        </a:rPr>
                        <a:t>из</a:t>
                      </a:r>
                      <a:r>
                        <a:rPr sz="1800" spc="-2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spc="0" smtClean="0">
                          <a:latin typeface="+mn-lt"/>
                          <a:cs typeface="Arial"/>
                        </a:rPr>
                        <a:t>ни</a:t>
                      </a:r>
                      <a:r>
                        <a:rPr sz="1800" spc="-10" smtClean="0">
                          <a:latin typeface="+mn-lt"/>
                          <a:cs typeface="Arial"/>
                        </a:rPr>
                        <a:t>х</a:t>
                      </a:r>
                      <a:r>
                        <a:rPr sz="1800" spc="0" smtClean="0">
                          <a:latin typeface="+mn-lt"/>
                          <a:cs typeface="Arial"/>
                        </a:rPr>
                        <a:t>: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41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latin typeface="+mn-lt"/>
                          <a:cs typeface="Arial"/>
                        </a:rPr>
                        <a:t>Н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овые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нен</a:t>
                      </a:r>
                      <a:r>
                        <a:rPr sz="1800" b="1" spc="-10" smtClean="0"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овые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5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55" smtClean="0"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5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ды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33128,1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37586,4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114,59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7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latin typeface="+mn-lt"/>
                          <a:cs typeface="Arial"/>
                        </a:rPr>
                        <a:t>Без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-2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45" smtClean="0">
                          <a:latin typeface="+mn-lt"/>
                          <a:cs typeface="Arial"/>
                        </a:rPr>
                        <a:t>з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мездные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п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-20" smtClean="0">
                          <a:latin typeface="+mn-lt"/>
                          <a:cs typeface="Arial"/>
                        </a:rPr>
                        <a:t>у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п</a:t>
                      </a:r>
                      <a:r>
                        <a:rPr sz="1800" b="1" spc="-25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ения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144889,5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143431,8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90,78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56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II.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-3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Р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ы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, 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се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182574,5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178262,8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95,21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7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III.</a:t>
                      </a:r>
                      <a:r>
                        <a:rPr sz="1800" b="1" spc="-3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2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3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иц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4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(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-), пр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4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-1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ц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4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(+)</a:t>
                      </a:r>
                      <a:endParaRPr sz="180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-4556,9</a:t>
                      </a:r>
                      <a:endParaRPr sz="1800" b="1" dirty="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2755,,4</a:t>
                      </a:r>
                      <a:endParaRPr sz="1800" b="1" dirty="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</a:t>
                      </a:r>
                      <a:endParaRPr sz="1800" b="1" dirty="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1776">
                <a:tc>
                  <a:txBody>
                    <a:bodyPr/>
                    <a:lstStyle/>
                    <a:p>
                      <a:pPr marL="0" marR="577215" indent="0" algn="l">
                        <a:lnSpc>
                          <a:spcPct val="100000"/>
                        </a:lnSpc>
                      </a:pPr>
                      <a:r>
                        <a:rPr sz="1800" b="1" spc="-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V</a:t>
                      </a:r>
                      <a:r>
                        <a:rPr sz="1800" b="1" spc="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Ис</a:t>
                      </a:r>
                      <a:r>
                        <a:rPr sz="1800" b="1" spc="-6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-4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чни</a:t>
                      </a:r>
                      <a:r>
                        <a:rPr sz="1800" b="1" spc="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к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4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-4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инанс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р</a:t>
                      </a:r>
                      <a:r>
                        <a:rPr sz="1800" b="1" spc="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1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ания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4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ц</a:t>
                      </a:r>
                      <a:r>
                        <a:rPr sz="1800" b="1" spc="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та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4556,9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-2755,4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-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>
          <a:xfrm>
            <a:off x="0" y="0"/>
            <a:ext cx="9144000" cy="936104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R="0" algn="ctr">
              <a:lnSpc>
                <a:spcPts val="2400"/>
              </a:lnSpc>
            </a:pPr>
            <a:r>
              <a:rPr lang="ru-RU" sz="2800" b="1" spc="-15" dirty="0" smtClean="0">
                <a:cs typeface="Trebuchet MS"/>
              </a:rPr>
              <a:t>Ос</a:t>
            </a:r>
            <a:r>
              <a:rPr lang="ru-RU" sz="2800" b="1" spc="-25" dirty="0" smtClean="0">
                <a:cs typeface="Trebuchet MS"/>
              </a:rPr>
              <a:t>н</a:t>
            </a:r>
            <a:r>
              <a:rPr lang="ru-RU" sz="2800" b="1" spc="-15" dirty="0" smtClean="0">
                <a:cs typeface="Trebuchet MS"/>
              </a:rPr>
              <a:t>овн</a:t>
            </a:r>
            <a:r>
              <a:rPr lang="ru-RU" sz="2800" b="1" spc="-30" dirty="0" smtClean="0">
                <a:cs typeface="Trebuchet MS"/>
              </a:rPr>
              <a:t>ы</a:t>
            </a:r>
            <a:r>
              <a:rPr lang="ru-RU" sz="2800" b="1" spc="-15" dirty="0" smtClean="0">
                <a:cs typeface="Trebuchet MS"/>
              </a:rPr>
              <a:t>е</a:t>
            </a:r>
            <a:r>
              <a:rPr lang="ru-RU" sz="2800" b="1" spc="15" dirty="0" smtClean="0">
                <a:cs typeface="Trebuchet MS"/>
              </a:rPr>
              <a:t>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показатели исполнения  бюджета муниципального района в 2018 году</a:t>
            </a:r>
            <a:endParaRPr lang="ru-RU" sz="2800" b="1" spc="-15" dirty="0" smtClean="0">
              <a:cs typeface="Trebuchet M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56207" y="1844824"/>
            <a:ext cx="1787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331470" algn="r">
              <a:lnSpc>
                <a:spcPct val="100000"/>
              </a:lnSpc>
            </a:pPr>
            <a:r>
              <a:rPr lang="ru-RU" spc="-10" dirty="0" smtClean="0">
                <a:cs typeface="Arial"/>
              </a:rPr>
              <a:t>(тыс.</a:t>
            </a:r>
            <a:r>
              <a:rPr lang="ru-RU" spc="20" dirty="0" smtClean="0">
                <a:cs typeface="Arial"/>
              </a:rPr>
              <a:t> </a:t>
            </a:r>
            <a:r>
              <a:rPr lang="ru-RU" spc="-25" dirty="0" smtClean="0">
                <a:cs typeface="Arial"/>
              </a:rPr>
              <a:t>р</a:t>
            </a:r>
            <a:r>
              <a:rPr lang="ru-RU" spc="-20" dirty="0" smtClean="0">
                <a:cs typeface="Arial"/>
              </a:rPr>
              <a:t>у</a:t>
            </a:r>
            <a:r>
              <a:rPr lang="ru-RU" spc="-85" dirty="0" smtClean="0">
                <a:cs typeface="Arial"/>
              </a:rPr>
              <a:t>б</a:t>
            </a:r>
            <a:r>
              <a:rPr lang="ru-RU" spc="-10" dirty="0" smtClean="0">
                <a:cs typeface="Arial"/>
              </a:rPr>
              <a:t>лей)</a:t>
            </a:r>
            <a:endParaRPr lang="ru-RU" dirty="0">
              <a:cs typeface="Arial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Основные показатели исполнения  бюджета муниципального района по годам, тыс. рублей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 bwMode="auto">
          <a:xfrm>
            <a:off x="5256076" y="944724"/>
            <a:ext cx="1309816" cy="444843"/>
          </a:xfrm>
          <a:prstGeom prst="wedgeRectCallout">
            <a:avLst>
              <a:gd name="adj1" fmla="val 33884"/>
              <a:gd name="adj2" fmla="val 159023"/>
            </a:avLst>
          </a:prstGeom>
          <a:noFill/>
          <a:ln w="254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94,87%</a:t>
            </a:r>
            <a:r>
              <a:rPr kumimoji="0" lang="ru-RU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к уровню 2017 г.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Прямоугольная выноска 5"/>
          <p:cNvSpPr/>
          <p:nvPr/>
        </p:nvSpPr>
        <p:spPr bwMode="auto">
          <a:xfrm>
            <a:off x="7416316" y="1016732"/>
            <a:ext cx="1309816" cy="444843"/>
          </a:xfrm>
          <a:prstGeom prst="wedgeRectCallout">
            <a:avLst>
              <a:gd name="adj1" fmla="val -33412"/>
              <a:gd name="adj2" fmla="val 113074"/>
            </a:avLst>
          </a:prstGeom>
          <a:noFill/>
          <a:ln w="254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95,21%</a:t>
            </a:r>
            <a:r>
              <a:rPr kumimoji="0" lang="ru-RU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к уровню 2017 г.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5</a:t>
            </a:fld>
            <a:endParaRPr lang="ru-RU"/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6476415"/>
              </p:ext>
            </p:extLst>
          </p:nvPr>
        </p:nvGraphicFramePr>
        <p:xfrm>
          <a:off x="647564" y="1335880"/>
          <a:ext cx="7956884" cy="5297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доходной части  муниципального бюджета</a:t>
            </a:r>
          </a:p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2018 год,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917498"/>
              </p:ext>
            </p:extLst>
          </p:nvPr>
        </p:nvGraphicFramePr>
        <p:xfrm>
          <a:off x="107504" y="1031606"/>
          <a:ext cx="8856984" cy="5756590"/>
        </p:xfrm>
        <a:graphic>
          <a:graphicData uri="http://schemas.openxmlformats.org/drawingml/2006/table">
            <a:tbl>
              <a:tblPr/>
              <a:tblGrid>
                <a:gridCol w="4841223"/>
                <a:gridCol w="1182419"/>
                <a:gridCol w="1338586"/>
                <a:gridCol w="1494756"/>
              </a:tblGrid>
              <a:tr h="628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Показатель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утверждено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исполнено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исполнения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28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Налоговые доходы,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в том числе: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32262,7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35500,5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110,04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Налог на доходы физических лиц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27204,8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30074,6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110,55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Акцизы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609,9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691,9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113,44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Налоги на совокупный доход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4128,0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4413,7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106,92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Государственная пошлина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320,0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320,3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110,09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Неналоговые доходы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865,4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2085,8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241,02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28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Безвозмездные поступления,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в том числе: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144889,5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143431,8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98,99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дотации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41571,2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41571,2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субсидии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15153,8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15153,8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субвенции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82432,2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80974,5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98,23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Иные межбюджетные трансферты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5732,3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5732,3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Возврат остатков субсидий, субвенций и иных межбюджетных трансфертов, имеющих целевое назначение, прошлых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ДОХОДЫ ВСЕГО: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178017,6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181018,1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101,69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791580" y="0"/>
            <a:ext cx="8130746" cy="853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 anchorCtr="0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Динамика доходов бюджета муниципального района, тыс. рублей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7</a:t>
            </a:fld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2498188"/>
              </p:ext>
            </p:extLst>
          </p:nvPr>
        </p:nvGraphicFramePr>
        <p:xfrm>
          <a:off x="395536" y="853017"/>
          <a:ext cx="8604956" cy="5708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752248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>
              <a:lnSpc>
                <a:spcPts val="2400"/>
              </a:lnSpc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Налоговые и неналоговые доходы  бюджета муниципального района в 2018 году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object 4"/>
          <p:cNvSpPr txBox="1"/>
          <p:nvPr/>
        </p:nvSpPr>
        <p:spPr>
          <a:xfrm rot="16200000">
            <a:off x="-648326" y="2493150"/>
            <a:ext cx="1476164" cy="17951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ru-RU" sz="1000" b="1" dirty="0" smtClean="0">
                <a:latin typeface="Calibri"/>
                <a:cs typeface="Calibri"/>
              </a:rPr>
              <a:t>тыс. рублей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6016" y="764704"/>
            <a:ext cx="4284476" cy="95410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cap="flat">
            <a:noFill/>
            <a:round/>
          </a:ln>
          <a:scene3d>
            <a:camera prst="orthographicFront"/>
            <a:lightRig rig="threePt" dir="t"/>
          </a:scene3d>
          <a:sp3d prstMaterial="matte"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Calibri" pitchFamily="34" charset="0"/>
              </a:rPr>
              <a:t>Структура налоговых и неналоговых доходов муниципального бюджета за 2018 год в разрезе доходных источников (тыс.рублей, % в общей сумме доходов)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7524" y="764704"/>
            <a:ext cx="4284476" cy="73866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>
                  <a:lumMod val="60000"/>
                  <a:lumOff val="40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cap="flat">
            <a:noFill/>
            <a:round/>
          </a:ln>
          <a:scene3d>
            <a:camera prst="orthographicFront"/>
            <a:lightRig rig="threePt" dir="t"/>
          </a:scene3d>
          <a:sp3d prstMaterial="matte"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Calibri" pitchFamily="34" charset="0"/>
              </a:rPr>
              <a:t>Динамика поступлений по налоговым и неналоговым доходам муниципального бюджета с 2016 года (тыс.рублей)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8</a:t>
            </a:fld>
            <a:endParaRPr lang="ru-RU" dirty="0"/>
          </a:p>
        </p:txBody>
      </p:sp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6131937"/>
              </p:ext>
            </p:extLst>
          </p:nvPr>
        </p:nvGraphicFramePr>
        <p:xfrm>
          <a:off x="287524" y="1592796"/>
          <a:ext cx="4284476" cy="4500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1292340"/>
              </p:ext>
            </p:extLst>
          </p:nvPr>
        </p:nvGraphicFramePr>
        <p:xfrm>
          <a:off x="4716016" y="1844824"/>
          <a:ext cx="406845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0" y="0"/>
            <a:ext cx="9144001" cy="63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Основные направления расходов муниципального бюджета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в 2018 году, тыс. рублей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4447" y="5583267"/>
            <a:ext cx="3369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libri" pitchFamily="34" charset="0"/>
              </a:rPr>
              <a:t>Всего – 178262,77 тыс. рублей</a:t>
            </a:r>
            <a:endParaRPr lang="ru-RU" b="1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85830" y="6027003"/>
            <a:ext cx="5609138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7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cap="flat">
            <a:noFill/>
            <a:round/>
          </a:ln>
          <a:scene3d>
            <a:camera prst="orthographicFront"/>
            <a:lightRig rig="threePt" dir="t"/>
          </a:scene3d>
          <a:sp3d prstMaterial="matte">
            <a:bevelT prst="convex"/>
          </a:sp3d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Calibri" pitchFamily="34" charset="0"/>
              </a:rPr>
              <a:t>Процент</a:t>
            </a:r>
            <a:r>
              <a:rPr lang="en-US" sz="1600" b="1" dirty="0" smtClean="0">
                <a:latin typeface="Calibri" pitchFamily="34" charset="0"/>
              </a:rPr>
              <a:t> </a:t>
            </a:r>
            <a:r>
              <a:rPr lang="ru-RU" sz="1600" b="1" dirty="0" smtClean="0">
                <a:latin typeface="Calibri" pitchFamily="34" charset="0"/>
              </a:rPr>
              <a:t>исполнения:	Холмский муниципальный район – 97,6%</a:t>
            </a:r>
          </a:p>
          <a:p>
            <a:r>
              <a:rPr lang="ru-RU" sz="1600" b="1" dirty="0" smtClean="0">
                <a:latin typeface="Calibri" pitchFamily="34" charset="0"/>
              </a:rPr>
              <a:t>			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9</a:t>
            </a:fld>
            <a:endParaRPr lang="ru-RU"/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1649800"/>
              </p:ext>
            </p:extLst>
          </p:nvPr>
        </p:nvGraphicFramePr>
        <p:xfrm>
          <a:off x="-38099" y="-419336"/>
          <a:ext cx="9182100" cy="7267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/>
      </a:spPr>
      <a:bodyPr vert="horz" anchor="ctr">
        <a:noAutofit/>
      </a:bodyPr>
      <a:lstStyle>
        <a:defPPr algn="ctr">
          <a:defRPr sz="1800" b="1" dirty="0" smtClean="0">
            <a:solidFill>
              <a:schemeClr val="tx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4804</TotalTime>
  <Words>2568</Words>
  <Application>Microsoft Office PowerPoint</Application>
  <PresentationFormat>Экран (4:3)</PresentationFormat>
  <Paragraphs>678</Paragraphs>
  <Slides>23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Давыдов Сергей Игоревич</dc:creator>
  <cp:lastModifiedBy>User</cp:lastModifiedBy>
  <cp:revision>577</cp:revision>
  <cp:lastPrinted>2019-03-22T07:30:11Z</cp:lastPrinted>
  <dcterms:created xsi:type="dcterms:W3CDTF">2013-11-11T10:07:08Z</dcterms:created>
  <dcterms:modified xsi:type="dcterms:W3CDTF">2019-03-25T13:20:56Z</dcterms:modified>
</cp:coreProperties>
</file>