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charts/chart1.xml" ContentType="application/vnd.openxmlformats-officedocument.drawingml.chart+xml"/>
  <Override PartName="/ppt/notesSlides/notesSlide3.xml" ContentType="application/vnd.openxmlformats-officedocument.presentationml.notesSlide+xml"/>
  <Override PartName="/ppt/charts/chart2.xml" ContentType="application/vnd.openxmlformats-officedocument.drawingml.chart+xml"/>
  <Override PartName="/ppt/notesSlides/notesSlide4.xml" ContentType="application/vnd.openxmlformats-officedocument.presentationml.notesSlide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notesSlides/notesSlide5.xml" ContentType="application/vnd.openxmlformats-officedocument.presentationml.notesSlide+xml"/>
  <Override PartName="/ppt/charts/chart5.xml" ContentType="application/vnd.openxmlformats-officedocument.drawingml.char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5"/>
  </p:notesMasterIdLst>
  <p:handoutMasterIdLst>
    <p:handoutMasterId r:id="rId26"/>
  </p:handoutMasterIdLst>
  <p:sldIdLst>
    <p:sldId id="292" r:id="rId2"/>
    <p:sldId id="257" r:id="rId3"/>
    <p:sldId id="391" r:id="rId4"/>
    <p:sldId id="390" r:id="rId5"/>
    <p:sldId id="307" r:id="rId6"/>
    <p:sldId id="448" r:id="rId7"/>
    <p:sldId id="389" r:id="rId8"/>
    <p:sldId id="388" r:id="rId9"/>
    <p:sldId id="449" r:id="rId10"/>
    <p:sldId id="454" r:id="rId11"/>
    <p:sldId id="455" r:id="rId12"/>
    <p:sldId id="456" r:id="rId13"/>
    <p:sldId id="457" r:id="rId14"/>
    <p:sldId id="319" r:id="rId15"/>
    <p:sldId id="320" r:id="rId16"/>
    <p:sldId id="321" r:id="rId17"/>
    <p:sldId id="396" r:id="rId18"/>
    <p:sldId id="402" r:id="rId19"/>
    <p:sldId id="412" r:id="rId20"/>
    <p:sldId id="414" r:id="rId21"/>
    <p:sldId id="428" r:id="rId22"/>
    <p:sldId id="442" r:id="rId23"/>
    <p:sldId id="458" r:id="rId24"/>
  </p:sldIdLst>
  <p:sldSz cx="9144000" cy="6858000" type="screen4x3"/>
  <p:notesSz cx="6797675" cy="9926638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8300"/>
    <a:srgbClr val="004CBC"/>
    <a:srgbClr val="FFB869"/>
    <a:srgbClr val="3F8DFF"/>
    <a:srgbClr val="217BFF"/>
    <a:srgbClr val="0057D6"/>
    <a:srgbClr val="0066FF"/>
    <a:srgbClr val="EE7D00"/>
    <a:srgbClr val="D26E00"/>
    <a:srgbClr val="FF8A0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556" autoAdjust="0"/>
    <p:restoredTop sz="94164" autoAdjust="0"/>
  </p:normalViewPr>
  <p:slideViewPr>
    <p:cSldViewPr>
      <p:cViewPr>
        <p:scale>
          <a:sx n="100" d="100"/>
          <a:sy n="100" d="100"/>
        </p:scale>
        <p:origin x="-564" y="-15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notesViewPr>
    <p:cSldViewPr>
      <p:cViewPr varScale="1">
        <p:scale>
          <a:sx n="82" d="100"/>
          <a:sy n="82" d="100"/>
        </p:scale>
        <p:origin x="-1770" y="-72"/>
      </p:cViewPr>
      <p:guideLst>
        <p:guide orient="horz" pos="3126"/>
        <p:guide pos="2141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&#1050;&#1085;&#1080;&#1075;&#1072;1" TargetMode="External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4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5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4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058131272302235"/>
          <c:y val="4.7751919685513101E-2"/>
          <c:w val="0.93512685914260718"/>
          <c:h val="0.88264640023070706"/>
        </c:manualLayout>
      </c:layout>
      <c:barChart>
        <c:barDir val="col"/>
        <c:grouping val="clustered"/>
        <c:varyColors val="0"/>
        <c:ser>
          <c:idx val="0"/>
          <c:order val="0"/>
          <c:tx>
            <c:strRef>
              <c:f>Лист2!$A$2</c:f>
              <c:strCache>
                <c:ptCount val="1"/>
                <c:pt idx="0">
                  <c:v>Доходы</c:v>
                </c:pt>
              </c:strCache>
            </c:strRef>
          </c:tx>
          <c:spPr>
            <a:gradFill>
              <a:gsLst>
                <a:gs pos="0">
                  <a:srgbClr val="1F497D">
                    <a:lumMod val="60000"/>
                    <a:lumOff val="40000"/>
                  </a:srgbClr>
                </a:gs>
                <a:gs pos="51000">
                  <a:srgbClr val="1F497D">
                    <a:lumMod val="40000"/>
                    <a:lumOff val="60000"/>
                  </a:srgbClr>
                </a:gs>
                <a:gs pos="100000">
                  <a:schemeClr val="tx2">
                    <a:lumMod val="60000"/>
                    <a:lumOff val="40000"/>
                  </a:schemeClr>
                </a:gs>
              </a:gsLst>
              <a:lin ang="0" scaled="0"/>
            </a:gradFill>
          </c:spPr>
          <c:invertIfNegative val="0"/>
          <c:dLbls>
            <c:dLbl>
              <c:idx val="0"/>
              <c:layout>
                <c:manualLayout>
                  <c:x val="-2.4522931717188348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-3.9236484781702004E-2"/>
                  <c:y val="0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-3.1062217118847456E-2"/>
                  <c:y val="2.135272362396430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pPr>
              <a:noFill/>
            </c:spPr>
            <c:txPr>
              <a:bodyPr/>
              <a:lstStyle/>
              <a:p>
                <a:pPr>
                  <a:defRPr sz="14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Лист2!$B$1:$D$1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Лист2!$B$2:$D$2</c:f>
              <c:numCache>
                <c:formatCode>General</c:formatCode>
                <c:ptCount val="3"/>
                <c:pt idx="0">
                  <c:v>151986</c:v>
                </c:pt>
                <c:pt idx="1">
                  <c:v>160459.6</c:v>
                </c:pt>
                <c:pt idx="2">
                  <c:v>190797.6</c:v>
                </c:pt>
              </c:numCache>
            </c:numRef>
          </c:val>
        </c:ser>
        <c:ser>
          <c:idx val="1"/>
          <c:order val="1"/>
          <c:tx>
            <c:strRef>
              <c:f>Лист2!$A$3</c:f>
              <c:strCache>
                <c:ptCount val="1"/>
                <c:pt idx="0">
                  <c:v>Расходы</c:v>
                </c:pt>
              </c:strCache>
            </c:strRef>
          </c:tx>
          <c:spPr>
            <a:gradFill>
              <a:gsLst>
                <a:gs pos="0">
                  <a:srgbClr val="C0504D">
                    <a:lumMod val="60000"/>
                    <a:lumOff val="40000"/>
                  </a:srgbClr>
                </a:gs>
                <a:gs pos="51000">
                  <a:srgbClr val="C0504D">
                    <a:lumMod val="40000"/>
                    <a:lumOff val="60000"/>
                  </a:srgbClr>
                </a:gs>
                <a:gs pos="100000">
                  <a:schemeClr val="accent2">
                    <a:lumMod val="60000"/>
                    <a:lumOff val="40000"/>
                  </a:schemeClr>
                </a:gs>
              </a:gsLst>
              <a:lin ang="0" scaled="0"/>
            </a:gradFill>
          </c:spPr>
          <c:invertIfNegative val="0"/>
          <c:dLbls>
            <c:dLbl>
              <c:idx val="0"/>
              <c:layout>
                <c:manualLayout>
                  <c:x val="1.4713681793138268E-2"/>
                  <c:y val="4.270544724792827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2.4522802988563797E-2"/>
                  <c:y val="8.5410894495856413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Лист2!$B$1:$D$1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Лист2!$B$3:$D$3</c:f>
              <c:numCache>
                <c:formatCode>General</c:formatCode>
                <c:ptCount val="3"/>
                <c:pt idx="0">
                  <c:v>155161.79999999999</c:v>
                </c:pt>
                <c:pt idx="1">
                  <c:v>159088.5</c:v>
                </c:pt>
                <c:pt idx="2">
                  <c:v>187234</c:v>
                </c:pt>
              </c:numCache>
            </c:numRef>
          </c:val>
        </c:ser>
        <c:ser>
          <c:idx val="2"/>
          <c:order val="2"/>
          <c:tx>
            <c:strRef>
              <c:f>Лист2!$A$4</c:f>
              <c:strCache>
                <c:ptCount val="1"/>
                <c:pt idx="0">
                  <c:v>Профицит/Дефицит</c:v>
                </c:pt>
              </c:strCache>
            </c:strRef>
          </c:tx>
          <c:spPr>
            <a:gradFill>
              <a:gsLst>
                <a:gs pos="0">
                  <a:srgbClr val="9BBB59">
                    <a:lumMod val="75000"/>
                  </a:srgbClr>
                </a:gs>
                <a:gs pos="51000">
                  <a:srgbClr val="9BBB59">
                    <a:lumMod val="60000"/>
                    <a:lumOff val="40000"/>
                  </a:srgbClr>
                </a:gs>
                <a:gs pos="100000">
                  <a:schemeClr val="accent3">
                    <a:lumMod val="75000"/>
                  </a:schemeClr>
                </a:gs>
              </a:gsLst>
              <a:lin ang="0" scaled="0"/>
            </a:gradFill>
          </c:spPr>
          <c:invertIfNegative val="0"/>
          <c:dLbls>
            <c:dLbl>
              <c:idx val="2"/>
              <c:layout>
                <c:manualLayout>
                  <c:x val="3.2697070651417463E-3"/>
                  <c:y val="-2.3487995986360716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Лист2!$B$1:$D$1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Лист2!$B$4:$D$4</c:f>
              <c:numCache>
                <c:formatCode>General</c:formatCode>
                <c:ptCount val="3"/>
                <c:pt idx="0">
                  <c:v>-3175.7</c:v>
                </c:pt>
                <c:pt idx="1">
                  <c:v>1371.1</c:v>
                </c:pt>
                <c:pt idx="2">
                  <c:v>3563.6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axId val="30772608"/>
        <c:axId val="30786688"/>
      </c:barChart>
      <c:catAx>
        <c:axId val="3077260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txPr>
          <a:bodyPr rot="0"/>
          <a:lstStyle/>
          <a:p>
            <a:pPr>
              <a:defRPr sz="1600"/>
            </a:pPr>
            <a:endParaRPr lang="ru-RU"/>
          </a:p>
        </c:txPr>
        <c:crossAx val="30786688"/>
        <c:crosses val="autoZero"/>
        <c:auto val="1"/>
        <c:lblAlgn val="ctr"/>
        <c:lblOffset val="100"/>
        <c:noMultiLvlLbl val="0"/>
      </c:catAx>
      <c:valAx>
        <c:axId val="30786688"/>
        <c:scaling>
          <c:orientation val="minMax"/>
        </c:scaling>
        <c:delete val="0"/>
        <c:axPos val="l"/>
        <c:numFmt formatCode="#,##0" sourceLinked="0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ru-RU"/>
          </a:p>
        </c:txPr>
        <c:crossAx val="30772608"/>
        <c:crosses val="autoZero"/>
        <c:crossBetween val="between"/>
      </c:valAx>
      <c:spPr>
        <a:noFill/>
        <a:ln w="19037">
          <a:noFill/>
        </a:ln>
      </c:spPr>
    </c:plotArea>
    <c:legend>
      <c:legendPos val="b"/>
      <c:layout/>
      <c:overlay val="0"/>
      <c:txPr>
        <a:bodyPr/>
        <a:lstStyle/>
        <a:p>
          <a:pPr>
            <a:defRPr sz="16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400" b="1">
          <a:latin typeface="Calibri" pitchFamily="34" charset="0"/>
        </a:defRPr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9687904824191821E-2"/>
          <c:y val="2.5266368252989811E-2"/>
          <c:w val="0.84950072326411274"/>
          <c:h val="0.8653809074977332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Лист1!$E$12</c:f>
              <c:strCache>
                <c:ptCount val="1"/>
                <c:pt idx="0">
                  <c:v>налоговые и неналоговые</c:v>
                </c:pt>
              </c:strCache>
            </c:strRef>
          </c:tx>
          <c:invertIfNegative val="0"/>
          <c:cat>
            <c:numRef>
              <c:f>Лист1!$D$13:$D$15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Лист1!$E$13:$E$15</c:f>
              <c:numCache>
                <c:formatCode>General</c:formatCode>
                <c:ptCount val="3"/>
                <c:pt idx="0">
                  <c:v>31444.5</c:v>
                </c:pt>
                <c:pt idx="1">
                  <c:v>34177.800000000003</c:v>
                </c:pt>
                <c:pt idx="2">
                  <c:v>32800.9</c:v>
                </c:pt>
              </c:numCache>
            </c:numRef>
          </c:val>
        </c:ser>
        <c:ser>
          <c:idx val="1"/>
          <c:order val="1"/>
          <c:tx>
            <c:strRef>
              <c:f>Лист1!$F$12</c:f>
              <c:strCache>
                <c:ptCount val="1"/>
                <c:pt idx="0">
                  <c:v>безвозмедные</c:v>
                </c:pt>
              </c:strCache>
            </c:strRef>
          </c:tx>
          <c:invertIfNegative val="0"/>
          <c:cat>
            <c:numRef>
              <c:f>Лист1!$D$13:$D$15</c:f>
              <c:numCache>
                <c:formatCode>General</c:formatCode>
                <c:ptCount val="3"/>
                <c:pt idx="0">
                  <c:v>2015</c:v>
                </c:pt>
                <c:pt idx="1">
                  <c:v>2016</c:v>
                </c:pt>
                <c:pt idx="2">
                  <c:v>2017</c:v>
                </c:pt>
              </c:numCache>
            </c:numRef>
          </c:cat>
          <c:val>
            <c:numRef>
              <c:f>Лист1!$F$13:$F$15</c:f>
              <c:numCache>
                <c:formatCode>General</c:formatCode>
                <c:ptCount val="3"/>
                <c:pt idx="0">
                  <c:v>120541.5</c:v>
                </c:pt>
                <c:pt idx="1">
                  <c:v>126281.8</c:v>
                </c:pt>
                <c:pt idx="2">
                  <c:v>157996.6</c:v>
                </c:pt>
              </c:numCache>
            </c:numRef>
          </c:val>
        </c:ser>
        <c:dLbls>
          <c:showLegendKey val="0"/>
          <c:showVal val="1"/>
          <c:showCatName val="0"/>
          <c:showSerName val="0"/>
          <c:showPercent val="0"/>
          <c:showBubbleSize val="0"/>
        </c:dLbls>
        <c:gapWidth val="150"/>
        <c:shape val="box"/>
        <c:axId val="36649984"/>
        <c:axId val="62044032"/>
        <c:axId val="0"/>
      </c:bar3DChart>
      <c:catAx>
        <c:axId val="36649984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62044032"/>
        <c:crosses val="autoZero"/>
        <c:auto val="1"/>
        <c:lblAlgn val="ctr"/>
        <c:lblOffset val="100"/>
        <c:noMultiLvlLbl val="0"/>
      </c:catAx>
      <c:valAx>
        <c:axId val="62044032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36649984"/>
        <c:crosses val="autoZero"/>
        <c:crossBetween val="between"/>
      </c:valAx>
    </c:plotArea>
    <c:legend>
      <c:legendPos val="r"/>
      <c:layout>
        <c:manualLayout>
          <c:xMode val="edge"/>
          <c:yMode val="edge"/>
          <c:x val="0.12290311016634481"/>
          <c:y val="0.91202012036976732"/>
          <c:w val="0.71482785268835924"/>
          <c:h val="8.7979879630232655E-2"/>
        </c:manualLayout>
      </c:layout>
      <c:overlay val="0"/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rAngAx val="1"/>
    </c:view3D>
    <c:floor>
      <c:thickness val="0"/>
      <c:spPr>
        <a:gradFill flip="none" rotWithShape="1">
          <a:gsLst>
            <a:gs pos="0">
              <a:schemeClr val="bg1">
                <a:lumMod val="75000"/>
              </a:schemeClr>
            </a:gs>
            <a:gs pos="50000">
              <a:srgbClr val="FFFFFF">
                <a:lumMod val="95000"/>
              </a:srgbClr>
            </a:gs>
            <a:gs pos="100000">
              <a:srgbClr val="FFFFFF">
                <a:lumMod val="75000"/>
              </a:srgbClr>
            </a:gs>
          </a:gsLst>
          <a:lin ang="2700000" scaled="1"/>
          <a:tileRect/>
        </a:gradFill>
        <a:ln w="9525">
          <a:solidFill>
            <a:schemeClr val="bg1">
              <a:lumMod val="50000"/>
            </a:schemeClr>
          </a:solidFill>
        </a:ln>
      </c:spPr>
    </c:floor>
    <c:sideWall>
      <c:thickness val="0"/>
    </c:sideWall>
    <c:backWall>
      <c:thickness val="0"/>
      <c:spPr>
        <a:noFill/>
        <a:ln>
          <a:solidFill>
            <a:schemeClr val="bg1">
              <a:lumMod val="50000"/>
            </a:schemeClr>
          </a:solidFill>
        </a:ln>
      </c:spPr>
    </c:backWall>
    <c:plotArea>
      <c:layout>
        <c:manualLayout>
          <c:layoutTarget val="inner"/>
          <c:xMode val="edge"/>
          <c:yMode val="edge"/>
          <c:x val="0.12065242331498972"/>
          <c:y val="4.3498090855402544E-2"/>
          <c:w val="0.87934757668501573"/>
          <c:h val="0.70439589399627822"/>
        </c:manualLayout>
      </c:layout>
      <c:bar3DChart>
        <c:barDir val="col"/>
        <c:grouping val="stack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налоговые доходы</c:v>
                </c:pt>
              </c:strCache>
            </c:strRef>
          </c:tx>
          <c:spPr>
            <a:gradFill>
              <a:gsLst>
                <a:gs pos="0">
                  <a:srgbClr val="2A8649">
                    <a:alpha val="90000"/>
                  </a:srgbClr>
                </a:gs>
                <a:gs pos="50000">
                  <a:srgbClr val="79D5A3">
                    <a:alpha val="90000"/>
                  </a:srgbClr>
                </a:gs>
                <a:gs pos="100000">
                  <a:srgbClr val="2A8649">
                    <a:alpha val="90000"/>
                  </a:srgbClr>
                </a:gs>
              </a:gsLst>
              <a:lin ang="16200000" scaled="1"/>
            </a:gradFill>
            <a:ln>
              <a:noFill/>
            </a:ln>
            <a:effectLst/>
            <a:scene3d>
              <a:camera prst="orthographicFront"/>
              <a:lightRig rig="threePt" dir="t"/>
            </a:scene3d>
            <a:sp3d prstMaterial="plastic">
              <a:bevelT/>
            </a:sp3d>
          </c:spPr>
          <c:invertIfNegative val="0"/>
          <c:dLbls>
            <c:dLbl>
              <c:idx val="0"/>
              <c:layout>
                <c:manualLayout>
                  <c:x val="2.2862686038999807E-2"/>
                  <c:y val="4.1992688643060824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1.6330490027857063E-2"/>
                  <c:y val="-8.39853772861216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1.9596588033428508E-2"/>
                  <c:y val="-8.3985377286121647E-3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numFmt formatCode="#,##0.0" sourceLinked="0"/>
            <c:txPr>
              <a:bodyPr/>
              <a:lstStyle/>
              <a:p>
                <a:pPr>
                  <a:defRPr sz="1200" b="1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</c:strCache>
            </c:strRef>
          </c:cat>
          <c:val>
            <c:numRef>
              <c:f>Лист1!$B$2:$B$4</c:f>
              <c:numCache>
                <c:formatCode>0.0</c:formatCode>
                <c:ptCount val="3"/>
                <c:pt idx="0">
                  <c:v>29941.599999999999</c:v>
                </c:pt>
                <c:pt idx="1">
                  <c:v>32985</c:v>
                </c:pt>
                <c:pt idx="2">
                  <c:v>31537.5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неналоговые доходы</c:v>
                </c:pt>
              </c:strCache>
            </c:strRef>
          </c:tx>
          <c:spPr>
            <a:gradFill flip="none" rotWithShape="1">
              <a:gsLst>
                <a:gs pos="0">
                  <a:srgbClr val="8064A2">
                    <a:lumMod val="60000"/>
                    <a:lumOff val="40000"/>
                    <a:alpha val="90000"/>
                  </a:srgbClr>
                </a:gs>
                <a:gs pos="50000">
                  <a:srgbClr val="8064A2">
                    <a:lumMod val="40000"/>
                    <a:lumOff val="60000"/>
                  </a:srgbClr>
                </a:gs>
                <a:gs pos="100000">
                  <a:srgbClr val="8064A2">
                    <a:lumMod val="60000"/>
                    <a:lumOff val="40000"/>
                  </a:srgbClr>
                </a:gs>
              </a:gsLst>
              <a:lin ang="5400000" scaled="0"/>
              <a:tileRect r="-100000" b="-100000"/>
            </a:gradFill>
            <a:ln>
              <a:solidFill>
                <a:schemeClr val="accent4">
                  <a:lumMod val="60000"/>
                  <a:lumOff val="40000"/>
                </a:schemeClr>
              </a:solidFill>
            </a:ln>
            <a:scene3d>
              <a:camera prst="orthographicFront"/>
              <a:lightRig rig="threePt" dir="t"/>
            </a:scene3d>
            <a:sp3d>
              <a:bevelT/>
              <a:contourClr>
                <a:srgbClr val="000000"/>
              </a:contourClr>
            </a:sp3d>
          </c:spPr>
          <c:invertIfNegative val="0"/>
          <c:dLbls>
            <c:dLbl>
              <c:idx val="0"/>
              <c:layout>
                <c:manualLayout>
                  <c:x val="3.5755029276582438E-2"/>
                  <c:y val="-7.256501923066749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1"/>
              <c:layout>
                <c:manualLayout>
                  <c:x val="3.6520890682928242E-2"/>
                  <c:y val="-6.7463403537173533E-2"/>
                </c:manualLayout>
              </c:layout>
              <c:tx>
                <c:rich>
                  <a:bodyPr/>
                  <a:lstStyle/>
                  <a:p>
                    <a:r>
                      <a:rPr lang="ru-RU" sz="1200" baseline="0" dirty="0" smtClean="0"/>
                      <a:t>1502,9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2"/>
              <c:layout>
                <c:manualLayout>
                  <c:x val="3.3655526189902661E-2"/>
                  <c:y val="-5.2335806774157695E-2"/>
                </c:manualLayout>
              </c:layout>
              <c:tx>
                <c:rich>
                  <a:bodyPr/>
                  <a:lstStyle/>
                  <a:p>
                    <a:r>
                      <a:rPr lang="ru-RU" sz="1200" baseline="0" dirty="0" smtClean="0"/>
                      <a:t>1192,8</a:t>
                    </a:r>
                    <a:endParaRPr lang="en-US" dirty="0"/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dLbl>
              <c:idx val="3"/>
              <c:layout>
                <c:manualLayout>
                  <c:x val="2.5813101402353902E-2"/>
                  <c:y val="-5.1982528257094283E-2"/>
                </c:manualLayout>
              </c:layout>
              <c:showLegendKey val="0"/>
              <c:showVal val="1"/>
              <c:showCatName val="0"/>
              <c:showSerName val="0"/>
              <c:showPercent val="0"/>
              <c:showBubbleSize val="0"/>
            </c:dLbl>
            <c:txPr>
              <a:bodyPr/>
              <a:lstStyle/>
              <a:p>
                <a:pPr>
                  <a:defRPr sz="1200" b="1" baseline="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Ref>
              <c:f>Лист1!$A$2:$A$4</c:f>
              <c:strCache>
                <c:ptCount val="3"/>
                <c:pt idx="0">
                  <c:v>2015 год</c:v>
                </c:pt>
                <c:pt idx="1">
                  <c:v>2016 год</c:v>
                </c:pt>
                <c:pt idx="2">
                  <c:v>2017 год</c:v>
                </c:pt>
              </c:strCache>
            </c:strRef>
          </c:cat>
          <c:val>
            <c:numRef>
              <c:f>Лист1!$C$2:$C$4</c:f>
              <c:numCache>
                <c:formatCode>0.0</c:formatCode>
                <c:ptCount val="3"/>
                <c:pt idx="0">
                  <c:v>1502.9</c:v>
                </c:pt>
                <c:pt idx="1">
                  <c:v>1192.8</c:v>
                </c:pt>
                <c:pt idx="2">
                  <c:v>1263.5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00"/>
        <c:gapDepth val="100"/>
        <c:shape val="box"/>
        <c:axId val="66476288"/>
        <c:axId val="66494464"/>
        <c:axId val="0"/>
      </c:bar3DChart>
      <c:catAx>
        <c:axId val="66476288"/>
        <c:scaling>
          <c:orientation val="minMax"/>
        </c:scaling>
        <c:delete val="0"/>
        <c:axPos val="b"/>
        <c:majorTickMark val="out"/>
        <c:minorTickMark val="none"/>
        <c:tickLblPos val="nextTo"/>
        <c:spPr>
          <a:ln>
            <a:solidFill>
              <a:schemeClr val="bg1">
                <a:lumMod val="50000"/>
              </a:schemeClr>
            </a:solidFill>
          </a:ln>
        </c:spPr>
        <c:txPr>
          <a:bodyPr/>
          <a:lstStyle/>
          <a:p>
            <a:pPr>
              <a:defRPr sz="1200" b="1" baseline="0"/>
            </a:pPr>
            <a:endParaRPr lang="ru-RU"/>
          </a:p>
        </c:txPr>
        <c:crossAx val="66494464"/>
        <c:crosses val="autoZero"/>
        <c:auto val="1"/>
        <c:lblAlgn val="r"/>
        <c:lblOffset val="100"/>
        <c:noMultiLvlLbl val="0"/>
      </c:catAx>
      <c:valAx>
        <c:axId val="66494464"/>
        <c:scaling>
          <c:orientation val="minMax"/>
          <c:max val="25000"/>
          <c:min val="5000"/>
        </c:scaling>
        <c:delete val="0"/>
        <c:axPos val="l"/>
        <c:majorGridlines>
          <c:spPr>
            <a:ln>
              <a:solidFill>
                <a:schemeClr val="bg1">
                  <a:lumMod val="50000"/>
                </a:schemeClr>
              </a:solidFill>
            </a:ln>
          </c:spPr>
        </c:majorGridlines>
        <c:numFmt formatCode="#,##0" sourceLinked="0"/>
        <c:majorTickMark val="out"/>
        <c:minorTickMark val="none"/>
        <c:tickLblPos val="nextTo"/>
        <c:spPr>
          <a:ln>
            <a:solidFill>
              <a:schemeClr val="bg1">
                <a:lumMod val="50000"/>
              </a:schemeClr>
            </a:solidFill>
          </a:ln>
        </c:spPr>
        <c:txPr>
          <a:bodyPr/>
          <a:lstStyle/>
          <a:p>
            <a:pPr>
              <a:defRPr sz="1100" b="1" baseline="0"/>
            </a:pPr>
            <a:endParaRPr lang="ru-RU"/>
          </a:p>
        </c:txPr>
        <c:crossAx val="66476288"/>
        <c:crosses val="autoZero"/>
        <c:crossBetween val="between"/>
        <c:majorUnit val="10000"/>
      </c:valAx>
      <c:spPr>
        <a:ln>
          <a:noFill/>
        </a:ln>
      </c:spPr>
    </c:plotArea>
    <c:legend>
      <c:legendPos val="b"/>
      <c:layout>
        <c:manualLayout>
          <c:xMode val="edge"/>
          <c:yMode val="edge"/>
          <c:x val="0.10497146397662557"/>
          <c:y val="0.91934651110193766"/>
          <c:w val="0.83342955645516936"/>
          <c:h val="5.8433019384139064E-2"/>
        </c:manualLayout>
      </c:layout>
      <c:overlay val="0"/>
      <c:txPr>
        <a:bodyPr/>
        <a:lstStyle/>
        <a:p>
          <a:pPr>
            <a:defRPr sz="1200" baseline="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800">
          <a:latin typeface="Calibri" pitchFamily="34" charset="0"/>
        </a:defRPr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227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3.7374347746366082E-2"/>
          <c:y val="1.0444506864715949E-2"/>
          <c:w val="0.96262576048882609"/>
          <c:h val="0.98095771361913164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explosion val="18"/>
          <c:dLbls>
            <c:dLbl>
              <c:idx val="0"/>
              <c:layout>
                <c:manualLayout>
                  <c:x val="0.14972601555021006"/>
                  <c:y val="7.6157489914425273E-3"/>
                </c:manualLayout>
              </c:layout>
              <c:tx>
                <c:rich>
                  <a:bodyPr/>
                  <a:lstStyle/>
                  <a:p>
                    <a:r>
                      <a:rPr lang="ru-RU" sz="1100" b="1" dirty="0" smtClean="0"/>
                      <a:t>5</a:t>
                    </a:r>
                    <a:r>
                      <a:rPr lang="ru-RU" sz="1100" dirty="0" smtClean="0"/>
                      <a:t>655,1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29,1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-9.2945861345370764E-2"/>
                  <c:y val="8.7288764028465929E-2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 smtClean="0"/>
                      <a:t>28715,8</a:t>
                    </a:r>
                    <a:r>
                      <a:rPr lang="en-US" sz="1100" dirty="0"/>
                      <a:t>
</a:t>
                    </a:r>
                    <a:r>
                      <a:rPr lang="ru-RU" sz="1100" dirty="0" smtClean="0"/>
                      <a:t>87,5</a:t>
                    </a:r>
                    <a:r>
                      <a:rPr lang="en-US" sz="1100" dirty="0" smtClean="0"/>
                      <a:t>%</a:t>
                    </a:r>
                    <a:endParaRPr lang="en-US" sz="1100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8.8901594493114147E-2"/>
                  <c:y val="9.9831674887276678E-2"/>
                </c:manualLayout>
              </c:layout>
              <c:tx>
                <c:rich>
                  <a:bodyPr/>
                  <a:lstStyle/>
                  <a:p>
                    <a:r>
                      <a:rPr lang="ru-RU" sz="1100" dirty="0" smtClean="0"/>
                      <a:t>593,7</a:t>
                    </a:r>
                    <a:r>
                      <a:rPr lang="en-US" sz="1100" dirty="0"/>
                      <a:t>
</a:t>
                    </a:r>
                    <a:r>
                      <a:rPr lang="ru-RU" sz="1100" dirty="0" smtClean="0"/>
                      <a:t>1,8</a:t>
                    </a:r>
                    <a:r>
                      <a:rPr lang="en-US" sz="1100" dirty="0" smtClean="0"/>
                      <a:t>%</a:t>
                    </a:r>
                    <a:endParaRPr lang="en-US" sz="1100" dirty="0"/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3"/>
              <c:layout>
                <c:manualLayout>
                  <c:x val="6.882704089789482E-2"/>
                  <c:y val="1.7747853313293711E-2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1819,8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5,5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4"/>
              <c:layout>
                <c:manualLayout>
                  <c:x val="5.3881772847280809E-2"/>
                  <c:y val="7.2764451748547967E-3"/>
                </c:manualLayout>
              </c:layout>
              <c:tx>
                <c:rich>
                  <a:bodyPr/>
                  <a:lstStyle/>
                  <a:p>
                    <a:r>
                      <a:rPr lang="ru-RU" sz="1100" b="1" dirty="0" smtClean="0"/>
                      <a:t>408,2</a:t>
                    </a:r>
                    <a:r>
                      <a:rPr lang="en-US" sz="1000" dirty="0"/>
                      <a:t>
</a:t>
                    </a:r>
                    <a:r>
                      <a:rPr lang="ru-RU" sz="1000" dirty="0" smtClean="0"/>
                      <a:t>1,2</a:t>
                    </a:r>
                    <a:r>
                      <a:rPr lang="en-US" sz="1000" dirty="0" smtClean="0"/>
                      <a:t>%</a:t>
                    </a:r>
                    <a:endParaRPr lang="en-US" sz="1000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5"/>
              <c:layout>
                <c:manualLayout>
                  <c:x val="-1.146575403094326E-2"/>
                  <c:y val="-2.5348336557992506E-3"/>
                </c:manualLayout>
              </c:layout>
              <c:tx>
                <c:rich>
                  <a:bodyPr/>
                  <a:lstStyle/>
                  <a:p>
                    <a:r>
                      <a:rPr lang="ru-RU" dirty="0" smtClean="0"/>
                      <a:t>1263,5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3,9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6"/>
              <c:layout>
                <c:manualLayout>
                  <c:x val="0.11588582557173246"/>
                  <c:y val="6.1621651877526822E-2"/>
                </c:manualLayout>
              </c:layout>
              <c:tx>
                <c:rich>
                  <a:bodyPr/>
                  <a:lstStyle/>
                  <a:p>
                    <a:r>
                      <a:rPr lang="ru-RU" sz="1100" b="1" dirty="0" smtClean="0"/>
                      <a:t>215,9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1,1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7"/>
              <c:layout>
                <c:manualLayout>
                  <c:x val="3.0447131480528675E-2"/>
                  <c:y val="6.7473206963433424E-2"/>
                </c:manualLayout>
              </c:layout>
              <c:tx>
                <c:rich>
                  <a:bodyPr/>
                  <a:lstStyle/>
                  <a:p>
                    <a:r>
                      <a:rPr lang="ru-RU" sz="1100" b="1" dirty="0" smtClean="0"/>
                      <a:t>186,2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1</a:t>
                    </a:r>
                    <a:r>
                      <a:rPr lang="en-US" dirty="0" smtClean="0"/>
                      <a:t>,0</a:t>
                    </a:r>
                    <a:r>
                      <a:rPr lang="en-US" dirty="0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8"/>
              <c:layout>
                <c:manualLayout>
                  <c:x val="1.7906883724170569E-2"/>
                  <c:y val="-1.7667849029125902E-2"/>
                </c:manualLayout>
              </c:layout>
              <c:tx>
                <c:rich>
                  <a:bodyPr/>
                  <a:lstStyle/>
                  <a:p>
                    <a:r>
                      <a:rPr lang="ru-RU" sz="1100" b="1" dirty="0" smtClean="0"/>
                      <a:t>305,3</a:t>
                    </a:r>
                    <a:r>
                      <a:rPr lang="en-US" dirty="0"/>
                      <a:t>
</a:t>
                    </a:r>
                    <a:r>
                      <a:rPr lang="ru-RU" dirty="0" smtClean="0"/>
                      <a:t>3</a:t>
                    </a:r>
                    <a:r>
                      <a:rPr lang="en-US" dirty="0" smtClean="0"/>
                      <a:t>,1</a:t>
                    </a:r>
                    <a:r>
                      <a:rPr lang="en-US" dirty="0"/>
                      <a:t>%</a:t>
                    </a:r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9"/>
              <c:tx>
                <c:rich>
                  <a:bodyPr/>
                  <a:lstStyle/>
                  <a:p>
                    <a:r>
                      <a:rPr lang="en-US" sz="1100" b="1" dirty="0"/>
                      <a:t>8</a:t>
                    </a:r>
                    <a:r>
                      <a:rPr lang="en-US" sz="1400" dirty="0"/>
                      <a:t>06,5</a:t>
                    </a:r>
                    <a:r>
                      <a:rPr lang="en-US" dirty="0"/>
                      <a:t>
3,0%</a:t>
                    </a:r>
                  </a:p>
                </c:rich>
              </c:tx>
              <c:dLblPos val="inEnd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numFmt formatCode="0.0%" sourceLinked="0"/>
            <c:txPr>
              <a:bodyPr/>
              <a:lstStyle/>
              <a:p>
                <a:pPr>
                  <a:defRPr sz="1100" b="1"/>
                </a:pPr>
                <a:endParaRPr lang="ru-RU"/>
              </a:p>
            </c:txPr>
            <c:dLblPos val="inEnd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Лист1!$A$2:$A$10</c:f>
              <c:strCache>
                <c:ptCount val="6"/>
                <c:pt idx="1">
                  <c:v>НДФЛ</c:v>
                </c:pt>
                <c:pt idx="2">
                  <c:v>Акцизы</c:v>
                </c:pt>
                <c:pt idx="3">
                  <c:v>Налог на совокупный доход</c:v>
                </c:pt>
                <c:pt idx="4">
                  <c:v>государственная пошлина</c:v>
                </c:pt>
                <c:pt idx="5">
                  <c:v>неналоговые доходы</c:v>
                </c:pt>
              </c:strCache>
            </c:strRef>
          </c:cat>
          <c:val>
            <c:numRef>
              <c:f>Лист1!$B$2:$B$10</c:f>
              <c:numCache>
                <c:formatCode>#,##0.0</c:formatCode>
                <c:ptCount val="9"/>
                <c:pt idx="1">
                  <c:v>28715.8</c:v>
                </c:pt>
                <c:pt idx="2">
                  <c:v>593.70000000000005</c:v>
                </c:pt>
                <c:pt idx="3">
                  <c:v>1819.8</c:v>
                </c:pt>
                <c:pt idx="4">
                  <c:v>408.2</c:v>
                </c:pt>
                <c:pt idx="5">
                  <c:v>1263.5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b"/>
      <c:legendEntry>
        <c:idx val="0"/>
        <c:delete val="1"/>
      </c:legendEntry>
      <c:legendEntry>
        <c:idx val="6"/>
        <c:delete val="1"/>
      </c:legendEntry>
      <c:legendEntry>
        <c:idx val="7"/>
        <c:delete val="1"/>
      </c:legendEntry>
      <c:legendEntry>
        <c:idx val="8"/>
        <c:delete val="1"/>
      </c:legendEntry>
      <c:layout>
        <c:manualLayout>
          <c:xMode val="edge"/>
          <c:yMode val="edge"/>
          <c:x val="0.1523358289909974"/>
          <c:y val="0.7632920241566451"/>
          <c:w val="0.83302858006158265"/>
          <c:h val="0.23560380083554658"/>
        </c:manualLayout>
      </c:layout>
      <c:overlay val="0"/>
      <c:txPr>
        <a:bodyPr/>
        <a:lstStyle/>
        <a:p>
          <a:pPr>
            <a:defRPr sz="1100" b="1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000">
          <a:latin typeface="Calibri" pitchFamily="34" charset="0"/>
        </a:defRPr>
      </a:pPr>
      <a:endParaRPr lang="ru-RU"/>
    </a:p>
  </c:txPr>
  <c:externalData r:id="rId1">
    <c:autoUpdate val="0"/>
  </c:externalData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6.614667993494293E-4"/>
          <c:y val="0.13327232798179461"/>
          <c:w val="0.67175904062942127"/>
          <c:h val="0.68081671292207879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тыс. рублей</c:v>
                </c:pt>
              </c:strCache>
            </c:strRef>
          </c:tx>
          <c:explosion val="2"/>
          <c:dPt>
            <c:idx val="0"/>
            <c:bubble3D val="0"/>
            <c:spPr>
              <a:solidFill>
                <a:schemeClr val="accent6">
                  <a:lumMod val="60000"/>
                  <a:lumOff val="40000"/>
                </a:schemeClr>
              </a:solidFill>
            </c:spPr>
          </c:dPt>
          <c:dPt>
            <c:idx val="1"/>
            <c:bubble3D val="0"/>
            <c:spPr>
              <a:solidFill>
                <a:srgbClr val="FFC000"/>
              </a:solidFill>
            </c:spPr>
          </c:dPt>
          <c:dPt>
            <c:idx val="2"/>
            <c:bubble3D val="0"/>
            <c:spPr>
              <a:solidFill>
                <a:schemeClr val="accent6">
                  <a:lumMod val="75000"/>
                </a:schemeClr>
              </a:solidFill>
            </c:spPr>
          </c:dPt>
          <c:dPt>
            <c:idx val="3"/>
            <c:bubble3D val="0"/>
            <c:spPr>
              <a:solidFill>
                <a:srgbClr val="88B23C"/>
              </a:solidFill>
            </c:spPr>
          </c:dPt>
          <c:dPt>
            <c:idx val="4"/>
            <c:bubble3D val="0"/>
            <c:spPr>
              <a:solidFill>
                <a:srgbClr val="A4C1E0"/>
              </a:solidFill>
            </c:spPr>
          </c:dPt>
          <c:dPt>
            <c:idx val="5"/>
            <c:bubble3D val="0"/>
            <c:spPr>
              <a:solidFill>
                <a:srgbClr val="2F6291"/>
              </a:solidFill>
            </c:spPr>
          </c:dPt>
          <c:dPt>
            <c:idx val="6"/>
            <c:bubble3D val="0"/>
            <c:spPr>
              <a:solidFill>
                <a:srgbClr val="A78ADC"/>
              </a:solidFill>
            </c:spPr>
          </c:dPt>
          <c:dPt>
            <c:idx val="7"/>
            <c:bubble3D val="0"/>
            <c:spPr>
              <a:solidFill>
                <a:schemeClr val="accent4">
                  <a:lumMod val="50000"/>
                  <a:lumOff val="50000"/>
                </a:schemeClr>
              </a:solidFill>
            </c:spPr>
          </c:dPt>
          <c:dPt>
            <c:idx val="8"/>
            <c:bubble3D val="0"/>
            <c:spPr>
              <a:solidFill>
                <a:schemeClr val="accent3">
                  <a:lumMod val="75000"/>
                </a:schemeClr>
              </a:solidFill>
            </c:spPr>
          </c:dPt>
          <c:dPt>
            <c:idx val="9"/>
            <c:bubble3D val="0"/>
            <c:spPr>
              <a:solidFill>
                <a:srgbClr val="C00000"/>
              </a:solidFill>
            </c:spPr>
          </c:dPt>
          <c:dLbls>
            <c:dLbl>
              <c:idx val="0"/>
              <c:layout>
                <c:manualLayout>
                  <c:x val="-0.15290384997756581"/>
                  <c:y val="4.7003112105660778E-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1"/>
              <c:layout>
                <c:manualLayout>
                  <c:x val="-1.8884662419930743E-2"/>
                  <c:y val="0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2"/>
              <c:layout>
                <c:manualLayout>
                  <c:x val="2.8764090589839059E-2"/>
                  <c:y val="-0.28789406164717252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4"/>
              <c:layout>
                <c:manualLayout>
                  <c:x val="4.2389186132394452E-2"/>
                  <c:y val="-0.1100552887985014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5"/>
              <c:layout>
                <c:manualLayout>
                  <c:x val="-2.8326993629896057E-2"/>
                  <c:y val="-1.5679451866750623E-2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6"/>
              <c:layout>
                <c:manualLayout>
                  <c:x val="0.46174190330652143"/>
                  <c:y val="0.47906839584314714"/>
                </c:manualLayout>
              </c:layout>
              <c:tx>
                <c:rich>
                  <a:bodyPr/>
                  <a:lstStyle/>
                  <a:p>
                    <a:r>
                      <a:rPr lang="en-US" dirty="0" smtClean="0"/>
                      <a:t>5,</a:t>
                    </a:r>
                    <a:r>
                      <a:rPr lang="ru-RU" dirty="0" smtClean="0"/>
                      <a:t>3</a:t>
                    </a:r>
                    <a:r>
                      <a:rPr lang="en-US" dirty="0"/>
                      <a:t>
</a:t>
                    </a:r>
                    <a:r>
                      <a:rPr lang="en-US" dirty="0" smtClean="0"/>
                      <a:t>0,0</a:t>
                    </a:r>
                    <a:r>
                      <a:rPr lang="ru-RU" dirty="0" smtClean="0"/>
                      <a:t>03</a:t>
                    </a:r>
                    <a:r>
                      <a:rPr lang="en-US" dirty="0" smtClean="0"/>
                      <a:t>%</a:t>
                    </a:r>
                    <a:endParaRPr lang="en-US" dirty="0"/>
                  </a:p>
                </c:rich>
              </c:tx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7"/>
              <c:layout>
                <c:manualLayout>
                  <c:x val="0.46300328828640197"/>
                  <c:y val="0.56659549638132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8"/>
              <c:layout>
                <c:manualLayout>
                  <c:x val="4.7211656049827133E-2"/>
                  <c:y val="0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9"/>
              <c:layout>
                <c:manualLayout>
                  <c:x val="0.33794015734064886"/>
                  <c:y val="0.75792518270378073"/>
                </c:manualLayout>
              </c:layout>
              <c:dLblPos val="bestFit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dLbl>
              <c:idx val="10"/>
              <c:layout>
                <c:manualLayout>
                  <c:x val="0.31656486738175493"/>
                  <c:y val="0.84754319510524057"/>
                </c:manualLayout>
              </c:layout>
              <c:dLblPos val="outEnd"/>
              <c:showLegendKey val="0"/>
              <c:showVal val="1"/>
              <c:showCatName val="0"/>
              <c:showSerName val="0"/>
              <c:showPercent val="1"/>
              <c:showBubbleSize val="0"/>
              <c:separator>
</c:separator>
            </c:dLbl>
            <c:numFmt formatCode="0.0%" sourceLinked="0"/>
            <c:txPr>
              <a:bodyPr/>
              <a:lstStyle/>
              <a:p>
                <a:pPr>
                  <a:defRPr sz="1200" b="1"/>
                </a:pPr>
                <a:endParaRPr lang="ru-RU"/>
              </a:p>
            </c:txPr>
            <c:dLblPos val="outEnd"/>
            <c:showLegendKey val="0"/>
            <c:showVal val="1"/>
            <c:showCatName val="0"/>
            <c:showSerName val="0"/>
            <c:showPercent val="1"/>
            <c:showBubbleSize val="0"/>
            <c:separator>
</c:separator>
            <c:showLeaderLines val="1"/>
          </c:dLbls>
          <c:cat>
            <c:strRef>
              <c:f>Лист1!$A$2:$A$12</c:f>
              <c:strCache>
                <c:ptCount val="11"/>
                <c:pt idx="0">
                  <c:v>Образование</c:v>
                </c:pt>
                <c:pt idx="1">
                  <c:v>Национальная экономика</c:v>
                </c:pt>
                <c:pt idx="2">
                  <c:v>Соц. политика</c:v>
                </c:pt>
                <c:pt idx="3">
                  <c:v>национальная оборона</c:v>
                </c:pt>
                <c:pt idx="4">
                  <c:v>Общегосударственные вопросы</c:v>
                </c:pt>
                <c:pt idx="5">
                  <c:v>Культура</c:v>
                </c:pt>
                <c:pt idx="6">
                  <c:v>Обслуживание государственного и муниципального долга</c:v>
                </c:pt>
                <c:pt idx="7">
                  <c:v>Жилищно-коммунальное хозяйство</c:v>
                </c:pt>
                <c:pt idx="8">
                  <c:v>Межбюджетные трансферты</c:v>
                </c:pt>
                <c:pt idx="9">
                  <c:v>физическая культура и спорт</c:v>
                </c:pt>
                <c:pt idx="10">
                  <c:v>нац. безопасность и правоохр.деят.</c:v>
                </c:pt>
              </c:strCache>
            </c:strRef>
          </c:cat>
          <c:val>
            <c:numRef>
              <c:f>Лист1!$B$2:$B$12</c:f>
              <c:numCache>
                <c:formatCode>#,##0.0</c:formatCode>
                <c:ptCount val="11"/>
                <c:pt idx="0">
                  <c:v>85441.3</c:v>
                </c:pt>
                <c:pt idx="1">
                  <c:v>1194.4000000000001</c:v>
                </c:pt>
                <c:pt idx="2">
                  <c:v>36001.699999999997</c:v>
                </c:pt>
                <c:pt idx="3">
                  <c:v>394.6</c:v>
                </c:pt>
                <c:pt idx="4">
                  <c:v>25959.3</c:v>
                </c:pt>
                <c:pt idx="5">
                  <c:v>25076</c:v>
                </c:pt>
                <c:pt idx="6">
                  <c:v>5.3</c:v>
                </c:pt>
                <c:pt idx="7">
                  <c:v>809.4</c:v>
                </c:pt>
                <c:pt idx="8">
                  <c:v>9725.5</c:v>
                </c:pt>
                <c:pt idx="9">
                  <c:v>2018</c:v>
                </c:pt>
                <c:pt idx="10">
                  <c:v>608.5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>
        <c:manualLayout>
          <c:xMode val="edge"/>
          <c:yMode val="edge"/>
          <c:x val="0.67426398453242053"/>
          <c:y val="1.9508446707112329E-2"/>
          <c:w val="0.32416229359925769"/>
          <c:h val="0.97428446945846181"/>
        </c:manualLayout>
      </c:layout>
      <c:overlay val="0"/>
      <c:txPr>
        <a:bodyPr/>
        <a:lstStyle/>
        <a:p>
          <a:pPr>
            <a:defRPr sz="1200"/>
          </a:pPr>
          <a:endParaRPr lang="ru-RU"/>
        </a:p>
      </c:txPr>
    </c:legend>
    <c:plotVisOnly val="1"/>
    <c:dispBlanksAs val="gap"/>
    <c:showDLblsOverMax val="0"/>
  </c:chart>
  <c:txPr>
    <a:bodyPr/>
    <a:lstStyle/>
    <a:p>
      <a:pPr>
        <a:defRPr sz="1000">
          <a:latin typeface="Calibri" pitchFamily="34" charset="0"/>
        </a:defRPr>
      </a:pPr>
      <a:endParaRPr lang="ru-RU"/>
    </a:p>
  </c:txPr>
  <c:externalData r:id="rId1">
    <c:autoUpdate val="0"/>
  </c:externalData>
</c:chartSpace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49690" y="0"/>
            <a:ext cx="2946400" cy="496888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6F129B55-CEB7-4C61-B104-3E7004456A56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9428165"/>
            <a:ext cx="2946400" cy="496887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49690" y="9428165"/>
            <a:ext cx="2946400" cy="496887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619B7C07-86A6-4EC6-BF16-31EA646FDE09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5483616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2" y="2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50445" y="2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/>
          <a:lstStyle>
            <a:lvl1pPr algn="r">
              <a:defRPr sz="1200"/>
            </a:lvl1pPr>
          </a:lstStyle>
          <a:p>
            <a:fld id="{33BFF151-7695-4F2C-935C-981BD61A1EFD}" type="datetimeFigureOut">
              <a:rPr lang="ru-RU" smtClean="0"/>
              <a:pPr/>
              <a:t>10.04.2018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17575" y="744538"/>
            <a:ext cx="496252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24" tIns="45712" rIns="91424" bIns="45712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79768" y="4715155"/>
            <a:ext cx="5438140" cy="4466987"/>
          </a:xfrm>
          <a:prstGeom prst="rect">
            <a:avLst/>
          </a:prstGeom>
        </p:spPr>
        <p:txBody>
          <a:bodyPr vert="horz" lIns="91424" tIns="45712" rIns="91424" bIns="45712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2" y="9428585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50445" y="9428585"/>
            <a:ext cx="2945659" cy="496332"/>
          </a:xfrm>
          <a:prstGeom prst="rect">
            <a:avLst/>
          </a:prstGeom>
        </p:spPr>
        <p:txBody>
          <a:bodyPr vert="horz" lIns="91424" tIns="45712" rIns="91424" bIns="45712" rtlCol="0" anchor="b"/>
          <a:lstStyle>
            <a:lvl1pPr algn="r">
              <a:defRPr sz="1200"/>
            </a:lvl1pPr>
          </a:lstStyle>
          <a:p>
            <a:fld id="{2EC6298F-2780-4B3F-B063-5CEE9F42DE28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785281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1" y="4714876"/>
            <a:ext cx="5438775" cy="4467225"/>
          </a:xfrm>
          <a:noFill/>
        </p:spPr>
        <p:txBody>
          <a:bodyPr lIns="91388" tIns="45691" rIns="91388" bIns="45691"/>
          <a:lstStyle/>
          <a:p>
            <a:endParaRPr lang="ru-RU" altLang="ru-RU" dirty="0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1" y="4714876"/>
            <a:ext cx="5438775" cy="4467225"/>
          </a:xfrm>
          <a:noFill/>
        </p:spPr>
        <p:txBody>
          <a:bodyPr lIns="91388" tIns="45691" rIns="91388" bIns="45691"/>
          <a:lstStyle/>
          <a:p>
            <a:endParaRPr lang="ru-RU" alt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1" y="4714876"/>
            <a:ext cx="5438775" cy="4467225"/>
          </a:xfrm>
          <a:noFill/>
        </p:spPr>
        <p:txBody>
          <a:bodyPr lIns="91388" tIns="45691" rIns="91388" bIns="45691"/>
          <a:lstStyle/>
          <a:p>
            <a:endParaRPr lang="ru-RU" altLang="ru-RU" dirty="0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1" y="4714876"/>
            <a:ext cx="5438775" cy="4467225"/>
          </a:xfrm>
          <a:noFill/>
        </p:spPr>
        <p:txBody>
          <a:bodyPr lIns="91388" tIns="45691" rIns="91388" bIns="45691"/>
          <a:lstStyle/>
          <a:p>
            <a:endParaRPr lang="ru-RU" alt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33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3347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endParaRPr lang="ru-RU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1" y="4714876"/>
            <a:ext cx="5438775" cy="4467225"/>
          </a:xfrm>
          <a:noFill/>
        </p:spPr>
        <p:txBody>
          <a:bodyPr lIns="91388" tIns="45691" rIns="91388" bIns="45691"/>
          <a:lstStyle/>
          <a:p>
            <a:endParaRPr lang="ru-RU" altLang="ru-RU" dirty="0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1" y="4714876"/>
            <a:ext cx="5438775" cy="4467225"/>
          </a:xfrm>
          <a:noFill/>
        </p:spPr>
        <p:txBody>
          <a:bodyPr lIns="91388" tIns="45691" rIns="91388" bIns="45691"/>
          <a:lstStyle/>
          <a:p>
            <a:endParaRPr lang="ru-RU" altLang="ru-RU" dirty="0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2" y="4714877"/>
            <a:ext cx="5438775" cy="4467225"/>
          </a:xfrm>
          <a:noFill/>
        </p:spPr>
        <p:txBody>
          <a:bodyPr lIns="91381" tIns="45687" rIns="91381" bIns="45687"/>
          <a:lstStyle/>
          <a:p>
            <a:endParaRPr lang="ru-RU" altLang="ru-RU" dirty="0" smtClean="0">
              <a:latin typeface="Arial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39716256-B379-46B5-89AC-2AA2DBDCD20B}" type="slidenum">
              <a:rPr lang="ru-RU" smtClean="0"/>
              <a:pPr>
                <a:defRPr/>
              </a:pPr>
              <a:t>9</a:t>
            </a:fld>
            <a:endParaRPr lang="ru-RU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1" y="4714876"/>
            <a:ext cx="5438775" cy="4467225"/>
          </a:xfrm>
          <a:noFill/>
        </p:spPr>
        <p:txBody>
          <a:bodyPr lIns="91388" tIns="45691" rIns="91388" bIns="45691"/>
          <a:lstStyle/>
          <a:p>
            <a:endParaRPr lang="ru-RU" alt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1" y="4714876"/>
            <a:ext cx="5438775" cy="4467225"/>
          </a:xfrm>
          <a:noFill/>
        </p:spPr>
        <p:txBody>
          <a:bodyPr lIns="91388" tIns="45691" rIns="91388" bIns="45691"/>
          <a:lstStyle/>
          <a:p>
            <a:endParaRPr lang="ru-RU" alt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1" y="4714876"/>
            <a:ext cx="5438775" cy="4467225"/>
          </a:xfrm>
          <a:noFill/>
        </p:spPr>
        <p:txBody>
          <a:bodyPr lIns="91388" tIns="45691" rIns="91388" bIns="45691"/>
          <a:lstStyle/>
          <a:p>
            <a:endParaRPr lang="ru-RU" alt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9163" y="744538"/>
            <a:ext cx="4960937" cy="3722687"/>
          </a:xfrm>
          <a:ln/>
        </p:spPr>
      </p:sp>
      <p:sp>
        <p:nvSpPr>
          <p:cNvPr id="6147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79451" y="4714876"/>
            <a:ext cx="5438775" cy="4467225"/>
          </a:xfrm>
          <a:noFill/>
        </p:spPr>
        <p:txBody>
          <a:bodyPr lIns="91388" tIns="45691" rIns="91388" bIns="45691"/>
          <a:lstStyle/>
          <a:p>
            <a:endParaRPr lang="ru-RU" altLang="ru-RU" smtClean="0">
              <a:latin typeface="Calibri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9F238D3-D101-44C6-B991-D928E36EE784}" type="datetime1">
              <a:rPr lang="en-US" smtClean="0"/>
              <a:pPr/>
              <a:t>4/10/2018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4973CA8-59ED-4571-B826-27D3492FD838}" type="datetime1">
              <a:rPr lang="en-US" smtClean="0"/>
              <a:pPr/>
              <a:t>4/10/2018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6669360"/>
            <a:ext cx="2133600" cy="188640"/>
          </a:xfrm>
        </p:spPr>
        <p:txBody>
          <a:bodyPr lIns="0" tIns="0" rIns="0" bIns="0"/>
          <a:lstStyle/>
          <a:p>
            <a:fld id="{3ADE15F3-8BD0-4E72-8BAC-1566A8843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303B42D-6345-4471-A348-0889FE5BC166}" type="datetime1">
              <a:rPr lang="en-US" smtClean="0"/>
              <a:pPr/>
              <a:t>4/10/2018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7010400" y="6669360"/>
            <a:ext cx="2133600" cy="188640"/>
          </a:xfrm>
        </p:spPr>
        <p:txBody>
          <a:bodyPr lIns="0" tIns="0" rIns="0" bIns="0"/>
          <a:lstStyle/>
          <a:p>
            <a:fld id="{3ADE15F3-8BD0-4E72-8BAC-1566A8843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074099-83AF-47D0-AE38-B223F02144E9}" type="datetime1">
              <a:rPr lang="en-US" smtClean="0"/>
              <a:pPr/>
              <a:t>4/10/2018</a:t>
            </a:fld>
            <a:endParaRPr lang="en-US" smtClean="0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>
          <a:xfrm>
            <a:off x="7010400" y="6669360"/>
            <a:ext cx="2133600" cy="188640"/>
          </a:xfrm>
        </p:spPr>
        <p:txBody>
          <a:bodyPr lIns="0" tIns="0" rIns="0" bIns="0"/>
          <a:lstStyle>
            <a:lvl1pPr algn="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/>
              <a:pPr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14FB20D-FD84-4099-B4AB-0E6FA923D9F8}" type="datetime1">
              <a:rPr lang="en-US" smtClean="0"/>
              <a:pPr/>
              <a:t>4/10/2018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0F902D3-1A53-436D-87CB-8A21AF414F28}" type="datetime1">
              <a:rPr lang="en-US" smtClean="0"/>
              <a:pPr/>
              <a:t>4/10/2018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33B432-9B2C-4749-B2D1-69AA102129B2}" type="datetime1">
              <a:rPr lang="en-US" smtClean="0"/>
              <a:pPr/>
              <a:t>4/10/2018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FDEE41A-2000-4EFB-BA63-1438B0696B7E}" type="datetime1">
              <a:rPr lang="en-US" smtClean="0"/>
              <a:pPr/>
              <a:t>4/10/2018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644E61C-737C-443E-BD79-D2A273AF1EB7}" type="datetime1">
              <a:rPr lang="en-US" smtClean="0"/>
              <a:pPr/>
              <a:t>4/10/2018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74647-1BDD-4CC0-8FB6-BC62791456A8}" type="datetime1">
              <a:rPr lang="en-US" smtClean="0"/>
              <a:pPr/>
              <a:t>4/10/2018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041E40F-8A76-4DD4-BB69-8CF256DC4B66}" type="datetime1">
              <a:rPr lang="en-US" smtClean="0"/>
              <a:pPr/>
              <a:t>4/10/2018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6B0C046-9629-4407-B6DE-74DD16F43122}" type="datetime1">
              <a:rPr lang="en-US" smtClean="0"/>
              <a:pPr/>
              <a:t>4/10/2018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D7291DE-F664-4966-B917-7AE9AF1FCB6A}" type="datetime1">
              <a:rPr lang="en-US" smtClean="0"/>
              <a:pPr/>
              <a:t>4/10/2018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7010400" y="6669360"/>
            <a:ext cx="2133600" cy="188640"/>
          </a:xfrm>
          <a:prstGeom prst="rect">
            <a:avLst/>
          </a:prstGeom>
        </p:spPr>
        <p:txBody>
          <a:bodyPr vert="horz" lIns="0" tIns="0" rIns="0" bIns="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DE15F3-8BD0-4E72-8BAC-1566A884398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1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1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chart" Target="../charts/chart3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chart" Target="../charts/chart4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chart" Target="../charts/chart5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Заголовок 1"/>
          <p:cNvSpPr txBox="1">
            <a:spLocks/>
          </p:cNvSpPr>
          <p:nvPr/>
        </p:nvSpPr>
        <p:spPr>
          <a:xfrm>
            <a:off x="0" y="1844824"/>
            <a:ext cx="9144000" cy="2304256"/>
          </a:xfrm>
          <a:prstGeom prst="rect">
            <a:avLst/>
          </a:prstGeom>
          <a:effectLst>
            <a:outerShdw blurRad="25400" dist="254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62500" lnSpcReduction="20000"/>
          </a:bodyPr>
          <a:lstStyle/>
          <a:p>
            <a:pPr marL="0" marR="0" lvl="0" indent="0" algn="ctr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600" b="1" dirty="0" smtClean="0">
                <a:latin typeface="+mj-lt"/>
                <a:ea typeface="+mj-ea"/>
                <a:cs typeface="+mj-cs"/>
              </a:rPr>
              <a:t>Об исполнении бюджета Холмского муниципального района за </a:t>
            </a:r>
            <a:r>
              <a:rPr lang="ru-RU" sz="6600" b="1" dirty="0" smtClean="0">
                <a:latin typeface="+mj-lt"/>
                <a:ea typeface="+mj-ea"/>
                <a:cs typeface="+mj-cs"/>
              </a:rPr>
              <a:t>2017 </a:t>
            </a:r>
            <a:r>
              <a:rPr lang="ru-RU" sz="6600" b="1" dirty="0" smtClean="0">
                <a:latin typeface="+mj-lt"/>
                <a:ea typeface="+mj-ea"/>
                <a:cs typeface="+mj-cs"/>
              </a:rPr>
              <a:t>год</a:t>
            </a:r>
          </a:p>
          <a:p>
            <a:pPr marL="0" marR="0" lvl="0" indent="0" algn="ctr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6600" b="1" dirty="0" smtClean="0">
                <a:latin typeface="+mj-lt"/>
                <a:ea typeface="+mj-ea"/>
                <a:cs typeface="+mj-cs"/>
              </a:rPr>
              <a:t>(Бюджет для граждан)</a:t>
            </a:r>
            <a:endParaRPr kumimoji="0" lang="ru-RU" sz="66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Заголовок 1"/>
          <p:cNvSpPr txBox="1">
            <a:spLocks/>
          </p:cNvSpPr>
          <p:nvPr/>
        </p:nvSpPr>
        <p:spPr>
          <a:xfrm>
            <a:off x="0" y="6209928"/>
            <a:ext cx="9144000" cy="648072"/>
          </a:xfrm>
          <a:prstGeom prst="rect">
            <a:avLst/>
          </a:prstGeom>
          <a:effectLst>
            <a:outerShdw blurRad="25400" dist="254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lnSpcReduction="10000"/>
          </a:bodyPr>
          <a:lstStyle/>
          <a:p>
            <a:pPr marL="0" marR="0" lvl="0" indent="0" algn="ctr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000" b="1" dirty="0" smtClean="0">
                <a:latin typeface="+mj-lt"/>
                <a:ea typeface="+mj-ea"/>
                <a:cs typeface="+mj-cs"/>
              </a:rPr>
              <a:t>Комитет  финансов Администрации Холмского муниципального района</a:t>
            </a:r>
          </a:p>
          <a:p>
            <a:pPr marL="0" marR="0" lvl="0" indent="0" algn="ctr" defTabSz="914400" rtl="0" eaLnBrk="1" fontAlgn="auto" latinLnBrk="0" hangingPunct="1"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20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2018</a:t>
            </a:r>
            <a:r>
              <a:rPr kumimoji="0" lang="ru-RU" sz="2000" b="1" i="0" u="none" strike="noStrike" kern="1200" cap="none" spc="0" normalizeH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год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0" y="1"/>
            <a:ext cx="9144000" cy="857533"/>
          </a:xfrm>
          <a:prstGeom prst="rect">
            <a:avLst/>
          </a:prstGeom>
        </p:spPr>
        <p:txBody>
          <a:bodyPr wrap="square" tIns="72000">
            <a:spAutoFit/>
          </a:bodyPr>
          <a:lstStyle/>
          <a:p>
            <a:pPr algn="ctr" fontAlgn="b"/>
            <a:r>
              <a:rPr lang="ru-RU" sz="24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Исполнение расходной части муниципального бюджета в 2017 году в разрезе разделов и подразделов, тыс.рублей</a:t>
            </a:r>
            <a:endParaRPr lang="ru-RU" sz="24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53599629"/>
              </p:ext>
            </p:extLst>
          </p:nvPr>
        </p:nvGraphicFramePr>
        <p:xfrm>
          <a:off x="107504" y="1346044"/>
          <a:ext cx="8928989" cy="5006119"/>
        </p:xfrm>
        <a:graphic>
          <a:graphicData uri="http://schemas.openxmlformats.org/drawingml/2006/table">
            <a:tbl>
              <a:tblPr/>
              <a:tblGrid>
                <a:gridCol w="5523373"/>
                <a:gridCol w="949338"/>
                <a:gridCol w="872103"/>
                <a:gridCol w="720080"/>
                <a:gridCol w="864095"/>
              </a:tblGrid>
              <a:tr h="578087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Наименование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Раздел, подраздел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утверждено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исполне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  <a:b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но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%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исполне-ния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28998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Общегосударственные вопросы</a:t>
                      </a:r>
                    </a:p>
                  </a:txBody>
                  <a:tcPr marL="1389" marR="1389" marT="138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0100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26201,8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25959,3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99,1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7808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Функционирование высшего должностного лица субъекта Российской Федерации и муниципального образования</a:t>
                      </a:r>
                    </a:p>
                  </a:txBody>
                  <a:tcPr marL="1389" marR="1389" marT="138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0102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1273,6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1273,6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86619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Функционирование Правительства Российской Федерации, высших исполнительных органов государственной власти субъектов Российской Федерации, местных администраций</a:t>
                      </a:r>
                    </a:p>
                  </a:txBody>
                  <a:tcPr marL="1389" marR="1389" marT="138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0104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14236,7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14031,6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98,6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808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Обеспечение деятельности финансовых, налоговых и таможенных органов и органов финансового (финансово-бюджетного) надзора</a:t>
                      </a:r>
                    </a:p>
                  </a:txBody>
                  <a:tcPr marL="1389" marR="1389" marT="138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0106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4651,8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4637,5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99,7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98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Резервные фонды</a:t>
                      </a:r>
                    </a:p>
                  </a:txBody>
                  <a:tcPr marL="1389" marR="1389" marT="138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0111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7766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Другие общегосударственные вопросы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0113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6024,7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6016,5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99,9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98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Национальная оборона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0200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394,6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394,6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8998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Мобилизационная и вневойсковая подготовка</a:t>
                      </a:r>
                    </a:p>
                  </a:txBody>
                  <a:tcPr marL="1389" marR="1389" marT="138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0203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394,6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394,6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998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Национальная безопасность и правоохранительная деятельность</a:t>
                      </a:r>
                    </a:p>
                  </a:txBody>
                  <a:tcPr marL="1389" marR="1389" marT="138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0300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608,5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608,5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7808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Защита населения и территории от последствий чрезвычайных ситуаций природного и техногенного характера, гражданская оборона</a:t>
                      </a:r>
                    </a:p>
                  </a:txBody>
                  <a:tcPr marL="1389" marR="1389" marT="138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0309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608,5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608,5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0" y="1"/>
            <a:ext cx="9144000" cy="1411531"/>
          </a:xfrm>
          <a:prstGeom prst="rect">
            <a:avLst/>
          </a:prstGeom>
        </p:spPr>
        <p:txBody>
          <a:bodyPr wrap="square" tIns="72000">
            <a:spAutoFit/>
          </a:bodyPr>
          <a:lstStyle/>
          <a:p>
            <a:pPr algn="ctr" fontAlgn="b"/>
            <a:r>
              <a:rPr lang="ru-RU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Исполнение расходной части муниципального бюджета в 2017 году в разрезе разделов и подразделов, тыс.рублей</a:t>
            </a:r>
            <a:endParaRPr lang="ru-RU" sz="28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796630913"/>
              </p:ext>
            </p:extLst>
          </p:nvPr>
        </p:nvGraphicFramePr>
        <p:xfrm>
          <a:off x="107504" y="1457298"/>
          <a:ext cx="8928989" cy="5075306"/>
        </p:xfrm>
        <a:graphic>
          <a:graphicData uri="http://schemas.openxmlformats.org/drawingml/2006/table">
            <a:tbl>
              <a:tblPr/>
              <a:tblGrid>
                <a:gridCol w="4756600"/>
                <a:gridCol w="1204929"/>
                <a:gridCol w="1058877"/>
                <a:gridCol w="985851"/>
                <a:gridCol w="922732"/>
              </a:tblGrid>
              <a:tr h="897650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Наименование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Раздел, подраздел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утверждено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исполне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  <a:b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но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%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исполне-ния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59680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Национальная экономика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0400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1842,8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1194,4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86,7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9680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Сельское хозяйство и рыболовство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0405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55,0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80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Дорожное хозяйство (дорожные фонды)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0409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1634,8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986,4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60,3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80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Другие вопросы в области национальной экономики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0412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153,0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153,0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80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Жилищно-коммунальное хозяйство</a:t>
                      </a:r>
                    </a:p>
                  </a:txBody>
                  <a:tcPr marL="1389" marR="1389" marT="138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0500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809,7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809,4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59680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Жилищное хозяйство</a:t>
                      </a:r>
                    </a:p>
                  </a:txBody>
                  <a:tcPr marL="1389" marR="1389" marT="138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0501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200,9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200,9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96808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Коммунальное хозяйство</a:t>
                      </a:r>
                    </a:p>
                  </a:txBody>
                  <a:tcPr marL="1389" marR="1389" marT="138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0502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608,8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608,5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0" y="1"/>
            <a:ext cx="9144000" cy="1411531"/>
          </a:xfrm>
          <a:prstGeom prst="rect">
            <a:avLst/>
          </a:prstGeom>
        </p:spPr>
        <p:txBody>
          <a:bodyPr wrap="square" tIns="72000">
            <a:spAutoFit/>
          </a:bodyPr>
          <a:lstStyle/>
          <a:p>
            <a:pPr algn="ctr" fontAlgn="b"/>
            <a:r>
              <a:rPr lang="ru-RU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Исполнение расходной части муниципального бюджета в 2017 году в разрезе разделов и подразделов, тыс.рублей</a:t>
            </a:r>
            <a:endParaRPr lang="ru-RU" sz="28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273612483"/>
              </p:ext>
            </p:extLst>
          </p:nvPr>
        </p:nvGraphicFramePr>
        <p:xfrm>
          <a:off x="202723" y="1808820"/>
          <a:ext cx="8738553" cy="4608512"/>
        </p:xfrm>
        <a:graphic>
          <a:graphicData uri="http://schemas.openxmlformats.org/drawingml/2006/table">
            <a:tbl>
              <a:tblPr/>
              <a:tblGrid>
                <a:gridCol w="4356993"/>
                <a:gridCol w="1387494"/>
                <a:gridCol w="1131903"/>
                <a:gridCol w="1022364"/>
                <a:gridCol w="839799"/>
              </a:tblGrid>
              <a:tr h="1116913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Наименование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Раздел, подраздел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утверждено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исполне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  <a:b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но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%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исполне-ния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84701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Охрана окружающей среды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0600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1707,1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56480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Другие вопросы в области охраны окружающей среды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0605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1707,1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0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chemeClr val="tx1"/>
                          </a:solidFill>
                          <a:latin typeface="+mn-lt"/>
                        </a:rPr>
                        <a:t>-</a:t>
                      </a:r>
                      <a:endParaRPr lang="ru-RU" sz="1400" b="0" i="0" u="none" strike="noStrike" dirty="0">
                        <a:solidFill>
                          <a:schemeClr val="tx1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9159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Образование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0700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85445,6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85441,3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Дошкольное образование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0701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19427,2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19427,2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Общее образование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0702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53018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53018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Дополнительное образование детей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0703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8446,2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8442,9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9604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Молодежная политика и оздоровление детей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0707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4409,7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4408,7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288032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Другие вопросы в области образования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0709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144,5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144,5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0405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Культура, кинематография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0800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25099,2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25076,0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99,9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298586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Культура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0801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25099,2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25076,0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99,9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0" y="1"/>
            <a:ext cx="9144000" cy="1411531"/>
          </a:xfrm>
          <a:prstGeom prst="rect">
            <a:avLst/>
          </a:prstGeom>
        </p:spPr>
        <p:txBody>
          <a:bodyPr wrap="square" tIns="72000">
            <a:spAutoFit/>
          </a:bodyPr>
          <a:lstStyle/>
          <a:p>
            <a:pPr algn="ctr" fontAlgn="b"/>
            <a:r>
              <a:rPr lang="ru-RU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Исполнение расходной части муниципального бюджета в 2017 году в разрезе разделов и подразделов, тыс.рублей</a:t>
            </a:r>
            <a:endParaRPr lang="ru-RU" sz="28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69121037"/>
              </p:ext>
            </p:extLst>
          </p:nvPr>
        </p:nvGraphicFramePr>
        <p:xfrm>
          <a:off x="107504" y="1530320"/>
          <a:ext cx="8928989" cy="5321128"/>
        </p:xfrm>
        <a:graphic>
          <a:graphicData uri="http://schemas.openxmlformats.org/drawingml/2006/table">
            <a:tbl>
              <a:tblPr/>
              <a:tblGrid>
                <a:gridCol w="5724634"/>
                <a:gridCol w="900100"/>
                <a:gridCol w="720080"/>
                <a:gridCol w="720080"/>
                <a:gridCol w="864095"/>
              </a:tblGrid>
              <a:tr h="63768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Наименование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Раздел, подраздел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утверждено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исполне</a:t>
                      </a: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  <a:b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но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% </a:t>
                      </a:r>
                      <a:r>
                        <a:rPr lang="ru-RU" sz="14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исполне-ния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  <a:tr h="31987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Социальная политика</a:t>
                      </a:r>
                    </a:p>
                  </a:txBody>
                  <a:tcPr marL="1389" marR="1389" marT="138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1000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37834,7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36001,7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95,2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1987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Пенсионное обеспечение</a:t>
                      </a:r>
                    </a:p>
                  </a:txBody>
                  <a:tcPr marL="1389" marR="1389" marT="138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1001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1606,4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1606,4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87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Социальное обеспечение населения</a:t>
                      </a:r>
                    </a:p>
                  </a:txBody>
                  <a:tcPr marL="1389" marR="1389" marT="138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1003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18529,5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17200,6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92,8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87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Охрана семьи и детства</a:t>
                      </a:r>
                    </a:p>
                  </a:txBody>
                  <a:tcPr marL="1389" marR="1389" marT="138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1004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15843,1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15339,7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96,8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29183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Другие вопросы в области социальной политики</a:t>
                      </a:r>
                    </a:p>
                  </a:txBody>
                  <a:tcPr marL="1389" marR="1389" marT="138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1006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1855,7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1855,1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87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Физическая культура и спорт</a:t>
                      </a:r>
                    </a:p>
                  </a:txBody>
                  <a:tcPr marL="1389" marR="1389" marT="138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1100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2018,0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2018,0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1987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Физическая культура</a:t>
                      </a:r>
                    </a:p>
                  </a:txBody>
                  <a:tcPr marL="1389" marR="1389" marT="138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1101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2018,0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2018,0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87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Обслуживание государственного и муниципального долга</a:t>
                      </a:r>
                    </a:p>
                  </a:txBody>
                  <a:tcPr marL="1389" marR="1389" marT="138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1300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5,3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319877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Обслуживание государственного внутреннего и муниципального долга</a:t>
                      </a:r>
                    </a:p>
                  </a:txBody>
                  <a:tcPr marL="1389" marR="1389" marT="138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1301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5,3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3768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Межбюджетные трансферты общего характера бюджетам субъектов Российской Федерации и муниципальных образований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1400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9725,5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9725,5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</a:tr>
              <a:tr h="637684">
                <a:tc>
                  <a:txBody>
                    <a:bodyPr/>
                    <a:lstStyle/>
                    <a:p>
                      <a:pPr algn="l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Дотации на выравнивание бюджетной обеспеченности субъектов Российской Федерации и муниципальных образований</a:t>
                      </a:r>
                    </a:p>
                  </a:txBody>
                  <a:tcPr marL="1389" marR="1389" marT="1389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4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1401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9725,5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9725,5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  <a:endParaRPr lang="ru-RU" sz="14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877">
                <a:tc gridSpan="2">
                  <a:txBody>
                    <a:bodyPr/>
                    <a:lstStyle/>
                    <a:p>
                      <a:pPr algn="l" fontAlgn="b"/>
                      <a:r>
                        <a:rPr lang="ru-RU" sz="14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ВСЕГО РАСХОДОВ:</a:t>
                      </a: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191692,9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187234,0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b"/>
                      <a:r>
                        <a:rPr lang="ru-RU" sz="14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97,7</a:t>
                      </a:r>
                      <a:endParaRPr lang="ru-RU" sz="14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1389" marR="1389" marT="1389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5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0" y="1"/>
            <a:ext cx="9144000" cy="980644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tIns="72000">
            <a:spAutoFit/>
          </a:bodyPr>
          <a:lstStyle/>
          <a:p>
            <a:pPr algn="ctr" fontAlgn="b"/>
            <a:r>
              <a:rPr lang="ru-RU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Исполнение  бюджета муниципального района в разрезе муниципальных программ за </a:t>
            </a:r>
            <a:r>
              <a:rPr lang="ru-RU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 </a:t>
            </a:r>
            <a:r>
              <a:rPr lang="ru-RU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год, тыс.рублей</a:t>
            </a:r>
            <a:endParaRPr lang="ru-RU" sz="28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9994480"/>
              </p:ext>
            </p:extLst>
          </p:nvPr>
        </p:nvGraphicFramePr>
        <p:xfrm>
          <a:off x="179512" y="962686"/>
          <a:ext cx="8784975" cy="6014168"/>
        </p:xfrm>
        <a:graphic>
          <a:graphicData uri="http://schemas.openxmlformats.org/drawingml/2006/table">
            <a:tbl>
              <a:tblPr/>
              <a:tblGrid>
                <a:gridCol w="6372708"/>
                <a:gridCol w="792088"/>
                <a:gridCol w="828092"/>
                <a:gridCol w="792087"/>
              </a:tblGrid>
              <a:tr h="61206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Наименование показателя</a:t>
                      </a:r>
                    </a:p>
                  </a:txBody>
                  <a:tcPr marL="3334" marR="3334" marT="3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утверждено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334" marR="3334" marT="3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исполне-но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334" marR="3334" marT="3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%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исполне-ния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334" marR="3334" marT="3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344512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"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Развитие образования в Холмском муниципальном районе на 2015-2021 годы"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93689,1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93429,3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99,7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00"/>
                    </a:solidFill>
                  </a:tcPr>
                </a:tc>
              </a:tr>
              <a:tr h="422151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"Развитие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физической культуры и спорта в Холмском муниципальном районе на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2017-2021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годы»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1937,3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1937,3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00"/>
                    </a:solidFill>
                  </a:tcPr>
                </a:tc>
              </a:tr>
              <a:tr h="268998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«Молодежь Холмского муниципального района на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2017-2021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годы»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102,8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101,8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99,0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00"/>
                    </a:solidFill>
                  </a:tcPr>
                </a:tc>
              </a:tr>
              <a:tr h="344512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«Патриотическое воспитание населения Холмского района на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2017-2021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годы»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00"/>
                    </a:solidFill>
                  </a:tcPr>
                </a:tc>
              </a:tr>
              <a:tr h="422151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«Комплексные меры противодействия наркомании и зависимости от других психоактивных веществ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в Холмском муниципальном районе на 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2017-2021 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годы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"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25,0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25,0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00"/>
                    </a:solidFill>
                  </a:tcPr>
                </a:tc>
              </a:tr>
              <a:tr h="366685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«Доступная среда для инвалидов на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2017-2020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годы»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22,0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22,0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00"/>
                    </a:solidFill>
                  </a:tcPr>
                </a:tc>
              </a:tr>
              <a:tr h="344512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«Повышение безопасности дорожного движения в районе на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2017-2021 годы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»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00"/>
                    </a:solidFill>
                  </a:tcPr>
                </a:tc>
              </a:tr>
              <a:tr h="344512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«Охрана окружающей среды и экологической безопасности района на 2017-2019 годы»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1707,1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00"/>
                    </a:solidFill>
                  </a:tcPr>
                </a:tc>
              </a:tr>
              <a:tr h="422151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«Управление муниципальными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финансами Холмского района на 2014-2020 годы»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13746,6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13734,9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99,9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00"/>
                    </a:solidFill>
                  </a:tcPr>
                </a:tc>
              </a:tr>
              <a:tr h="422151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«Поддержка молодежи оказавшейся в трудной жизненной ситуации на 2017-2020 годы»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00"/>
                    </a:solidFill>
                  </a:tcPr>
                </a:tc>
              </a:tr>
              <a:tr h="422151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«Культура Холмского района 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на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2015-2020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годы"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29954,3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29927,7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99,9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A8300"/>
                    </a:solidFill>
                  </a:tcPr>
                </a:tc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14</a:t>
            </a:fld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0" y="1"/>
            <a:ext cx="9144000" cy="980644"/>
          </a:xfrm>
          <a:prstGeom prst="rect">
            <a:avLst/>
          </a:prstGeom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wrap="square" tIns="72000">
            <a:spAutoFit/>
          </a:bodyPr>
          <a:lstStyle/>
          <a:p>
            <a:pPr algn="ctr" fontAlgn="b"/>
            <a:r>
              <a:rPr lang="ru-RU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Исполнение  бюджета муниципального района в разрезе муниципальных программ  за </a:t>
            </a:r>
            <a:r>
              <a:rPr lang="ru-RU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 </a:t>
            </a:r>
            <a:r>
              <a:rPr lang="ru-RU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год, тыс.рублей</a:t>
            </a:r>
            <a:endParaRPr lang="ru-RU" sz="28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750585465"/>
              </p:ext>
            </p:extLst>
          </p:nvPr>
        </p:nvGraphicFramePr>
        <p:xfrm>
          <a:off x="117414" y="1238220"/>
          <a:ext cx="8955086" cy="5500888"/>
        </p:xfrm>
        <a:graphic>
          <a:graphicData uri="http://schemas.openxmlformats.org/drawingml/2006/table">
            <a:tbl>
              <a:tblPr/>
              <a:tblGrid>
                <a:gridCol w="6443596"/>
                <a:gridCol w="833945"/>
                <a:gridCol w="833945"/>
                <a:gridCol w="843600"/>
              </a:tblGrid>
              <a:tr h="689758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Наименование показателя</a:t>
                      </a:r>
                    </a:p>
                  </a:txBody>
                  <a:tcPr marL="3334" marR="3334" marT="3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утверждено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334" marR="3334" marT="3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исполне-но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334" marR="3334" marT="3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%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исполне-ния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334" marR="3334" marT="3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B050"/>
                    </a:solidFill>
                  </a:tcPr>
                </a:tc>
              </a:tr>
              <a:tr h="466693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«Обеспечение жильем молодых семей в Холмском муниципальном районе на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2017-2020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годы»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378,0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378,0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557078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«Комплексное развитие инфраструктуры водоснабжения и водоотведения в Холмском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районе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на 2014-2016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годы и на плановый период до 2019 года"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166,9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166,9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37817">
                <a:tc>
                  <a:txBody>
                    <a:bodyPr/>
                    <a:lstStyle/>
                    <a:p>
                      <a:pPr marL="0" marR="0" indent="0" algn="l" defTabSz="914400" rtl="0" eaLnBrk="1" fontAlgn="t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«Об энергосбережении в Холмском муниципальном районе на 2014-2016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годы и на плановый период до 2019 года"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237817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«Развитие торговли в Холмском муниципальном районе на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2017-2019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годы"</a:t>
                      </a: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66693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"Развитие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малого и среднего предпринимательства в Холмском муниципальном районе на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2017-2021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годы"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94,0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94,0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66693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«Информатизация органов местного самоуправления Холмского муниципального района на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2017-2021годы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"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468,3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468,3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57551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«Реформирование и развитие муниципальной службы в Холмском муниципальном районе на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2017-2021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годы"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37,5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37,5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544554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«Развитие сельского хозяйства Холмского муниципального района на 2014-2020 годы»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  <a:tr h="466693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"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Укрепление материально-технической базы предприятий жилищно-коммунального хозяйства Холмского района на 2014-2018 годы"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500,0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499,7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99,9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C000"/>
                    </a:solidFill>
                  </a:tcPr>
                </a:tc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0" y="1"/>
            <a:ext cx="9144000" cy="980644"/>
          </a:xfrm>
          <a:prstGeom prst="rect">
            <a:avLst/>
          </a:prstGeom>
        </p:spPr>
        <p:style>
          <a:lnRef idx="0">
            <a:schemeClr val="accent6"/>
          </a:lnRef>
          <a:fillRef idx="3">
            <a:schemeClr val="accent6"/>
          </a:fillRef>
          <a:effectRef idx="3">
            <a:schemeClr val="accent6"/>
          </a:effectRef>
          <a:fontRef idx="minor">
            <a:schemeClr val="lt1"/>
          </a:fontRef>
        </p:style>
        <p:txBody>
          <a:bodyPr wrap="square" tIns="72000">
            <a:spAutoFit/>
          </a:bodyPr>
          <a:lstStyle/>
          <a:p>
            <a:pPr algn="ctr" fontAlgn="b"/>
            <a:r>
              <a:rPr lang="ru-RU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Исполнение  бюджета муниципального района в разрезе муниципальных программ  за </a:t>
            </a:r>
            <a:r>
              <a:rPr lang="ru-RU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2017 </a:t>
            </a:r>
            <a:r>
              <a:rPr lang="ru-RU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год, тыс.рублей</a:t>
            </a:r>
            <a:endParaRPr lang="ru-RU" sz="28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5" name="Таблица 4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460471811"/>
              </p:ext>
            </p:extLst>
          </p:nvPr>
        </p:nvGraphicFramePr>
        <p:xfrm>
          <a:off x="336492" y="1676376"/>
          <a:ext cx="8411970" cy="5260544"/>
        </p:xfrm>
        <a:graphic>
          <a:graphicData uri="http://schemas.openxmlformats.org/drawingml/2006/table">
            <a:tbl>
              <a:tblPr/>
              <a:tblGrid>
                <a:gridCol w="5623002"/>
                <a:gridCol w="839799"/>
                <a:gridCol w="876312"/>
                <a:gridCol w="1072857"/>
              </a:tblGrid>
              <a:tr h="865194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Наименование показателя</a:t>
                      </a:r>
                    </a:p>
                  </a:txBody>
                  <a:tcPr marL="3334" marR="3334" marT="3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утверждено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334" marR="3334" marT="3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исполне-но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334" marR="3334" marT="3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% </a:t>
                      </a:r>
                      <a:r>
                        <a:rPr lang="ru-RU" sz="1600" b="0" i="0" u="none" strike="noStrike" dirty="0" err="1">
                          <a:solidFill>
                            <a:srgbClr val="000000"/>
                          </a:solidFill>
                          <a:latin typeface="+mn-lt"/>
                        </a:rPr>
                        <a:t>исполне-ния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334" marR="3334" marT="3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6"/>
                    </a:solidFill>
                  </a:tcPr>
                </a:tc>
              </a:tr>
              <a:tr h="741378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«Совершенствование и содержание дорожного хозяйства Холмского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муниципального района на 2016-2018 годы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"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1634,8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986,4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60,3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1095390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"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Обеспечение муниципальных учреждений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и органов местного самоуправления Холмского муниципального района в сфере бухгалтерского и иного (транспортного, хозяйственно-технического и бытового) обслуживания на 2016-2020гг.)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5518,6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5513,4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99,9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454818">
                <a:tc>
                  <a:txBody>
                    <a:bodyPr/>
                    <a:lstStyle/>
                    <a:p>
                      <a:pPr algn="l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«Противодействие коррупции в Холмском муниципальном районе на 2017-2021 годы»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FFF00"/>
                    </a:solidFill>
                  </a:tcPr>
                </a:tc>
              </a:tr>
              <a:tr h="547695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РАСХОДЫ</a:t>
                      </a:r>
                      <a:r>
                        <a:rPr lang="ru-RU" sz="1600" b="0" i="0" u="none" strike="noStrike" baseline="0" dirty="0" smtClean="0">
                          <a:solidFill>
                            <a:srgbClr val="000000"/>
                          </a:solidFill>
                          <a:latin typeface="+mn-lt"/>
                        </a:rPr>
                        <a:t>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 ПО МУНИЦИПАЛЬНЫМ ПРОГРАММАМ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334" marR="3334" marT="3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150118,4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147458,3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98,2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7568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НЕПРОГРАМНЫЕ РАСХОДЫ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334" marR="3334" marT="3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41574,5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39775,7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95,7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  <a:tr h="756841">
                <a:tc>
                  <a:txBody>
                    <a:bodyPr/>
                    <a:lstStyle/>
                    <a:p>
                      <a:pPr algn="ctr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ВСЕГО РАСХОДОВ: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3334" marR="3334" marT="333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191692,9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187234,0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  <a:tc>
                  <a:txBody>
                    <a:bodyPr/>
                    <a:lstStyle/>
                    <a:p>
                      <a:pPr algn="r" fontAlgn="t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97,7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92D050"/>
                    </a:solidFill>
                  </a:tcPr>
                </a:tc>
              </a:tr>
            </a:tbl>
          </a:graphicData>
        </a:graphic>
      </p:graphicFrame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"/>
          <p:cNvSpPr txBox="1">
            <a:spLocks/>
          </p:cNvSpPr>
          <p:nvPr/>
        </p:nvSpPr>
        <p:spPr>
          <a:xfrm>
            <a:off x="0" y="0"/>
            <a:ext cx="9144000" cy="648072"/>
          </a:xfrm>
          <a:prstGeom prst="rect">
            <a:avLst/>
          </a:prstGeom>
          <a:effectLst>
            <a:outerShdw blurRad="25400" dist="254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25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000" b="1" noProof="0" dirty="0" smtClean="0">
                <a:latin typeface="+mj-lt"/>
                <a:ea typeface="+mj-ea"/>
                <a:cs typeface="+mj-cs"/>
              </a:rPr>
              <a:t>«</a:t>
            </a:r>
            <a:r>
              <a:rPr lang="ru-RU" sz="2000" b="1" dirty="0" smtClean="0">
                <a:latin typeface="+mj-lt"/>
                <a:ea typeface="+mj-ea"/>
                <a:cs typeface="+mj-cs"/>
              </a:rPr>
              <a:t>Развитие образования  в Холмском муниципальном районе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2000" b="1" dirty="0" smtClean="0">
                <a:latin typeface="+mj-lt"/>
                <a:ea typeface="+mj-ea"/>
                <a:cs typeface="+mj-cs"/>
              </a:rPr>
              <a:t>на 2015-2021 годы</a:t>
            </a:r>
            <a:r>
              <a:rPr lang="ru-RU" sz="2000" b="1" noProof="0" dirty="0" smtClean="0">
                <a:latin typeface="+mj-lt"/>
                <a:ea typeface="+mj-ea"/>
                <a:cs typeface="+mj-cs"/>
              </a:rPr>
              <a:t>»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3825044"/>
            <a:ext cx="9144000" cy="432048"/>
          </a:xfrm>
          <a:prstGeom prst="rect">
            <a:avLst/>
          </a:prstGeom>
          <a:noFill/>
          <a:ln/>
        </p:spPr>
        <p:txBody>
          <a:bodyPr vert="horz" wrap="square" rtlCol="0" anchor="ctr">
            <a:noAutofit/>
          </a:bodyPr>
          <a:lstStyle/>
          <a:p>
            <a:pPr algn="ctr"/>
            <a:r>
              <a:rPr lang="ru-RU" b="1" dirty="0" smtClean="0"/>
              <a:t>Расходы по наиболее значимым направлениям в </a:t>
            </a:r>
            <a:r>
              <a:rPr lang="ru-RU" b="1" dirty="0" smtClean="0"/>
              <a:t>2017 </a:t>
            </a:r>
            <a:r>
              <a:rPr lang="ru-RU" b="1" dirty="0" smtClean="0"/>
              <a:t>году (тыс. рублей):</a:t>
            </a:r>
          </a:p>
        </p:txBody>
      </p:sp>
      <p:graphicFrame>
        <p:nvGraphicFramePr>
          <p:cNvPr id="30" name="Таблица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149525442"/>
              </p:ext>
            </p:extLst>
          </p:nvPr>
        </p:nvGraphicFramePr>
        <p:xfrm>
          <a:off x="3995936" y="1088740"/>
          <a:ext cx="5040560" cy="2023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792088"/>
                <a:gridCol w="828092"/>
                <a:gridCol w="1368152"/>
                <a:gridCol w="972108"/>
              </a:tblGrid>
              <a:tr h="505855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Финансовое обеспечение (тыс. руб.):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5855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2016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год факт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2017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год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 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0585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план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факт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2016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году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 плану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5855"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68080,0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93689,1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93429,3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137,2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sz="18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99,7</a:t>
                      </a:r>
                      <a:endParaRPr lang="ru-RU" sz="18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84" name="TextBox 83"/>
          <p:cNvSpPr txBox="1"/>
          <p:nvPr/>
        </p:nvSpPr>
        <p:spPr>
          <a:xfrm>
            <a:off x="0" y="5949280"/>
            <a:ext cx="9144000" cy="720080"/>
          </a:xfrm>
          <a:prstGeom prst="rect">
            <a:avLst/>
          </a:prstGeom>
          <a:noFill/>
          <a:ln/>
        </p:spPr>
        <p:txBody>
          <a:bodyPr vert="horz" wrap="square" rtlCol="0" anchor="ctr">
            <a:noAutofit/>
          </a:bodyPr>
          <a:lstStyle/>
          <a:p>
            <a:pPr algn="ctr"/>
            <a:endParaRPr lang="ru-RU" b="1" dirty="0" smtClean="0"/>
          </a:p>
        </p:txBody>
      </p:sp>
      <p:sp>
        <p:nvSpPr>
          <p:cNvPr id="17" name="Правая фигурная скобка 16"/>
          <p:cNvSpPr/>
          <p:nvPr/>
        </p:nvSpPr>
        <p:spPr>
          <a:xfrm rot="16200000">
            <a:off x="4373978" y="134634"/>
            <a:ext cx="396044" cy="8640960"/>
          </a:xfrm>
          <a:prstGeom prst="rightBrace">
            <a:avLst>
              <a:gd name="adj1" fmla="val 99724"/>
              <a:gd name="adj2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18" name="Таблица 1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323379016"/>
              </p:ext>
            </p:extLst>
          </p:nvPr>
        </p:nvGraphicFramePr>
        <p:xfrm>
          <a:off x="153927" y="4706954"/>
          <a:ext cx="8846056" cy="2151045"/>
        </p:xfrm>
        <a:graphic>
          <a:graphicData uri="http://schemas.openxmlformats.org/drawingml/2006/table">
            <a:tbl>
              <a:tblPr/>
              <a:tblGrid>
                <a:gridCol w="1971702"/>
                <a:gridCol w="2081241"/>
                <a:gridCol w="2665449"/>
                <a:gridCol w="2127664"/>
              </a:tblGrid>
              <a:tr h="71314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19427,3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53017,9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4408,6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9910,3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36000" marR="36000" marT="36000" marB="3600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4379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Дошкольное образование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000" marR="36000" marT="36000" marB="36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Общее образование 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000" marR="36000" marT="36000" marB="36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Молодежная политика и оздоровление детей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000" marR="36000" marT="36000" marB="36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Охрана семьи и детства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000" marR="36000" marT="36000" marB="36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graphicFrame>
        <p:nvGraphicFramePr>
          <p:cNvPr id="11" name="Таблица 10"/>
          <p:cNvGraphicFramePr>
            <a:graphicFrameLocks noGrp="1"/>
          </p:cNvGraphicFramePr>
          <p:nvPr/>
        </p:nvGraphicFramePr>
        <p:xfrm>
          <a:off x="107504" y="1232756"/>
          <a:ext cx="3816424" cy="232322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/>
              </a:tblGrid>
              <a:tr h="2929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Цель программы: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53412">
                <a:tc>
                  <a:txBody>
                    <a:bodyPr/>
                    <a:lstStyle/>
                    <a:p>
                      <a:pPr>
                        <a:buNone/>
                      </a:pPr>
                      <a:r>
                        <a:rPr lang="ru-RU" sz="1000" dirty="0" smtClean="0"/>
                        <a:t>1.Обеспечение на территории района доступного и качественного образования, соответствующего перспективным задачам развития экономики и потребностям населения района</a:t>
                      </a:r>
                    </a:p>
                    <a:p>
                      <a:r>
                        <a:rPr lang="ru-RU" sz="1000" dirty="0" smtClean="0"/>
                        <a:t> 2. Комплексное решение жизнеустройства детей-сирот и детей, оставшихся без попечения родителей</a:t>
                      </a:r>
                    </a:p>
                    <a:p>
                      <a:r>
                        <a:rPr lang="ru-RU" sz="1000" dirty="0" smtClean="0"/>
                        <a:t>3. Обеспечение реализации муниципальной программы «Развитие образования в Холмском муниципальном районе на 2015-2021 годы»и прочие мероприятия в области образования</a:t>
                      </a:r>
                    </a:p>
                    <a:p>
                      <a:endParaRPr lang="ru-RU" sz="1000" dirty="0" smtClean="0"/>
                    </a:p>
                  </a:txBody>
                  <a:tcPr marL="0" marR="0"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29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Ответственный исполнитель:</a:t>
                      </a:r>
                      <a:endParaRPr lang="ru-RU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6965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Отдел образования  Администрации Холмского муниципального района</a:t>
                      </a:r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pic>
        <p:nvPicPr>
          <p:cNvPr id="2050" name="Picture 2" descr="D:\temp\20160525\02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223628" cy="1264078"/>
          </a:xfrm>
          <a:prstGeom prst="rect">
            <a:avLst/>
          </a:prstGeom>
          <a:noFill/>
          <a:effectLst>
            <a:innerShdw blurRad="381000" dist="317500" dir="2700000">
              <a:schemeClr val="bg1">
                <a:lumMod val="95000"/>
              </a:schemeClr>
            </a:innerShdw>
          </a:effectLst>
        </p:spPr>
      </p:pic>
      <p:sp>
        <p:nvSpPr>
          <p:cNvPr id="10" name="Номер слайда 9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2" name="Picture 2" descr="D:\temp\20160525\05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1" y="0"/>
            <a:ext cx="1516322" cy="1268760"/>
          </a:xfrm>
          <a:prstGeom prst="rect">
            <a:avLst/>
          </a:prstGeom>
          <a:noFill/>
          <a:effectLst>
            <a:innerShdw blurRad="381000" dist="317500" dir="2700000">
              <a:schemeClr val="bg1">
                <a:lumMod val="95000"/>
              </a:schemeClr>
            </a:innerShdw>
          </a:effectLst>
        </p:spPr>
      </p:pic>
      <p:sp>
        <p:nvSpPr>
          <p:cNvPr id="16" name="Заголовок 1"/>
          <p:cNvSpPr txBox="1">
            <a:spLocks/>
          </p:cNvSpPr>
          <p:nvPr/>
        </p:nvSpPr>
        <p:spPr>
          <a:xfrm>
            <a:off x="0" y="-1"/>
            <a:ext cx="9144000" cy="1201707"/>
          </a:xfrm>
          <a:prstGeom prst="rect">
            <a:avLst/>
          </a:prstGeom>
          <a:effectLst>
            <a:outerShdw blurRad="25400" dist="254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000" b="1" noProof="0" dirty="0" smtClean="0">
                <a:latin typeface="+mj-lt"/>
                <a:ea typeface="+mj-ea"/>
                <a:cs typeface="+mj-cs"/>
              </a:rPr>
              <a:t>«</a:t>
            </a:r>
            <a:r>
              <a:rPr lang="ru-RU" sz="2000" b="1" dirty="0" smtClean="0">
                <a:latin typeface="+mj-lt"/>
                <a:ea typeface="+mj-ea"/>
                <a:cs typeface="+mj-cs"/>
              </a:rPr>
              <a:t>Развитие физической культуры и спорта в Холмском 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2000" b="1" dirty="0" smtClean="0">
                <a:latin typeface="+mj-lt"/>
                <a:ea typeface="+mj-ea"/>
                <a:cs typeface="+mj-cs"/>
              </a:rPr>
              <a:t>муниципальном 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2000" b="1" dirty="0" smtClean="0">
                <a:latin typeface="+mj-lt"/>
                <a:ea typeface="+mj-ea"/>
                <a:cs typeface="+mj-cs"/>
              </a:rPr>
              <a:t>районе  на </a:t>
            </a:r>
            <a:r>
              <a:rPr lang="ru-RU" sz="2000" b="1" dirty="0" smtClean="0">
                <a:latin typeface="+mj-lt"/>
                <a:ea typeface="+mj-ea"/>
                <a:cs typeface="+mj-cs"/>
              </a:rPr>
              <a:t>2017-2021 </a:t>
            </a:r>
            <a:r>
              <a:rPr lang="ru-RU" sz="2000" b="1" dirty="0" smtClean="0">
                <a:latin typeface="+mj-lt"/>
                <a:ea typeface="+mj-ea"/>
                <a:cs typeface="+mj-cs"/>
              </a:rPr>
              <a:t>годы</a:t>
            </a:r>
            <a:r>
              <a:rPr lang="ru-RU" sz="2000" b="1" noProof="0" dirty="0" smtClean="0">
                <a:latin typeface="+mj-lt"/>
                <a:ea typeface="+mj-ea"/>
                <a:cs typeface="+mj-cs"/>
              </a:rPr>
              <a:t>»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3825044"/>
            <a:ext cx="9144000" cy="432048"/>
          </a:xfrm>
          <a:prstGeom prst="rect">
            <a:avLst/>
          </a:prstGeom>
          <a:noFill/>
          <a:ln/>
        </p:spPr>
        <p:txBody>
          <a:bodyPr vert="horz" wrap="square" rtlCol="0" anchor="ctr">
            <a:noAutofit/>
          </a:bodyPr>
          <a:lstStyle/>
          <a:p>
            <a:pPr algn="ctr"/>
            <a:r>
              <a:rPr lang="ru-RU" b="1" dirty="0" smtClean="0"/>
              <a:t>Расходы по наиболее значимым направлениям в </a:t>
            </a:r>
            <a:r>
              <a:rPr lang="ru-RU" b="1" dirty="0" smtClean="0"/>
              <a:t>2017 </a:t>
            </a:r>
            <a:r>
              <a:rPr lang="ru-RU" b="1" dirty="0" smtClean="0"/>
              <a:t>году (тыс. рублей):</a:t>
            </a:r>
          </a:p>
        </p:txBody>
      </p:sp>
      <p:graphicFrame>
        <p:nvGraphicFramePr>
          <p:cNvPr id="30" name="Таблица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162178455"/>
              </p:ext>
            </p:extLst>
          </p:nvPr>
        </p:nvGraphicFramePr>
        <p:xfrm>
          <a:off x="3995936" y="1088740"/>
          <a:ext cx="5040560" cy="2023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792088"/>
                <a:gridCol w="828092"/>
                <a:gridCol w="1368152"/>
                <a:gridCol w="972108"/>
              </a:tblGrid>
              <a:tr h="505855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Финансовое обеспечение (тыс. руб.):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5855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2016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год факт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2016 год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 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0585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план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факт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2016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году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 плану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5855">
                <a:tc>
                  <a:txBody>
                    <a:bodyPr/>
                    <a:lstStyle/>
                    <a:p>
                      <a:pPr algn="ctr" fontAlgn="t"/>
                      <a:r>
                        <a:rPr lang="ru-RU" dirty="0" smtClean="0"/>
                        <a:t>1852,7</a:t>
                      </a:r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dirty="0" smtClean="0"/>
                        <a:t>1937,3</a:t>
                      </a:r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dirty="0" smtClean="0"/>
                        <a:t>1937,3</a:t>
                      </a:r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dirty="0" smtClean="0"/>
                        <a:t>104,6</a:t>
                      </a:r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dirty="0" smtClean="0"/>
                        <a:t>100,0</a:t>
                      </a:r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Правая фигурная скобка 16"/>
          <p:cNvSpPr/>
          <p:nvPr/>
        </p:nvSpPr>
        <p:spPr>
          <a:xfrm rot="16200000">
            <a:off x="4373978" y="134634"/>
            <a:ext cx="396044" cy="8640960"/>
          </a:xfrm>
          <a:prstGeom prst="rightBrace">
            <a:avLst>
              <a:gd name="adj1" fmla="val 99724"/>
              <a:gd name="adj2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0" y="6201308"/>
            <a:ext cx="9144000" cy="432048"/>
          </a:xfrm>
          <a:prstGeom prst="rect">
            <a:avLst/>
          </a:prstGeom>
          <a:noFill/>
          <a:ln/>
        </p:spPr>
        <p:txBody>
          <a:bodyPr vert="horz" wrap="square" rtlCol="0" anchor="ctr">
            <a:noAutofit/>
          </a:bodyPr>
          <a:lstStyle/>
          <a:p>
            <a:pPr algn="ctr"/>
            <a:endParaRPr lang="ru-RU" b="1" dirty="0" smtClean="0"/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107504" y="1232756"/>
          <a:ext cx="3816424" cy="223178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/>
              </a:tblGrid>
              <a:tr h="2929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Цель программы: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13653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1.Создание условий для занятий населения физической культурой и спортом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/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200" dirty="0" smtClean="0"/>
                        <a:t>2.Организация деятельности Муниципального учреждения «</a:t>
                      </a:r>
                      <a:r>
                        <a:rPr lang="ru-RU" sz="1200" dirty="0" err="1" smtClean="0"/>
                        <a:t>Физкультурно</a:t>
                      </a:r>
                      <a:r>
                        <a:rPr lang="ru-RU" sz="1200" dirty="0" smtClean="0"/>
                        <a:t> – оздоровительный комплекс»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200" dirty="0" smtClean="0"/>
                    </a:p>
                  </a:txBody>
                  <a:tcPr marL="0" marR="0"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29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Ответственный исполнитель:</a:t>
                      </a:r>
                      <a:endParaRPr lang="ru-RU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6965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Главный специалист по спорту, физической культуре и молодежной политики Администрации района</a:t>
                      </a:r>
                      <a:endParaRPr lang="ru-RU" sz="1200" dirty="0"/>
                    </a:p>
                  </a:txBody>
                  <a:tcPr marL="0" marR="0"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22" name="Таблица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99126583"/>
              </p:ext>
            </p:extLst>
          </p:nvPr>
        </p:nvGraphicFramePr>
        <p:xfrm>
          <a:off x="107504" y="4653136"/>
          <a:ext cx="8928992" cy="1121811"/>
        </p:xfrm>
        <a:graphic>
          <a:graphicData uri="http://schemas.openxmlformats.org/drawingml/2006/table">
            <a:tbl>
              <a:tblPr/>
              <a:tblGrid>
                <a:gridCol w="1872208"/>
                <a:gridCol w="2081106"/>
                <a:gridCol w="2482884"/>
                <a:gridCol w="2492794"/>
              </a:tblGrid>
              <a:tr h="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63,5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10,0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29,5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1834,3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36000" marR="36000" marT="36000" marB="3600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836451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Проведение районных </a:t>
                      </a:r>
                      <a:r>
                        <a:rPr lang="ru-RU" sz="1000" dirty="0" smtClean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 и местных мероприятий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Проведение областных и местных  соревнований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000" marR="36000" marT="36000" marB="36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Обустройство объектов </a:t>
                      </a:r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инфраструктуры площадками ГТО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000" marR="36000" marT="36000" marB="36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Обеспечение деятельности учреждений в сфере физической культуры и спорта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36000" marR="36000" marT="36000" marB="3600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0" name="Номер слайда 9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18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42" name="Picture 2" descr="D:\temp\20160525\1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948702" cy="1268760"/>
          </a:xfrm>
          <a:prstGeom prst="rect">
            <a:avLst/>
          </a:prstGeom>
          <a:noFill/>
          <a:effectLst>
            <a:innerShdw blurRad="381000" dist="317500" dir="2700000">
              <a:schemeClr val="bg1">
                <a:lumMod val="95000"/>
              </a:schemeClr>
            </a:innerShdw>
          </a:effectLst>
        </p:spPr>
      </p:pic>
      <p:sp>
        <p:nvSpPr>
          <p:cNvPr id="16" name="Заголовок 1"/>
          <p:cNvSpPr txBox="1">
            <a:spLocks/>
          </p:cNvSpPr>
          <p:nvPr/>
        </p:nvSpPr>
        <p:spPr>
          <a:xfrm>
            <a:off x="0" y="0"/>
            <a:ext cx="9144000" cy="648072"/>
          </a:xfrm>
          <a:prstGeom prst="rect">
            <a:avLst/>
          </a:prstGeom>
          <a:effectLst>
            <a:outerShdw blurRad="25400" dist="254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fontScale="92500"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000" b="1" noProof="0" dirty="0" smtClean="0">
                <a:latin typeface="+mj-lt"/>
                <a:ea typeface="+mj-ea"/>
                <a:cs typeface="+mj-cs"/>
              </a:rPr>
              <a:t>«Обеспечение жильем молодых семей в 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2000" b="1" noProof="0" dirty="0" smtClean="0">
                <a:latin typeface="+mj-lt"/>
                <a:ea typeface="+mj-ea"/>
                <a:cs typeface="+mj-cs"/>
              </a:rPr>
              <a:t>Холмском муниципальном районе на </a:t>
            </a:r>
            <a:r>
              <a:rPr lang="ru-RU" sz="2000" b="1" noProof="0" dirty="0" smtClean="0">
                <a:latin typeface="+mj-lt"/>
                <a:ea typeface="+mj-ea"/>
                <a:cs typeface="+mj-cs"/>
              </a:rPr>
              <a:t>2017-2020</a:t>
            </a:r>
            <a:r>
              <a:rPr lang="ru-RU" sz="2000" b="1" dirty="0" smtClean="0">
                <a:latin typeface="+mj-lt"/>
                <a:ea typeface="+mj-ea"/>
                <a:cs typeface="+mj-cs"/>
              </a:rPr>
              <a:t> </a:t>
            </a:r>
            <a:r>
              <a:rPr lang="ru-RU" sz="2000" b="1" dirty="0" smtClean="0">
                <a:latin typeface="+mj-lt"/>
                <a:ea typeface="+mj-ea"/>
                <a:cs typeface="+mj-cs"/>
              </a:rPr>
              <a:t>годы</a:t>
            </a:r>
            <a:r>
              <a:rPr lang="ru-RU" sz="2000" b="1" noProof="0" dirty="0" smtClean="0">
                <a:latin typeface="+mj-lt"/>
                <a:ea typeface="+mj-ea"/>
                <a:cs typeface="+mj-cs"/>
              </a:rPr>
              <a:t>»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3825044"/>
            <a:ext cx="9144000" cy="432048"/>
          </a:xfrm>
          <a:prstGeom prst="rect">
            <a:avLst/>
          </a:prstGeom>
          <a:noFill/>
          <a:ln/>
        </p:spPr>
        <p:txBody>
          <a:bodyPr vert="horz" wrap="square" rtlCol="0" anchor="ctr">
            <a:noAutofit/>
          </a:bodyPr>
          <a:lstStyle/>
          <a:p>
            <a:pPr algn="ctr"/>
            <a:r>
              <a:rPr lang="ru-RU" b="1" dirty="0" smtClean="0"/>
              <a:t>Расходы по наиболее значимым направлениям в </a:t>
            </a:r>
            <a:r>
              <a:rPr lang="ru-RU" b="1" dirty="0" smtClean="0"/>
              <a:t>2017 </a:t>
            </a:r>
            <a:r>
              <a:rPr lang="ru-RU" b="1" dirty="0" smtClean="0"/>
              <a:t>году (тыс. рублей):</a:t>
            </a:r>
          </a:p>
        </p:txBody>
      </p:sp>
      <p:graphicFrame>
        <p:nvGraphicFramePr>
          <p:cNvPr id="30" name="Таблица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29386342"/>
              </p:ext>
            </p:extLst>
          </p:nvPr>
        </p:nvGraphicFramePr>
        <p:xfrm>
          <a:off x="3995936" y="1088740"/>
          <a:ext cx="5040560" cy="2023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792088"/>
                <a:gridCol w="828092"/>
                <a:gridCol w="1368152"/>
                <a:gridCol w="972108"/>
              </a:tblGrid>
              <a:tr h="505855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Финансовое обеспечение (тыс. руб.):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5855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2016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год факт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2017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год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 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0585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план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факт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2016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году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 плану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5855">
                <a:tc>
                  <a:txBody>
                    <a:bodyPr/>
                    <a:lstStyle/>
                    <a:p>
                      <a:pPr algn="ctr" fontAlgn="t"/>
                      <a:r>
                        <a:rPr lang="ru-RU" dirty="0" smtClean="0"/>
                        <a:t>970,2</a:t>
                      </a:r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dirty="0" smtClean="0"/>
                        <a:t>378,0</a:t>
                      </a:r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dirty="0" smtClean="0"/>
                        <a:t>378,0</a:t>
                      </a:r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dirty="0" smtClean="0"/>
                        <a:t>38,9</a:t>
                      </a:r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dirty="0" smtClean="0"/>
                        <a:t>100,0</a:t>
                      </a:r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Правая фигурная скобка 16"/>
          <p:cNvSpPr/>
          <p:nvPr/>
        </p:nvSpPr>
        <p:spPr>
          <a:xfrm rot="16200000">
            <a:off x="4349411" y="365419"/>
            <a:ext cx="396044" cy="8640960"/>
          </a:xfrm>
          <a:prstGeom prst="rightBrace">
            <a:avLst>
              <a:gd name="adj1" fmla="val 99724"/>
              <a:gd name="adj2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0" y="6129300"/>
            <a:ext cx="9144000" cy="432048"/>
          </a:xfrm>
          <a:prstGeom prst="rect">
            <a:avLst/>
          </a:prstGeom>
          <a:noFill/>
          <a:ln/>
        </p:spPr>
        <p:txBody>
          <a:bodyPr vert="horz" wrap="square" rtlCol="0" anchor="ctr">
            <a:noAutofit/>
          </a:bodyPr>
          <a:lstStyle/>
          <a:p>
            <a:pPr algn="ctr"/>
            <a:endParaRPr lang="ru-RU" b="1" dirty="0" smtClean="0">
              <a:solidFill>
                <a:srgbClr val="004CBC"/>
              </a:solidFill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226953" y="1274733"/>
          <a:ext cx="3760839" cy="2658506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760839"/>
              </a:tblGrid>
              <a:tr h="2929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Цель программы: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253412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/>
                        <a:t> -Обеспечение предоставления молодым семьям социальных выплат на предоставление жилья экономического класса или строительство индивидуального жилого дома экономического класса, а также создание условий для привлечения молодыми семьями собственных средств, дополнительных финансовых средств кредитных и других организаций, предоставляющих кредиты и займы, в том числе ипотечные кредиты, для приобретения жилого помещения или строительства индивидуального жилого дома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ru-RU" sz="1000" dirty="0" smtClean="0"/>
                    </a:p>
                  </a:txBody>
                  <a:tcPr marL="0" marR="0"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29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Ответственный исполнитель:</a:t>
                      </a:r>
                      <a:endParaRPr lang="ru-RU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6965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Отдел</a:t>
                      </a:r>
                      <a:r>
                        <a:rPr lang="ru-RU" sz="1200" baseline="0" dirty="0" smtClean="0"/>
                        <a:t> по управлению муниципальным имуществом и экономике Администрации Холмского муниципального района</a:t>
                      </a:r>
                      <a:endParaRPr lang="ru-RU" sz="1200" dirty="0"/>
                    </a:p>
                  </a:txBody>
                  <a:tcPr marL="0" marR="0"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04004250"/>
              </p:ext>
            </p:extLst>
          </p:nvPr>
        </p:nvGraphicFramePr>
        <p:xfrm>
          <a:off x="107504" y="4926032"/>
          <a:ext cx="8892988" cy="1277955"/>
        </p:xfrm>
        <a:graphic>
          <a:graphicData uri="http://schemas.openxmlformats.org/drawingml/2006/table">
            <a:tbl>
              <a:tblPr/>
              <a:tblGrid>
                <a:gridCol w="3240360"/>
                <a:gridCol w="2880320"/>
                <a:gridCol w="2772308"/>
              </a:tblGrid>
              <a:tr h="689035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127,1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181,4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69,5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58892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Средства федерального бюджета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Средства областного бюджета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1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Средства местного бюджета</a:t>
                      </a:r>
                      <a:endParaRPr lang="ru-RU" sz="11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1" name="Номер слайда 10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19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1187627" y="5085143"/>
            <a:ext cx="1810512" cy="1641602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 txBox="1"/>
          <p:nvPr/>
        </p:nvSpPr>
        <p:spPr>
          <a:xfrm>
            <a:off x="258267" y="939419"/>
            <a:ext cx="8656320" cy="436308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 marR="15875" indent="260350" algn="just">
              <a:lnSpc>
                <a:spcPct val="100000"/>
              </a:lnSpc>
            </a:pPr>
            <a:r>
              <a:rPr sz="1800" dirty="0" smtClean="0">
                <a:latin typeface="Calibri"/>
                <a:cs typeface="Calibri"/>
              </a:rPr>
              <a:t>«</a:t>
            </a:r>
            <a:r>
              <a:rPr sz="1800" dirty="0" err="1" smtClean="0">
                <a:latin typeface="Calibri"/>
                <a:cs typeface="Calibri"/>
              </a:rPr>
              <a:t>Б</a:t>
            </a:r>
            <a:r>
              <a:rPr sz="1800" spc="-55" dirty="0" err="1" smtClean="0">
                <a:latin typeface="Calibri"/>
                <a:cs typeface="Calibri"/>
              </a:rPr>
              <a:t>ю</a:t>
            </a:r>
            <a:r>
              <a:rPr sz="1800" spc="0" dirty="0" err="1" smtClean="0">
                <a:latin typeface="Calibri"/>
                <a:cs typeface="Calibri"/>
              </a:rPr>
              <a:t>д</a:t>
            </a:r>
            <a:r>
              <a:rPr sz="1800" spc="-30" dirty="0" err="1" smtClean="0">
                <a:latin typeface="Calibri"/>
                <a:cs typeface="Calibri"/>
              </a:rPr>
              <a:t>ж</a:t>
            </a:r>
            <a:r>
              <a:rPr sz="1800" spc="-10" dirty="0" err="1" smtClean="0">
                <a:latin typeface="Calibri"/>
                <a:cs typeface="Calibri"/>
              </a:rPr>
              <a:t>е</a:t>
            </a:r>
            <a:r>
              <a:rPr sz="1800" spc="0" dirty="0" err="1" smtClean="0">
                <a:latin typeface="Calibri"/>
                <a:cs typeface="Calibri"/>
              </a:rPr>
              <a:t>т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10" dirty="0" err="1" smtClean="0">
                <a:latin typeface="Calibri"/>
                <a:cs typeface="Calibri"/>
              </a:rPr>
              <a:t>д</a:t>
            </a:r>
            <a:r>
              <a:rPr sz="1800" spc="0" dirty="0" err="1" smtClean="0">
                <a:latin typeface="Calibri"/>
                <a:cs typeface="Calibri"/>
              </a:rPr>
              <a:t>ля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0" dirty="0" err="1" smtClean="0">
                <a:latin typeface="Calibri"/>
                <a:cs typeface="Calibri"/>
              </a:rPr>
              <a:t>граж</a:t>
            </a:r>
            <a:r>
              <a:rPr sz="1800" spc="-15" dirty="0" err="1" smtClean="0">
                <a:latin typeface="Calibri"/>
                <a:cs typeface="Calibri"/>
              </a:rPr>
              <a:t>д</a:t>
            </a:r>
            <a:r>
              <a:rPr sz="1800" spc="0" dirty="0" err="1" smtClean="0">
                <a:latin typeface="Calibri"/>
                <a:cs typeface="Calibri"/>
              </a:rPr>
              <a:t>ан</a:t>
            </a:r>
            <a:r>
              <a:rPr sz="1800" spc="0" dirty="0" smtClean="0">
                <a:latin typeface="Calibri"/>
                <a:cs typeface="Calibri"/>
              </a:rPr>
              <a:t>»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0" dirty="0" err="1" smtClean="0">
                <a:latin typeface="Calibri"/>
                <a:cs typeface="Calibri"/>
              </a:rPr>
              <a:t>по</a:t>
            </a:r>
            <a:r>
              <a:rPr sz="1800" spc="-10" dirty="0" err="1" smtClean="0">
                <a:latin typeface="Calibri"/>
                <a:cs typeface="Calibri"/>
              </a:rPr>
              <a:t>з</a:t>
            </a:r>
            <a:r>
              <a:rPr sz="1800" spc="0" dirty="0" err="1" smtClean="0">
                <a:latin typeface="Calibri"/>
                <a:cs typeface="Calibri"/>
              </a:rPr>
              <a:t>на</a:t>
            </a:r>
            <a:r>
              <a:rPr sz="1800" spc="-20" dirty="0" err="1" smtClean="0">
                <a:latin typeface="Calibri"/>
                <a:cs typeface="Calibri"/>
              </a:rPr>
              <a:t>к</a:t>
            </a:r>
            <a:r>
              <a:rPr sz="1800" spc="0" dirty="0" err="1" smtClean="0">
                <a:latin typeface="Calibri"/>
                <a:cs typeface="Calibri"/>
              </a:rPr>
              <a:t>о</a:t>
            </a:r>
            <a:r>
              <a:rPr sz="1800" spc="-10" dirty="0" err="1" smtClean="0">
                <a:latin typeface="Calibri"/>
                <a:cs typeface="Calibri"/>
              </a:rPr>
              <a:t>м</a:t>
            </a:r>
            <a:r>
              <a:rPr sz="1800" spc="0" dirty="0" err="1" smtClean="0">
                <a:latin typeface="Calibri"/>
                <a:cs typeface="Calibri"/>
              </a:rPr>
              <a:t>ит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0" dirty="0" err="1" smtClean="0">
                <a:latin typeface="Calibri"/>
                <a:cs typeface="Calibri"/>
              </a:rPr>
              <a:t>В</a:t>
            </a:r>
            <a:r>
              <a:rPr sz="1800" spc="5" dirty="0" err="1" smtClean="0">
                <a:latin typeface="Calibri"/>
                <a:cs typeface="Calibri"/>
              </a:rPr>
              <a:t>а</a:t>
            </a:r>
            <a:r>
              <a:rPr sz="1800" spc="0" dirty="0" err="1" smtClean="0">
                <a:latin typeface="Calibri"/>
                <a:cs typeface="Calibri"/>
              </a:rPr>
              <a:t>с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с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0" err="1" smtClean="0">
                <a:latin typeface="Calibri"/>
                <a:cs typeface="Calibri"/>
              </a:rPr>
              <a:t>п</a:t>
            </a:r>
            <a:r>
              <a:rPr sz="1800" spc="-40" err="1" smtClean="0">
                <a:latin typeface="Calibri"/>
                <a:cs typeface="Calibri"/>
              </a:rPr>
              <a:t>о</a:t>
            </a:r>
            <a:r>
              <a:rPr sz="1800" spc="0" err="1" smtClean="0">
                <a:latin typeface="Calibri"/>
                <a:cs typeface="Calibri"/>
              </a:rPr>
              <a:t>л</a:t>
            </a:r>
            <a:r>
              <a:rPr sz="1800" spc="-15" err="1" smtClean="0">
                <a:latin typeface="Calibri"/>
                <a:cs typeface="Calibri"/>
              </a:rPr>
              <a:t>о</a:t>
            </a:r>
            <a:r>
              <a:rPr sz="1800" spc="-30" err="1" smtClean="0">
                <a:latin typeface="Calibri"/>
                <a:cs typeface="Calibri"/>
              </a:rPr>
              <a:t>ж</a:t>
            </a:r>
            <a:r>
              <a:rPr sz="1800" spc="0" err="1" smtClean="0">
                <a:latin typeface="Calibri"/>
                <a:cs typeface="Calibri"/>
              </a:rPr>
              <a:t>е</a:t>
            </a:r>
            <a:r>
              <a:rPr sz="1800" spc="10" err="1" smtClean="0">
                <a:latin typeface="Calibri"/>
                <a:cs typeface="Calibri"/>
              </a:rPr>
              <a:t>н</a:t>
            </a:r>
            <a:r>
              <a:rPr sz="1800" spc="0" err="1" smtClean="0">
                <a:latin typeface="Calibri"/>
                <a:cs typeface="Calibri"/>
              </a:rPr>
              <a:t>ия</a:t>
            </a:r>
            <a:r>
              <a:rPr sz="1800" spc="-10" err="1" smtClean="0">
                <a:latin typeface="Calibri"/>
                <a:cs typeface="Calibri"/>
              </a:rPr>
              <a:t>м</a:t>
            </a:r>
            <a:r>
              <a:rPr sz="1800" spc="0" err="1" smtClean="0">
                <a:latin typeface="Calibri"/>
                <a:cs typeface="Calibri"/>
              </a:rPr>
              <a:t>и</a:t>
            </a:r>
            <a:r>
              <a:rPr lang="ru-RU" sz="1800" spc="0" dirty="0" smtClean="0">
                <a:latin typeface="Calibri"/>
                <a:cs typeface="Calibri"/>
              </a:rPr>
              <a:t> решения Думы Холмского муниципального района о муниципальном</a:t>
            </a:r>
            <a:r>
              <a:rPr sz="1800" spc="10" smtClean="0">
                <a:latin typeface="Calibri"/>
                <a:cs typeface="Calibri"/>
              </a:rPr>
              <a:t> </a:t>
            </a:r>
            <a:r>
              <a:rPr sz="1800" spc="0" dirty="0" err="1" smtClean="0">
                <a:latin typeface="Calibri"/>
                <a:cs typeface="Calibri"/>
              </a:rPr>
              <a:t>б</a:t>
            </a:r>
            <a:r>
              <a:rPr sz="1800" spc="-55" dirty="0" err="1" smtClean="0">
                <a:latin typeface="Calibri"/>
                <a:cs typeface="Calibri"/>
              </a:rPr>
              <a:t>ю</a:t>
            </a:r>
            <a:r>
              <a:rPr sz="1800" spc="0" dirty="0" err="1" smtClean="0">
                <a:latin typeface="Calibri"/>
                <a:cs typeface="Calibri"/>
              </a:rPr>
              <a:t>д</a:t>
            </a:r>
            <a:r>
              <a:rPr sz="1800" spc="-30" dirty="0" err="1" smtClean="0">
                <a:latin typeface="Calibri"/>
                <a:cs typeface="Calibri"/>
              </a:rPr>
              <a:t>ж</a:t>
            </a:r>
            <a:r>
              <a:rPr sz="1800" spc="-10" dirty="0" err="1" smtClean="0">
                <a:latin typeface="Calibri"/>
                <a:cs typeface="Calibri"/>
              </a:rPr>
              <a:t>е</a:t>
            </a:r>
            <a:r>
              <a:rPr sz="1800" spc="-15" dirty="0" err="1" smtClean="0">
                <a:latin typeface="Calibri"/>
                <a:cs typeface="Calibri"/>
              </a:rPr>
              <a:t>т</a:t>
            </a:r>
            <a:r>
              <a:rPr sz="1800" spc="0" dirty="0" err="1" smtClean="0">
                <a:latin typeface="Calibri"/>
                <a:cs typeface="Calibri"/>
              </a:rPr>
              <a:t>е</a:t>
            </a:r>
            <a:r>
              <a:rPr lang="ru-RU" sz="1800" spc="0" dirty="0" smtClean="0">
                <a:latin typeface="Calibri"/>
                <a:cs typeface="Calibri"/>
              </a:rPr>
              <a:t> и основными показателями его исполнения.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ts val="1200"/>
              </a:lnSpc>
              <a:spcBef>
                <a:spcPts val="0"/>
              </a:spcBef>
            </a:pPr>
            <a:endParaRPr sz="1200" dirty="0"/>
          </a:p>
          <a:p>
            <a:pPr marL="12700" marR="12700" indent="313690" algn="just">
              <a:lnSpc>
                <a:spcPct val="100000"/>
              </a:lnSpc>
            </a:pPr>
            <a:r>
              <a:rPr sz="1800" dirty="0" err="1" smtClean="0">
                <a:latin typeface="Calibri"/>
                <a:cs typeface="Calibri"/>
              </a:rPr>
              <a:t>Пр</a:t>
            </a:r>
            <a:r>
              <a:rPr sz="1800" spc="-25" dirty="0" err="1" smtClean="0">
                <a:latin typeface="Calibri"/>
                <a:cs typeface="Calibri"/>
              </a:rPr>
              <a:t>е</a:t>
            </a:r>
            <a:r>
              <a:rPr sz="1800" spc="-10" dirty="0" err="1" smtClean="0">
                <a:latin typeface="Calibri"/>
                <a:cs typeface="Calibri"/>
              </a:rPr>
              <a:t>дс</a:t>
            </a:r>
            <a:r>
              <a:rPr sz="1800" spc="0" dirty="0" err="1" smtClean="0">
                <a:latin typeface="Calibri"/>
                <a:cs typeface="Calibri"/>
              </a:rPr>
              <a:t>та</a:t>
            </a:r>
            <a:r>
              <a:rPr sz="1800" spc="-10" dirty="0" err="1" smtClean="0">
                <a:latin typeface="Calibri"/>
                <a:cs typeface="Calibri"/>
              </a:rPr>
              <a:t>в</a:t>
            </a:r>
            <a:r>
              <a:rPr sz="1800" spc="0" dirty="0" err="1" smtClean="0">
                <a:latin typeface="Calibri"/>
                <a:cs typeface="Calibri"/>
              </a:rPr>
              <a:t>л</a:t>
            </a:r>
            <a:r>
              <a:rPr sz="1800" spc="-10" dirty="0" err="1" smtClean="0">
                <a:latin typeface="Calibri"/>
                <a:cs typeface="Calibri"/>
              </a:rPr>
              <a:t>е</a:t>
            </a:r>
            <a:r>
              <a:rPr sz="1800" spc="0" dirty="0" err="1" smtClean="0">
                <a:latin typeface="Calibri"/>
                <a:cs typeface="Calibri"/>
              </a:rPr>
              <a:t>н</a:t>
            </a:r>
            <a:r>
              <a:rPr sz="1800" spc="-10" dirty="0" err="1" smtClean="0">
                <a:latin typeface="Calibri"/>
                <a:cs typeface="Calibri"/>
              </a:rPr>
              <a:t>н</a:t>
            </a:r>
            <a:r>
              <a:rPr sz="1800" spc="0" dirty="0" err="1" smtClean="0">
                <a:latin typeface="Calibri"/>
                <a:cs typeface="Calibri"/>
              </a:rPr>
              <a:t>ая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0" dirty="0" err="1" smtClean="0">
                <a:latin typeface="Calibri"/>
                <a:cs typeface="Calibri"/>
              </a:rPr>
              <a:t>информ</a:t>
            </a:r>
            <a:r>
              <a:rPr sz="1800" spc="5" dirty="0" err="1" smtClean="0">
                <a:latin typeface="Calibri"/>
                <a:cs typeface="Calibri"/>
              </a:rPr>
              <a:t>а</a:t>
            </a:r>
            <a:r>
              <a:rPr sz="1800" spc="0" dirty="0" err="1" smtClean="0">
                <a:latin typeface="Calibri"/>
                <a:cs typeface="Calibri"/>
              </a:rPr>
              <a:t>ция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0" dirty="0" err="1" smtClean="0">
                <a:latin typeface="Calibri"/>
                <a:cs typeface="Calibri"/>
              </a:rPr>
              <a:t>пр</a:t>
            </a:r>
            <a:r>
              <a:rPr sz="1800" spc="-20" dirty="0" err="1" smtClean="0">
                <a:latin typeface="Calibri"/>
                <a:cs typeface="Calibri"/>
              </a:rPr>
              <a:t>е</a:t>
            </a:r>
            <a:r>
              <a:rPr sz="1800" spc="0" dirty="0" err="1" smtClean="0">
                <a:latin typeface="Calibri"/>
                <a:cs typeface="Calibri"/>
              </a:rPr>
              <a:t>дназ</a:t>
            </a:r>
            <a:r>
              <a:rPr sz="1800" spc="-10" dirty="0" err="1" smtClean="0">
                <a:latin typeface="Calibri"/>
                <a:cs typeface="Calibri"/>
              </a:rPr>
              <a:t>н</a:t>
            </a:r>
            <a:r>
              <a:rPr sz="1800" spc="10" dirty="0" err="1" smtClean="0">
                <a:latin typeface="Calibri"/>
                <a:cs typeface="Calibri"/>
              </a:rPr>
              <a:t>а</a:t>
            </a:r>
            <a:r>
              <a:rPr sz="1800" spc="0" dirty="0" err="1" smtClean="0">
                <a:latin typeface="Calibri"/>
                <a:cs typeface="Calibri"/>
              </a:rPr>
              <a:t>чена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0" dirty="0" err="1" smtClean="0">
                <a:latin typeface="Calibri"/>
                <a:cs typeface="Calibri"/>
              </a:rPr>
              <a:t>д</a:t>
            </a:r>
            <a:r>
              <a:rPr sz="1800" spc="5" dirty="0" err="1" smtClean="0">
                <a:latin typeface="Calibri"/>
                <a:cs typeface="Calibri"/>
              </a:rPr>
              <a:t>л</a:t>
            </a:r>
            <a:r>
              <a:rPr sz="1800" spc="0" dirty="0" err="1" smtClean="0">
                <a:latin typeface="Calibri"/>
                <a:cs typeface="Calibri"/>
              </a:rPr>
              <a:t>я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0" dirty="0" err="1" smtClean="0">
                <a:latin typeface="Calibri"/>
                <a:cs typeface="Calibri"/>
              </a:rPr>
              <a:t>ш</a:t>
            </a:r>
            <a:r>
              <a:rPr sz="1800" spc="-10" dirty="0" err="1" smtClean="0">
                <a:latin typeface="Calibri"/>
                <a:cs typeface="Calibri"/>
              </a:rPr>
              <a:t>и</a:t>
            </a:r>
            <a:r>
              <a:rPr sz="1800" spc="0" dirty="0" err="1" smtClean="0">
                <a:latin typeface="Calibri"/>
                <a:cs typeface="Calibri"/>
              </a:rPr>
              <a:t>ро</a:t>
            </a:r>
            <a:r>
              <a:rPr sz="1800" spc="-20" dirty="0" err="1" smtClean="0">
                <a:latin typeface="Calibri"/>
                <a:cs typeface="Calibri"/>
              </a:rPr>
              <a:t>к</a:t>
            </a:r>
            <a:r>
              <a:rPr sz="1800" spc="0" dirty="0" err="1" smtClean="0">
                <a:latin typeface="Calibri"/>
                <a:cs typeface="Calibri"/>
              </a:rPr>
              <a:t>о</a:t>
            </a:r>
            <a:r>
              <a:rPr sz="1800" spc="-25" dirty="0" err="1" smtClean="0">
                <a:latin typeface="Calibri"/>
                <a:cs typeface="Calibri"/>
              </a:rPr>
              <a:t>г</a:t>
            </a:r>
            <a:r>
              <a:rPr sz="1800" spc="0" dirty="0" err="1" smtClean="0">
                <a:latin typeface="Calibri"/>
                <a:cs typeface="Calibri"/>
              </a:rPr>
              <a:t>о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0" dirty="0" err="1" smtClean="0">
                <a:latin typeface="Calibri"/>
                <a:cs typeface="Calibri"/>
              </a:rPr>
              <a:t>круга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0" dirty="0" err="1" smtClean="0">
                <a:latin typeface="Calibri"/>
                <a:cs typeface="Calibri"/>
              </a:rPr>
              <a:t>п</a:t>
            </a:r>
            <a:r>
              <a:rPr sz="1800" spc="-40" dirty="0" err="1" smtClean="0">
                <a:latin typeface="Calibri"/>
                <a:cs typeface="Calibri"/>
              </a:rPr>
              <a:t>о</a:t>
            </a:r>
            <a:r>
              <a:rPr sz="1800" spc="-10" dirty="0" err="1" smtClean="0">
                <a:latin typeface="Calibri"/>
                <a:cs typeface="Calibri"/>
              </a:rPr>
              <a:t>ль</a:t>
            </a:r>
            <a:r>
              <a:rPr sz="1800" spc="5" dirty="0" err="1" smtClean="0">
                <a:latin typeface="Calibri"/>
                <a:cs typeface="Calibri"/>
              </a:rPr>
              <a:t>з</a:t>
            </a:r>
            <a:r>
              <a:rPr sz="1800" spc="0" dirty="0" err="1" smtClean="0">
                <a:latin typeface="Calibri"/>
                <a:cs typeface="Calibri"/>
              </a:rPr>
              <a:t>ова</a:t>
            </a:r>
            <a:r>
              <a:rPr sz="1800" spc="-10" dirty="0" err="1" smtClean="0">
                <a:latin typeface="Calibri"/>
                <a:cs typeface="Calibri"/>
              </a:rPr>
              <a:t>т</a:t>
            </a:r>
            <a:r>
              <a:rPr sz="1800" spc="-35" dirty="0" err="1" smtClean="0">
                <a:latin typeface="Calibri"/>
                <a:cs typeface="Calibri"/>
              </a:rPr>
              <a:t>е</a:t>
            </a:r>
            <a:r>
              <a:rPr sz="1800" spc="0" dirty="0" err="1" smtClean="0">
                <a:latin typeface="Calibri"/>
                <a:cs typeface="Calibri"/>
              </a:rPr>
              <a:t>лей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и </a:t>
            </a:r>
            <a:r>
              <a:rPr sz="1800" spc="-15" dirty="0" err="1" smtClean="0">
                <a:latin typeface="Calibri"/>
                <a:cs typeface="Calibri"/>
              </a:rPr>
              <a:t>б</a:t>
            </a:r>
            <a:r>
              <a:rPr sz="1800" spc="-75" dirty="0" err="1" smtClean="0">
                <a:latin typeface="Calibri"/>
                <a:cs typeface="Calibri"/>
              </a:rPr>
              <a:t>у</a:t>
            </a:r>
            <a:r>
              <a:rPr sz="1800" spc="-10" dirty="0" err="1" smtClean="0">
                <a:latin typeface="Calibri"/>
                <a:cs typeface="Calibri"/>
              </a:rPr>
              <a:t>де</a:t>
            </a:r>
            <a:r>
              <a:rPr sz="1800" spc="0" dirty="0" err="1" smtClean="0">
                <a:latin typeface="Calibri"/>
                <a:cs typeface="Calibri"/>
              </a:rPr>
              <a:t>т</a:t>
            </a:r>
            <a:r>
              <a:rPr sz="1800" spc="155" dirty="0" smtClean="0">
                <a:latin typeface="Calibri"/>
                <a:cs typeface="Calibri"/>
              </a:rPr>
              <a:t> </a:t>
            </a:r>
            <a:r>
              <a:rPr sz="1800" spc="0" dirty="0" err="1" smtClean="0">
                <a:latin typeface="Calibri"/>
                <a:cs typeface="Calibri"/>
              </a:rPr>
              <a:t>ин</a:t>
            </a:r>
            <a:r>
              <a:rPr sz="1800" spc="-20" dirty="0" err="1" smtClean="0">
                <a:latin typeface="Calibri"/>
                <a:cs typeface="Calibri"/>
              </a:rPr>
              <a:t>т</a:t>
            </a:r>
            <a:r>
              <a:rPr sz="1800" spc="0" dirty="0" err="1" smtClean="0">
                <a:latin typeface="Calibri"/>
                <a:cs typeface="Calibri"/>
              </a:rPr>
              <a:t>е</a:t>
            </a:r>
            <a:r>
              <a:rPr sz="1800" spc="5" dirty="0" err="1" smtClean="0">
                <a:latin typeface="Calibri"/>
                <a:cs typeface="Calibri"/>
              </a:rPr>
              <a:t>р</a:t>
            </a:r>
            <a:r>
              <a:rPr sz="1800" spc="10" dirty="0" err="1" smtClean="0">
                <a:latin typeface="Calibri"/>
                <a:cs typeface="Calibri"/>
              </a:rPr>
              <a:t>е</a:t>
            </a:r>
            <a:r>
              <a:rPr sz="1800" spc="-10" dirty="0" err="1" smtClean="0">
                <a:latin typeface="Calibri"/>
                <a:cs typeface="Calibri"/>
              </a:rPr>
              <a:t>с</a:t>
            </a:r>
            <a:r>
              <a:rPr sz="1800" spc="5" dirty="0" err="1" smtClean="0">
                <a:latin typeface="Calibri"/>
                <a:cs typeface="Calibri"/>
              </a:rPr>
              <a:t>н</a:t>
            </a:r>
            <a:r>
              <a:rPr sz="1800" spc="0" dirty="0" err="1" smtClean="0">
                <a:latin typeface="Calibri"/>
                <a:cs typeface="Calibri"/>
              </a:rPr>
              <a:t>а</a:t>
            </a:r>
            <a:r>
              <a:rPr sz="1800" spc="165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и</a:t>
            </a:r>
            <a:r>
              <a:rPr sz="1800" spc="165" dirty="0" smtClean="0">
                <a:latin typeface="Calibri"/>
                <a:cs typeface="Calibri"/>
              </a:rPr>
              <a:t> </a:t>
            </a:r>
            <a:r>
              <a:rPr sz="1800" spc="0" dirty="0" err="1" smtClean="0">
                <a:latin typeface="Calibri"/>
                <a:cs typeface="Calibri"/>
              </a:rPr>
              <a:t>п</a:t>
            </a:r>
            <a:r>
              <a:rPr sz="1800" spc="-40" dirty="0" err="1" smtClean="0">
                <a:latin typeface="Calibri"/>
                <a:cs typeface="Calibri"/>
              </a:rPr>
              <a:t>о</a:t>
            </a:r>
            <a:r>
              <a:rPr sz="1800" spc="0" dirty="0" err="1" smtClean="0">
                <a:latin typeface="Calibri"/>
                <a:cs typeface="Calibri"/>
              </a:rPr>
              <a:t>лезна</a:t>
            </a:r>
            <a:r>
              <a:rPr sz="1800" spc="165" dirty="0" smtClean="0">
                <a:latin typeface="Calibri"/>
                <a:cs typeface="Calibri"/>
              </a:rPr>
              <a:t> </a:t>
            </a:r>
            <a:r>
              <a:rPr sz="1800" spc="-20" dirty="0" err="1" smtClean="0">
                <a:latin typeface="Calibri"/>
                <a:cs typeface="Calibri"/>
              </a:rPr>
              <a:t>к</a:t>
            </a:r>
            <a:r>
              <a:rPr sz="1800" spc="0" dirty="0" err="1" smtClean="0">
                <a:latin typeface="Calibri"/>
                <a:cs typeface="Calibri"/>
              </a:rPr>
              <a:t>ак</a:t>
            </a:r>
            <a:r>
              <a:rPr sz="1800" spc="165" dirty="0" smtClean="0">
                <a:latin typeface="Calibri"/>
                <a:cs typeface="Calibri"/>
              </a:rPr>
              <a:t> </a:t>
            </a:r>
            <a:r>
              <a:rPr sz="1800" spc="-10" dirty="0" err="1" smtClean="0">
                <a:latin typeface="Calibri"/>
                <a:cs typeface="Calibri"/>
              </a:rPr>
              <a:t>с</a:t>
            </a:r>
            <a:r>
              <a:rPr sz="1800" spc="0" dirty="0" err="1" smtClean="0">
                <a:latin typeface="Calibri"/>
                <a:cs typeface="Calibri"/>
              </a:rPr>
              <a:t>т</a:t>
            </a:r>
            <a:r>
              <a:rPr sz="1800" spc="-75" dirty="0" err="1" smtClean="0">
                <a:latin typeface="Calibri"/>
                <a:cs typeface="Calibri"/>
              </a:rPr>
              <a:t>у</a:t>
            </a:r>
            <a:r>
              <a:rPr sz="1800" spc="-10" dirty="0" err="1" smtClean="0">
                <a:latin typeface="Calibri"/>
                <a:cs typeface="Calibri"/>
              </a:rPr>
              <a:t>д</a:t>
            </a:r>
            <a:r>
              <a:rPr sz="1800" spc="0" dirty="0" err="1" smtClean="0">
                <a:latin typeface="Calibri"/>
                <a:cs typeface="Calibri"/>
              </a:rPr>
              <a:t>ентам</a:t>
            </a:r>
            <a:r>
              <a:rPr sz="1800" spc="0" dirty="0" smtClean="0">
                <a:latin typeface="Calibri"/>
                <a:cs typeface="Calibri"/>
              </a:rPr>
              <a:t>,</a:t>
            </a:r>
            <a:r>
              <a:rPr sz="1800" spc="160" dirty="0" smtClean="0">
                <a:latin typeface="Calibri"/>
                <a:cs typeface="Calibri"/>
              </a:rPr>
              <a:t> </a:t>
            </a:r>
            <a:r>
              <a:rPr sz="1800" spc="0" dirty="0" err="1" smtClean="0">
                <a:latin typeface="Calibri"/>
                <a:cs typeface="Calibri"/>
              </a:rPr>
              <a:t>п</a:t>
            </a:r>
            <a:r>
              <a:rPr sz="1800" spc="-15" dirty="0" err="1" smtClean="0">
                <a:latin typeface="Calibri"/>
                <a:cs typeface="Calibri"/>
              </a:rPr>
              <a:t>е</a:t>
            </a:r>
            <a:r>
              <a:rPr sz="1800" spc="0" dirty="0" err="1" smtClean="0">
                <a:latin typeface="Calibri"/>
                <a:cs typeface="Calibri"/>
              </a:rPr>
              <a:t>да</a:t>
            </a:r>
            <a:r>
              <a:rPr sz="1800" spc="-20" dirty="0" err="1" smtClean="0">
                <a:latin typeface="Calibri"/>
                <a:cs typeface="Calibri"/>
              </a:rPr>
              <a:t>г</a:t>
            </a:r>
            <a:r>
              <a:rPr sz="1800" spc="0" dirty="0" err="1" smtClean="0">
                <a:latin typeface="Calibri"/>
                <a:cs typeface="Calibri"/>
              </a:rPr>
              <a:t>огам</a:t>
            </a:r>
            <a:r>
              <a:rPr sz="1800" spc="0" dirty="0" smtClean="0">
                <a:latin typeface="Calibri"/>
                <a:cs typeface="Calibri"/>
              </a:rPr>
              <a:t>,</a:t>
            </a:r>
            <a:r>
              <a:rPr sz="1800" spc="150" dirty="0" smtClean="0">
                <a:latin typeface="Calibri"/>
                <a:cs typeface="Calibri"/>
              </a:rPr>
              <a:t> </a:t>
            </a:r>
            <a:r>
              <a:rPr sz="1800" spc="0" dirty="0" err="1" smtClean="0">
                <a:latin typeface="Calibri"/>
                <a:cs typeface="Calibri"/>
              </a:rPr>
              <a:t>вр</a:t>
            </a:r>
            <a:r>
              <a:rPr sz="1800" spc="5" dirty="0" err="1" smtClean="0">
                <a:latin typeface="Calibri"/>
                <a:cs typeface="Calibri"/>
              </a:rPr>
              <a:t>а</a:t>
            </a:r>
            <a:r>
              <a:rPr sz="1800" spc="0" dirty="0" err="1" smtClean="0">
                <a:latin typeface="Calibri"/>
                <a:cs typeface="Calibri"/>
              </a:rPr>
              <a:t>ч</a:t>
            </a:r>
            <a:r>
              <a:rPr sz="1800" spc="5" dirty="0" err="1" smtClean="0">
                <a:latin typeface="Calibri"/>
                <a:cs typeface="Calibri"/>
              </a:rPr>
              <a:t>а</a:t>
            </a:r>
            <a:r>
              <a:rPr sz="1800" spc="0" dirty="0" err="1" smtClean="0">
                <a:latin typeface="Calibri"/>
                <a:cs typeface="Calibri"/>
              </a:rPr>
              <a:t>м</a:t>
            </a:r>
            <a:r>
              <a:rPr sz="1800" spc="0" dirty="0" smtClean="0">
                <a:latin typeface="Calibri"/>
                <a:cs typeface="Calibri"/>
              </a:rPr>
              <a:t>,</a:t>
            </a:r>
            <a:r>
              <a:rPr sz="1800" spc="150" dirty="0" smtClean="0">
                <a:latin typeface="Calibri"/>
                <a:cs typeface="Calibri"/>
              </a:rPr>
              <a:t> </a:t>
            </a:r>
            <a:r>
              <a:rPr sz="1800" spc="5" dirty="0" err="1" smtClean="0">
                <a:latin typeface="Calibri"/>
                <a:cs typeface="Calibri"/>
              </a:rPr>
              <a:t>м</a:t>
            </a:r>
            <a:r>
              <a:rPr sz="1800" spc="-40" dirty="0" err="1" smtClean="0">
                <a:latin typeface="Calibri"/>
                <a:cs typeface="Calibri"/>
              </a:rPr>
              <a:t>о</a:t>
            </a:r>
            <a:r>
              <a:rPr sz="1800" spc="0" dirty="0" err="1" smtClean="0">
                <a:latin typeface="Calibri"/>
                <a:cs typeface="Calibri"/>
              </a:rPr>
              <a:t>л</a:t>
            </a:r>
            <a:r>
              <a:rPr sz="1800" spc="-50" dirty="0" err="1" smtClean="0">
                <a:latin typeface="Calibri"/>
                <a:cs typeface="Calibri"/>
              </a:rPr>
              <a:t>о</a:t>
            </a:r>
            <a:r>
              <a:rPr sz="1800" spc="0" dirty="0" err="1" smtClean="0">
                <a:latin typeface="Calibri"/>
                <a:cs typeface="Calibri"/>
              </a:rPr>
              <a:t>дым</a:t>
            </a:r>
            <a:r>
              <a:rPr sz="1800" spc="160" dirty="0" smtClean="0">
                <a:latin typeface="Calibri"/>
                <a:cs typeface="Calibri"/>
              </a:rPr>
              <a:t> </a:t>
            </a:r>
            <a:r>
              <a:rPr sz="1800" spc="-10" dirty="0" err="1" smtClean="0">
                <a:latin typeface="Calibri"/>
                <a:cs typeface="Calibri"/>
              </a:rPr>
              <a:t>с</a:t>
            </a:r>
            <a:r>
              <a:rPr sz="1800" spc="0" dirty="0" err="1" smtClean="0">
                <a:latin typeface="Calibri"/>
                <a:cs typeface="Calibri"/>
              </a:rPr>
              <a:t>ем</a:t>
            </a:r>
            <a:r>
              <a:rPr sz="1800" spc="-10" dirty="0" err="1" smtClean="0">
                <a:latin typeface="Calibri"/>
                <a:cs typeface="Calibri"/>
              </a:rPr>
              <a:t>ь</a:t>
            </a:r>
            <a:r>
              <a:rPr sz="1800" spc="0" dirty="0" err="1" smtClean="0">
                <a:latin typeface="Calibri"/>
                <a:cs typeface="Calibri"/>
              </a:rPr>
              <a:t>я</a:t>
            </a:r>
            <a:r>
              <a:rPr sz="1800" spc="-10" dirty="0" err="1" smtClean="0">
                <a:latin typeface="Calibri"/>
                <a:cs typeface="Calibri"/>
              </a:rPr>
              <a:t>м</a:t>
            </a:r>
            <a:r>
              <a:rPr sz="1800" spc="0" dirty="0" smtClean="0">
                <a:latin typeface="Calibri"/>
                <a:cs typeface="Calibri"/>
              </a:rPr>
              <a:t>,</a:t>
            </a:r>
            <a:r>
              <a:rPr sz="1800" spc="160" dirty="0" smtClean="0">
                <a:latin typeface="Calibri"/>
                <a:cs typeface="Calibri"/>
              </a:rPr>
              <a:t> </a:t>
            </a:r>
            <a:r>
              <a:rPr sz="1800" spc="0" dirty="0" err="1" smtClean="0">
                <a:latin typeface="Calibri"/>
                <a:cs typeface="Calibri"/>
              </a:rPr>
              <a:t>так</a:t>
            </a:r>
            <a:r>
              <a:rPr sz="1800" spc="175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и </a:t>
            </a:r>
            <a:r>
              <a:rPr sz="1800" spc="0" dirty="0" err="1" smtClean="0">
                <a:latin typeface="Calibri"/>
                <a:cs typeface="Calibri"/>
              </a:rPr>
              <a:t>пен</a:t>
            </a:r>
            <a:r>
              <a:rPr sz="1800" spc="-10" dirty="0" err="1" smtClean="0">
                <a:latin typeface="Calibri"/>
                <a:cs typeface="Calibri"/>
              </a:rPr>
              <a:t>с</a:t>
            </a:r>
            <a:r>
              <a:rPr sz="1800" spc="0" dirty="0" err="1" smtClean="0">
                <a:latin typeface="Calibri"/>
                <a:cs typeface="Calibri"/>
              </a:rPr>
              <a:t>ио</a:t>
            </a:r>
            <a:r>
              <a:rPr sz="1800" spc="-10" dirty="0" err="1" smtClean="0">
                <a:latin typeface="Calibri"/>
                <a:cs typeface="Calibri"/>
              </a:rPr>
              <a:t>н</a:t>
            </a:r>
            <a:r>
              <a:rPr sz="1800" spc="10" dirty="0" err="1" smtClean="0">
                <a:latin typeface="Calibri"/>
                <a:cs typeface="Calibri"/>
              </a:rPr>
              <a:t>е</a:t>
            </a:r>
            <a:r>
              <a:rPr sz="1800" spc="0" dirty="0" err="1" smtClean="0">
                <a:latin typeface="Calibri"/>
                <a:cs typeface="Calibri"/>
              </a:rPr>
              <a:t>рам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и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0" dirty="0" err="1" smtClean="0">
                <a:latin typeface="Calibri"/>
                <a:cs typeface="Calibri"/>
              </a:rPr>
              <a:t>д</a:t>
            </a:r>
            <a:r>
              <a:rPr sz="1800" spc="-10" dirty="0" err="1" smtClean="0">
                <a:latin typeface="Calibri"/>
                <a:cs typeface="Calibri"/>
              </a:rPr>
              <a:t>р</a:t>
            </a:r>
            <a:r>
              <a:rPr sz="1800" spc="0" dirty="0" err="1" smtClean="0">
                <a:latin typeface="Calibri"/>
                <a:cs typeface="Calibri"/>
              </a:rPr>
              <a:t>угим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-20" dirty="0" err="1" smtClean="0">
                <a:latin typeface="Calibri"/>
                <a:cs typeface="Calibri"/>
              </a:rPr>
              <a:t>к</a:t>
            </a:r>
            <a:r>
              <a:rPr sz="1800" spc="0" dirty="0" err="1" smtClean="0">
                <a:latin typeface="Calibri"/>
                <a:cs typeface="Calibri"/>
              </a:rPr>
              <a:t>а</a:t>
            </a:r>
            <a:r>
              <a:rPr sz="1800" spc="-15" dirty="0" err="1" smtClean="0">
                <a:latin typeface="Calibri"/>
                <a:cs typeface="Calibri"/>
              </a:rPr>
              <a:t>т</a:t>
            </a:r>
            <a:r>
              <a:rPr sz="1800" spc="0" dirty="0" err="1" smtClean="0">
                <a:latin typeface="Calibri"/>
                <a:cs typeface="Calibri"/>
              </a:rPr>
              <a:t>е</a:t>
            </a:r>
            <a:r>
              <a:rPr sz="1800" spc="-20" dirty="0" err="1" smtClean="0">
                <a:latin typeface="Calibri"/>
                <a:cs typeface="Calibri"/>
              </a:rPr>
              <a:t>г</a:t>
            </a:r>
            <a:r>
              <a:rPr sz="1800" spc="-15" dirty="0" err="1" smtClean="0">
                <a:latin typeface="Calibri"/>
                <a:cs typeface="Calibri"/>
              </a:rPr>
              <a:t>о</a:t>
            </a:r>
            <a:r>
              <a:rPr sz="1800" spc="0" dirty="0" err="1" smtClean="0">
                <a:latin typeface="Calibri"/>
                <a:cs typeface="Calibri"/>
              </a:rPr>
              <a:t>риям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0" dirty="0" err="1" smtClean="0">
                <a:latin typeface="Calibri"/>
                <a:cs typeface="Calibri"/>
              </a:rPr>
              <a:t>на</a:t>
            </a:r>
            <a:r>
              <a:rPr sz="1800" spc="-10" dirty="0" err="1" smtClean="0">
                <a:latin typeface="Calibri"/>
                <a:cs typeface="Calibri"/>
              </a:rPr>
              <a:t>с</a:t>
            </a:r>
            <a:r>
              <a:rPr sz="1800" spc="-20" dirty="0" err="1" smtClean="0">
                <a:latin typeface="Calibri"/>
                <a:cs typeface="Calibri"/>
              </a:rPr>
              <a:t>е</a:t>
            </a:r>
            <a:r>
              <a:rPr sz="1800" spc="0" dirty="0" err="1" smtClean="0">
                <a:latin typeface="Calibri"/>
                <a:cs typeface="Calibri"/>
              </a:rPr>
              <a:t>ления</a:t>
            </a:r>
            <a:r>
              <a:rPr sz="1800" spc="0" dirty="0" smtClean="0">
                <a:latin typeface="Calibri"/>
                <a:cs typeface="Calibri"/>
              </a:rPr>
              <a:t>,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0" dirty="0" err="1" smtClean="0">
                <a:latin typeface="Calibri"/>
                <a:cs typeface="Calibri"/>
              </a:rPr>
              <a:t>так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-20" err="1" smtClean="0">
                <a:latin typeface="Calibri"/>
                <a:cs typeface="Calibri"/>
              </a:rPr>
              <a:t>к</a:t>
            </a:r>
            <a:r>
              <a:rPr sz="1800" spc="0" err="1" smtClean="0">
                <a:latin typeface="Calibri"/>
                <a:cs typeface="Calibri"/>
              </a:rPr>
              <a:t>ак</a:t>
            </a:r>
            <a:r>
              <a:rPr lang="ru-RU" sz="1800" spc="0" dirty="0" smtClean="0">
                <a:latin typeface="Calibri"/>
                <a:cs typeface="Calibri"/>
              </a:rPr>
              <a:t>  муниципальный </a:t>
            </a:r>
            <a:r>
              <a:rPr sz="1800" spc="0" smtClean="0">
                <a:latin typeface="Calibri"/>
                <a:cs typeface="Calibri"/>
              </a:rPr>
              <a:t>б</a:t>
            </a:r>
            <a:r>
              <a:rPr sz="1800" spc="-55" smtClean="0">
                <a:latin typeface="Calibri"/>
                <a:cs typeface="Calibri"/>
              </a:rPr>
              <a:t>ю</a:t>
            </a:r>
            <a:r>
              <a:rPr sz="1800" spc="0" smtClean="0">
                <a:latin typeface="Calibri"/>
                <a:cs typeface="Calibri"/>
              </a:rPr>
              <a:t>д</a:t>
            </a:r>
            <a:r>
              <a:rPr sz="1800" spc="-30" smtClean="0">
                <a:latin typeface="Calibri"/>
                <a:cs typeface="Calibri"/>
              </a:rPr>
              <a:t>ж</a:t>
            </a:r>
            <a:r>
              <a:rPr sz="1800" spc="-10" smtClean="0">
                <a:latin typeface="Calibri"/>
                <a:cs typeface="Calibri"/>
              </a:rPr>
              <a:t>е</a:t>
            </a:r>
            <a:r>
              <a:rPr sz="1800" spc="0" smtClean="0">
                <a:latin typeface="Calibri"/>
                <a:cs typeface="Calibri"/>
              </a:rPr>
              <a:t>т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-10" dirty="0" err="1" smtClean="0">
                <a:latin typeface="Calibri"/>
                <a:cs typeface="Calibri"/>
              </a:rPr>
              <a:t>з</a:t>
            </a:r>
            <a:r>
              <a:rPr sz="1800" spc="0" dirty="0" err="1" smtClean="0">
                <a:latin typeface="Calibri"/>
                <a:cs typeface="Calibri"/>
              </a:rPr>
              <a:t>атрагивает</a:t>
            </a:r>
            <a:r>
              <a:rPr sz="1800" spc="0" dirty="0" smtClean="0">
                <a:latin typeface="Calibri"/>
                <a:cs typeface="Calibri"/>
              </a:rPr>
              <a:t> </a:t>
            </a:r>
            <a:r>
              <a:rPr sz="1800" spc="0" dirty="0" err="1" smtClean="0">
                <a:latin typeface="Calibri"/>
                <a:cs typeface="Calibri"/>
              </a:rPr>
              <a:t>и</a:t>
            </a:r>
            <a:r>
              <a:rPr sz="1800" spc="-10" dirty="0" err="1" smtClean="0">
                <a:latin typeface="Calibri"/>
                <a:cs typeface="Calibri"/>
              </a:rPr>
              <a:t>н</a:t>
            </a:r>
            <a:r>
              <a:rPr sz="1800" spc="-15" dirty="0" err="1" smtClean="0">
                <a:latin typeface="Calibri"/>
                <a:cs typeface="Calibri"/>
              </a:rPr>
              <a:t>т</a:t>
            </a:r>
            <a:r>
              <a:rPr sz="1800" spc="0" dirty="0" err="1" smtClean="0">
                <a:latin typeface="Calibri"/>
                <a:cs typeface="Calibri"/>
              </a:rPr>
              <a:t>ер</a:t>
            </a:r>
            <a:r>
              <a:rPr sz="1800" spc="5" dirty="0" err="1" smtClean="0">
                <a:latin typeface="Calibri"/>
                <a:cs typeface="Calibri"/>
              </a:rPr>
              <a:t>е</a:t>
            </a:r>
            <a:r>
              <a:rPr sz="1800" spc="-10" dirty="0" err="1" smtClean="0">
                <a:latin typeface="Calibri"/>
                <a:cs typeface="Calibri"/>
              </a:rPr>
              <a:t>с</a:t>
            </a:r>
            <a:r>
              <a:rPr sz="1800" spc="0" dirty="0" err="1" smtClean="0">
                <a:latin typeface="Calibri"/>
                <a:cs typeface="Calibri"/>
              </a:rPr>
              <a:t>ы</a:t>
            </a:r>
            <a:r>
              <a:rPr sz="1800" spc="25" dirty="0" smtClean="0">
                <a:latin typeface="Calibri"/>
                <a:cs typeface="Calibri"/>
              </a:rPr>
              <a:t> </a:t>
            </a:r>
            <a:r>
              <a:rPr sz="1800" spc="-20" dirty="0" err="1" smtClean="0">
                <a:latin typeface="Calibri"/>
                <a:cs typeface="Calibri"/>
              </a:rPr>
              <a:t>к</a:t>
            </a:r>
            <a:r>
              <a:rPr sz="1800" spc="0" dirty="0" err="1" smtClean="0">
                <a:latin typeface="Calibri"/>
                <a:cs typeface="Calibri"/>
              </a:rPr>
              <a:t>аж</a:t>
            </a:r>
            <a:r>
              <a:rPr sz="1800" spc="-15" dirty="0" err="1" smtClean="0">
                <a:latin typeface="Calibri"/>
                <a:cs typeface="Calibri"/>
              </a:rPr>
              <a:t>д</a:t>
            </a:r>
            <a:r>
              <a:rPr sz="1800" spc="0" dirty="0" err="1" smtClean="0">
                <a:latin typeface="Calibri"/>
                <a:cs typeface="Calibri"/>
              </a:rPr>
              <a:t>о</a:t>
            </a:r>
            <a:r>
              <a:rPr sz="1800" spc="-30" dirty="0" err="1" smtClean="0">
                <a:latin typeface="Calibri"/>
                <a:cs typeface="Calibri"/>
              </a:rPr>
              <a:t>г</a:t>
            </a:r>
            <a:r>
              <a:rPr sz="1800" spc="0" dirty="0" err="1" smtClean="0">
                <a:latin typeface="Calibri"/>
                <a:cs typeface="Calibri"/>
              </a:rPr>
              <a:t>о</a:t>
            </a:r>
            <a:r>
              <a:rPr sz="1800" spc="-15" dirty="0" smtClean="0">
                <a:latin typeface="Calibri"/>
                <a:cs typeface="Calibri"/>
              </a:rPr>
              <a:t> </a:t>
            </a:r>
            <a:r>
              <a:rPr sz="1800" spc="-10" err="1" smtClean="0">
                <a:latin typeface="Calibri"/>
                <a:cs typeface="Calibri"/>
              </a:rPr>
              <a:t>ж</a:t>
            </a:r>
            <a:r>
              <a:rPr sz="1800" spc="0" err="1" smtClean="0">
                <a:latin typeface="Calibri"/>
                <a:cs typeface="Calibri"/>
              </a:rPr>
              <a:t>и</a:t>
            </a:r>
            <a:r>
              <a:rPr sz="1800" spc="-20" err="1" smtClean="0">
                <a:latin typeface="Calibri"/>
                <a:cs typeface="Calibri"/>
              </a:rPr>
              <a:t>т</a:t>
            </a:r>
            <a:r>
              <a:rPr sz="1800" spc="-25" err="1" smtClean="0">
                <a:latin typeface="Calibri"/>
                <a:cs typeface="Calibri"/>
              </a:rPr>
              <a:t>е</a:t>
            </a:r>
            <a:r>
              <a:rPr sz="1800" spc="0" err="1" smtClean="0">
                <a:latin typeface="Calibri"/>
                <a:cs typeface="Calibri"/>
              </a:rPr>
              <a:t>ля</a:t>
            </a:r>
            <a:r>
              <a:rPr sz="1800" spc="-10" smtClean="0">
                <a:latin typeface="Calibri"/>
                <a:cs typeface="Calibri"/>
              </a:rPr>
              <a:t> </a:t>
            </a:r>
            <a:r>
              <a:rPr lang="ru-RU" sz="1800" spc="-10" dirty="0" smtClean="0">
                <a:latin typeface="Calibri"/>
                <a:cs typeface="Calibri"/>
              </a:rPr>
              <a:t>Холмского муниципального района</a:t>
            </a:r>
            <a:r>
              <a:rPr sz="1800" spc="0" smtClean="0">
                <a:latin typeface="Calibri"/>
                <a:cs typeface="Calibri"/>
              </a:rPr>
              <a:t>.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ts val="1200"/>
              </a:lnSpc>
              <a:spcBef>
                <a:spcPts val="0"/>
              </a:spcBef>
            </a:pPr>
            <a:endParaRPr sz="1200" dirty="0"/>
          </a:p>
          <a:p>
            <a:pPr marL="12700" marR="13335" indent="260350" algn="just">
              <a:lnSpc>
                <a:spcPct val="100000"/>
              </a:lnSpc>
            </a:pPr>
            <a:r>
              <a:rPr sz="1800" spc="-130" dirty="0" err="1" smtClean="0">
                <a:latin typeface="Calibri"/>
                <a:cs typeface="Calibri"/>
              </a:rPr>
              <a:t>Г</a:t>
            </a:r>
            <a:r>
              <a:rPr sz="1800" spc="0" dirty="0" err="1" smtClean="0">
                <a:latin typeface="Calibri"/>
                <a:cs typeface="Calibri"/>
              </a:rPr>
              <a:t>раждане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—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и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-20" dirty="0" err="1" smtClean="0">
                <a:latin typeface="Calibri"/>
                <a:cs typeface="Calibri"/>
              </a:rPr>
              <a:t>к</a:t>
            </a:r>
            <a:r>
              <a:rPr sz="1800" spc="0" dirty="0" err="1" smtClean="0">
                <a:latin typeface="Calibri"/>
                <a:cs typeface="Calibri"/>
              </a:rPr>
              <a:t>ак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0" dirty="0" err="1" smtClean="0">
                <a:latin typeface="Calibri"/>
                <a:cs typeface="Calibri"/>
              </a:rPr>
              <a:t>нало</a:t>
            </a:r>
            <a:r>
              <a:rPr sz="1800" spc="-20" dirty="0" err="1" smtClean="0">
                <a:latin typeface="Calibri"/>
                <a:cs typeface="Calibri"/>
              </a:rPr>
              <a:t>г</a:t>
            </a:r>
            <a:r>
              <a:rPr sz="1800" spc="0" dirty="0" err="1" smtClean="0">
                <a:latin typeface="Calibri"/>
                <a:cs typeface="Calibri"/>
              </a:rPr>
              <a:t>о</a:t>
            </a:r>
            <a:r>
              <a:rPr sz="1800" spc="5" dirty="0" err="1" smtClean="0">
                <a:latin typeface="Calibri"/>
                <a:cs typeface="Calibri"/>
              </a:rPr>
              <a:t>п</a:t>
            </a:r>
            <a:r>
              <a:rPr sz="1800" spc="-10" dirty="0" err="1" smtClean="0">
                <a:latin typeface="Calibri"/>
                <a:cs typeface="Calibri"/>
              </a:rPr>
              <a:t>л</a:t>
            </a:r>
            <a:r>
              <a:rPr sz="1800" spc="0" dirty="0" err="1" smtClean="0">
                <a:latin typeface="Calibri"/>
                <a:cs typeface="Calibri"/>
              </a:rPr>
              <a:t>а</a:t>
            </a:r>
            <a:r>
              <a:rPr sz="1800" spc="-15" dirty="0" err="1" smtClean="0">
                <a:latin typeface="Calibri"/>
                <a:cs typeface="Calibri"/>
              </a:rPr>
              <a:t>т</a:t>
            </a:r>
            <a:r>
              <a:rPr sz="1800" spc="-35" dirty="0" err="1" smtClean="0">
                <a:latin typeface="Calibri"/>
                <a:cs typeface="Calibri"/>
              </a:rPr>
              <a:t>е</a:t>
            </a:r>
            <a:r>
              <a:rPr sz="1800" spc="0" dirty="0" err="1" smtClean="0">
                <a:latin typeface="Calibri"/>
                <a:cs typeface="Calibri"/>
              </a:rPr>
              <a:t>л</a:t>
            </a:r>
            <a:r>
              <a:rPr sz="1800" spc="-10" dirty="0" err="1" smtClean="0">
                <a:latin typeface="Calibri"/>
                <a:cs typeface="Calibri"/>
              </a:rPr>
              <a:t>ь</a:t>
            </a:r>
            <a:r>
              <a:rPr sz="1800" spc="0" dirty="0" err="1" smtClean="0">
                <a:latin typeface="Calibri"/>
                <a:cs typeface="Calibri"/>
              </a:rPr>
              <a:t>щ</a:t>
            </a:r>
            <a:r>
              <a:rPr sz="1800" spc="-10" dirty="0" err="1" smtClean="0">
                <a:latin typeface="Calibri"/>
                <a:cs typeface="Calibri"/>
              </a:rPr>
              <a:t>и</a:t>
            </a:r>
            <a:r>
              <a:rPr sz="1800" spc="0" dirty="0" err="1" smtClean="0">
                <a:latin typeface="Calibri"/>
                <a:cs typeface="Calibri"/>
              </a:rPr>
              <a:t>ки</a:t>
            </a:r>
            <a:r>
              <a:rPr sz="1800" spc="0" dirty="0" smtClean="0">
                <a:latin typeface="Calibri"/>
                <a:cs typeface="Calibri"/>
              </a:rPr>
              <a:t>,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и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-20" dirty="0" err="1" smtClean="0">
                <a:latin typeface="Calibri"/>
                <a:cs typeface="Calibri"/>
              </a:rPr>
              <a:t>к</a:t>
            </a:r>
            <a:r>
              <a:rPr sz="1800" spc="0" dirty="0" err="1" smtClean="0">
                <a:latin typeface="Calibri"/>
                <a:cs typeface="Calibri"/>
              </a:rPr>
              <a:t>ак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0" dirty="0" err="1" smtClean="0">
                <a:latin typeface="Calibri"/>
                <a:cs typeface="Calibri"/>
              </a:rPr>
              <a:t>п</a:t>
            </a:r>
            <a:r>
              <a:rPr sz="1800" spc="-15" dirty="0" err="1" smtClean="0">
                <a:latin typeface="Calibri"/>
                <a:cs typeface="Calibri"/>
              </a:rPr>
              <a:t>о</a:t>
            </a:r>
            <a:r>
              <a:rPr sz="1800" spc="0" dirty="0" err="1" smtClean="0">
                <a:latin typeface="Calibri"/>
                <a:cs typeface="Calibri"/>
              </a:rPr>
              <a:t>треби</a:t>
            </a:r>
            <a:r>
              <a:rPr sz="1800" spc="-15" dirty="0" err="1" smtClean="0">
                <a:latin typeface="Calibri"/>
                <a:cs typeface="Calibri"/>
              </a:rPr>
              <a:t>т</a:t>
            </a:r>
            <a:r>
              <a:rPr sz="1800" spc="-20" dirty="0" err="1" smtClean="0">
                <a:latin typeface="Calibri"/>
                <a:cs typeface="Calibri"/>
              </a:rPr>
              <a:t>е</a:t>
            </a:r>
            <a:r>
              <a:rPr sz="1800" spc="-10" dirty="0" err="1" smtClean="0">
                <a:latin typeface="Calibri"/>
                <a:cs typeface="Calibri"/>
              </a:rPr>
              <a:t>л</a:t>
            </a:r>
            <a:r>
              <a:rPr sz="1800" spc="0" dirty="0" err="1" smtClean="0">
                <a:latin typeface="Calibri"/>
                <a:cs typeface="Calibri"/>
              </a:rPr>
              <a:t>и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0" dirty="0" err="1" smtClean="0">
                <a:latin typeface="Calibri"/>
                <a:cs typeface="Calibri"/>
              </a:rPr>
              <a:t>об</a:t>
            </a:r>
            <a:r>
              <a:rPr sz="1800" spc="-20" dirty="0" err="1" smtClean="0">
                <a:latin typeface="Calibri"/>
                <a:cs typeface="Calibri"/>
              </a:rPr>
              <a:t>щ</a:t>
            </a:r>
            <a:r>
              <a:rPr sz="1800" spc="10" dirty="0" err="1" smtClean="0">
                <a:latin typeface="Calibri"/>
                <a:cs typeface="Calibri"/>
              </a:rPr>
              <a:t>е</a:t>
            </a:r>
            <a:r>
              <a:rPr sz="1800" spc="-10" dirty="0" err="1" smtClean="0">
                <a:latin typeface="Calibri"/>
                <a:cs typeface="Calibri"/>
              </a:rPr>
              <a:t>с</a:t>
            </a:r>
            <a:r>
              <a:rPr sz="1800" spc="0" dirty="0" err="1" smtClean="0">
                <a:latin typeface="Calibri"/>
                <a:cs typeface="Calibri"/>
              </a:rPr>
              <a:t>твенн</a:t>
            </a:r>
            <a:r>
              <a:rPr sz="1800" spc="10" dirty="0" err="1" smtClean="0">
                <a:latin typeface="Calibri"/>
                <a:cs typeface="Calibri"/>
              </a:rPr>
              <a:t>ы</a:t>
            </a:r>
            <a:r>
              <a:rPr sz="1800" spc="0" dirty="0" err="1" smtClean="0">
                <a:latin typeface="Calibri"/>
                <a:cs typeface="Calibri"/>
              </a:rPr>
              <a:t>х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-40" dirty="0" err="1" smtClean="0">
                <a:latin typeface="Calibri"/>
                <a:cs typeface="Calibri"/>
              </a:rPr>
              <a:t>б</a:t>
            </a:r>
            <a:r>
              <a:rPr sz="1800" spc="0" dirty="0" err="1" smtClean="0">
                <a:latin typeface="Calibri"/>
                <a:cs typeface="Calibri"/>
              </a:rPr>
              <a:t>лаг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— </a:t>
            </a:r>
            <a:r>
              <a:rPr sz="1800" spc="-10" dirty="0" err="1" smtClean="0">
                <a:latin typeface="Calibri"/>
                <a:cs typeface="Calibri"/>
              </a:rPr>
              <a:t>д</a:t>
            </a:r>
            <a:r>
              <a:rPr sz="1800" spc="-50" dirty="0" err="1" smtClean="0">
                <a:latin typeface="Calibri"/>
                <a:cs typeface="Calibri"/>
              </a:rPr>
              <a:t>о</a:t>
            </a:r>
            <a:r>
              <a:rPr sz="1800" spc="0" dirty="0" err="1" smtClean="0">
                <a:latin typeface="Calibri"/>
                <a:cs typeface="Calibri"/>
              </a:rPr>
              <a:t>лж</a:t>
            </a:r>
            <a:r>
              <a:rPr sz="1800" spc="-10" dirty="0" err="1" smtClean="0">
                <a:latin typeface="Calibri"/>
                <a:cs typeface="Calibri"/>
              </a:rPr>
              <a:t>н</a:t>
            </a:r>
            <a:r>
              <a:rPr sz="1800" spc="0" dirty="0" err="1" smtClean="0">
                <a:latin typeface="Calibri"/>
                <a:cs typeface="Calibri"/>
              </a:rPr>
              <a:t>ы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0" dirty="0" err="1" smtClean="0">
                <a:latin typeface="Calibri"/>
                <a:cs typeface="Calibri"/>
              </a:rPr>
              <a:t>быть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0" dirty="0" err="1" smtClean="0">
                <a:latin typeface="Calibri"/>
                <a:cs typeface="Calibri"/>
              </a:rPr>
              <a:t>увер</a:t>
            </a:r>
            <a:r>
              <a:rPr sz="1800" spc="5" dirty="0" err="1" smtClean="0">
                <a:latin typeface="Calibri"/>
                <a:cs typeface="Calibri"/>
              </a:rPr>
              <a:t>е</a:t>
            </a:r>
            <a:r>
              <a:rPr sz="1800" spc="0" dirty="0" err="1" smtClean="0">
                <a:latin typeface="Calibri"/>
                <a:cs typeface="Calibri"/>
              </a:rPr>
              <a:t>ны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в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-30" dirty="0" err="1" smtClean="0">
                <a:latin typeface="Calibri"/>
                <a:cs typeface="Calibri"/>
              </a:rPr>
              <a:t>т</a:t>
            </a:r>
            <a:r>
              <a:rPr sz="1800" spc="0" dirty="0" err="1" smtClean="0">
                <a:latin typeface="Calibri"/>
                <a:cs typeface="Calibri"/>
              </a:rPr>
              <a:t>о</a:t>
            </a:r>
            <a:r>
              <a:rPr sz="1800" spc="5" dirty="0" err="1" smtClean="0">
                <a:latin typeface="Calibri"/>
                <a:cs typeface="Calibri"/>
              </a:rPr>
              <a:t>м</a:t>
            </a:r>
            <a:r>
              <a:rPr sz="1800" spc="0" dirty="0" smtClean="0">
                <a:latin typeface="Calibri"/>
                <a:cs typeface="Calibri"/>
              </a:rPr>
              <a:t>,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0" dirty="0" err="1" smtClean="0">
                <a:latin typeface="Calibri"/>
                <a:cs typeface="Calibri"/>
              </a:rPr>
              <a:t>ч</a:t>
            </a:r>
            <a:r>
              <a:rPr sz="1800" spc="-30" dirty="0" err="1" smtClean="0">
                <a:latin typeface="Calibri"/>
                <a:cs typeface="Calibri"/>
              </a:rPr>
              <a:t>т</a:t>
            </a:r>
            <a:r>
              <a:rPr sz="1800" spc="0" dirty="0" err="1" smtClean="0">
                <a:latin typeface="Calibri"/>
                <a:cs typeface="Calibri"/>
              </a:rPr>
              <a:t>о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0" dirty="0" err="1" smtClean="0">
                <a:latin typeface="Calibri"/>
                <a:cs typeface="Calibri"/>
              </a:rPr>
              <a:t>пер</a:t>
            </a:r>
            <a:r>
              <a:rPr sz="1800" spc="-20" dirty="0" err="1" smtClean="0">
                <a:latin typeface="Calibri"/>
                <a:cs typeface="Calibri"/>
              </a:rPr>
              <a:t>е</a:t>
            </a:r>
            <a:r>
              <a:rPr sz="1800" spc="0" dirty="0" err="1" smtClean="0">
                <a:latin typeface="Calibri"/>
                <a:cs typeface="Calibri"/>
              </a:rPr>
              <a:t>да</a:t>
            </a:r>
            <a:r>
              <a:rPr sz="1800" spc="5" dirty="0" err="1" smtClean="0">
                <a:latin typeface="Calibri"/>
                <a:cs typeface="Calibri"/>
              </a:rPr>
              <a:t>в</a:t>
            </a:r>
            <a:r>
              <a:rPr sz="1800" spc="0" dirty="0" err="1" smtClean="0">
                <a:latin typeface="Calibri"/>
                <a:cs typeface="Calibri"/>
              </a:rPr>
              <a:t>а</a:t>
            </a:r>
            <a:r>
              <a:rPr sz="1800" spc="-10" dirty="0" err="1" smtClean="0">
                <a:latin typeface="Calibri"/>
                <a:cs typeface="Calibri"/>
              </a:rPr>
              <a:t>е</a:t>
            </a:r>
            <a:r>
              <a:rPr sz="1800" spc="0" dirty="0" err="1" smtClean="0">
                <a:latin typeface="Calibri"/>
                <a:cs typeface="Calibri"/>
              </a:rPr>
              <a:t>мые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0" dirty="0" err="1" smtClean="0">
                <a:latin typeface="Calibri"/>
                <a:cs typeface="Calibri"/>
              </a:rPr>
              <a:t>и</a:t>
            </a:r>
            <a:r>
              <a:rPr sz="1800" spc="-10" dirty="0" err="1" smtClean="0">
                <a:latin typeface="Calibri"/>
                <a:cs typeface="Calibri"/>
              </a:rPr>
              <a:t>м</a:t>
            </a:r>
            <a:r>
              <a:rPr sz="1800" spc="0" dirty="0" err="1" smtClean="0">
                <a:latin typeface="Calibri"/>
                <a:cs typeface="Calibri"/>
              </a:rPr>
              <a:t>и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в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10" dirty="0" err="1" smtClean="0">
                <a:latin typeface="Calibri"/>
                <a:cs typeface="Calibri"/>
              </a:rPr>
              <a:t>р</a:t>
            </a:r>
            <a:r>
              <a:rPr sz="1800" spc="0" dirty="0" err="1" smtClean="0">
                <a:latin typeface="Calibri"/>
                <a:cs typeface="Calibri"/>
              </a:rPr>
              <a:t>ас</a:t>
            </a:r>
            <a:r>
              <a:rPr sz="1800" spc="-10" dirty="0" err="1" smtClean="0">
                <a:latin typeface="Calibri"/>
                <a:cs typeface="Calibri"/>
              </a:rPr>
              <a:t>п</a:t>
            </a:r>
            <a:r>
              <a:rPr sz="1800" spc="0" dirty="0" err="1" smtClean="0">
                <a:latin typeface="Calibri"/>
                <a:cs typeface="Calibri"/>
              </a:rPr>
              <a:t>оря</a:t>
            </a:r>
            <a:r>
              <a:rPr sz="1800" spc="-30" dirty="0" err="1" smtClean="0">
                <a:latin typeface="Calibri"/>
                <a:cs typeface="Calibri"/>
              </a:rPr>
              <a:t>ж</a:t>
            </a:r>
            <a:r>
              <a:rPr sz="1800" spc="0" dirty="0" err="1" smtClean="0">
                <a:latin typeface="Calibri"/>
                <a:cs typeface="Calibri"/>
              </a:rPr>
              <a:t>е</a:t>
            </a:r>
            <a:r>
              <a:rPr sz="1800" spc="10" dirty="0" err="1" smtClean="0">
                <a:latin typeface="Calibri"/>
                <a:cs typeface="Calibri"/>
              </a:rPr>
              <a:t>н</a:t>
            </a:r>
            <a:r>
              <a:rPr sz="1800" spc="0" dirty="0" err="1" smtClean="0">
                <a:latin typeface="Calibri"/>
                <a:cs typeface="Calibri"/>
              </a:rPr>
              <a:t>ие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-15" dirty="0" err="1" smtClean="0">
                <a:latin typeface="Calibri"/>
                <a:cs typeface="Calibri"/>
              </a:rPr>
              <a:t>г</a:t>
            </a:r>
            <a:r>
              <a:rPr sz="1800" spc="0" dirty="0" err="1" smtClean="0">
                <a:latin typeface="Calibri"/>
                <a:cs typeface="Calibri"/>
              </a:rPr>
              <a:t>о</a:t>
            </a:r>
            <a:r>
              <a:rPr sz="1800" spc="-10" dirty="0" err="1" smtClean="0">
                <a:latin typeface="Calibri"/>
                <a:cs typeface="Calibri"/>
              </a:rPr>
              <a:t>с</a:t>
            </a:r>
            <a:r>
              <a:rPr sz="1800" spc="-75" dirty="0" err="1" smtClean="0">
                <a:latin typeface="Calibri"/>
                <a:cs typeface="Calibri"/>
              </a:rPr>
              <a:t>у</a:t>
            </a:r>
            <a:r>
              <a:rPr sz="1800" spc="0" dirty="0" err="1" smtClean="0">
                <a:latin typeface="Calibri"/>
                <a:cs typeface="Calibri"/>
              </a:rPr>
              <a:t>да</a:t>
            </a:r>
            <a:r>
              <a:rPr sz="1800" spc="5" dirty="0" err="1" smtClean="0">
                <a:latin typeface="Calibri"/>
                <a:cs typeface="Calibri"/>
              </a:rPr>
              <a:t>р</a:t>
            </a:r>
            <a:r>
              <a:rPr sz="1800" spc="-10" dirty="0" err="1" smtClean="0">
                <a:latin typeface="Calibri"/>
                <a:cs typeface="Calibri"/>
              </a:rPr>
              <a:t>с</a:t>
            </a:r>
            <a:r>
              <a:rPr sz="1800" spc="0" dirty="0" err="1" smtClean="0">
                <a:latin typeface="Calibri"/>
                <a:cs typeface="Calibri"/>
              </a:rPr>
              <a:t>тва</a:t>
            </a:r>
            <a:r>
              <a:rPr sz="1800" spc="0" dirty="0" smtClean="0">
                <a:latin typeface="Calibri"/>
                <a:cs typeface="Calibri"/>
              </a:rPr>
              <a:t> </a:t>
            </a:r>
            <a:r>
              <a:rPr sz="1800" spc="-10" dirty="0" err="1" smtClean="0">
                <a:latin typeface="Calibri"/>
                <a:cs typeface="Calibri"/>
              </a:rPr>
              <a:t>с</a:t>
            </a:r>
            <a:r>
              <a:rPr sz="1800" spc="0" dirty="0" err="1" smtClean="0">
                <a:latin typeface="Calibri"/>
                <a:cs typeface="Calibri"/>
              </a:rPr>
              <a:t>р</a:t>
            </a:r>
            <a:r>
              <a:rPr sz="1800" spc="-20" dirty="0" err="1" smtClean="0">
                <a:latin typeface="Calibri"/>
                <a:cs typeface="Calibri"/>
              </a:rPr>
              <a:t>е</a:t>
            </a:r>
            <a:r>
              <a:rPr sz="1800" spc="-10" dirty="0" err="1" smtClean="0">
                <a:latin typeface="Calibri"/>
                <a:cs typeface="Calibri"/>
              </a:rPr>
              <a:t>дс</a:t>
            </a:r>
            <a:r>
              <a:rPr sz="1800" spc="0" dirty="0" err="1" smtClean="0">
                <a:latin typeface="Calibri"/>
                <a:cs typeface="Calibri"/>
              </a:rPr>
              <a:t>тва</a:t>
            </a:r>
            <a:r>
              <a:rPr sz="1800" spc="160" dirty="0" smtClean="0">
                <a:latin typeface="Calibri"/>
                <a:cs typeface="Calibri"/>
              </a:rPr>
              <a:t> </a:t>
            </a:r>
            <a:r>
              <a:rPr sz="1800" spc="5" dirty="0" err="1" smtClean="0">
                <a:latin typeface="Calibri"/>
                <a:cs typeface="Calibri"/>
              </a:rPr>
              <a:t>и</a:t>
            </a:r>
            <a:r>
              <a:rPr sz="1800" spc="-10" dirty="0" err="1" smtClean="0">
                <a:latin typeface="Calibri"/>
                <a:cs typeface="Calibri"/>
              </a:rPr>
              <a:t>с</a:t>
            </a:r>
            <a:r>
              <a:rPr sz="1800" spc="0" dirty="0" err="1" smtClean="0">
                <a:latin typeface="Calibri"/>
                <a:cs typeface="Calibri"/>
              </a:rPr>
              <a:t>п</a:t>
            </a:r>
            <a:r>
              <a:rPr sz="1800" spc="-40" dirty="0" err="1" smtClean="0">
                <a:latin typeface="Calibri"/>
                <a:cs typeface="Calibri"/>
              </a:rPr>
              <a:t>о</a:t>
            </a:r>
            <a:r>
              <a:rPr sz="1800" spc="0" dirty="0" err="1" smtClean="0">
                <a:latin typeface="Calibri"/>
                <a:cs typeface="Calibri"/>
              </a:rPr>
              <a:t>ль</a:t>
            </a:r>
            <a:r>
              <a:rPr sz="1800" spc="-20" dirty="0" err="1" smtClean="0">
                <a:latin typeface="Calibri"/>
                <a:cs typeface="Calibri"/>
              </a:rPr>
              <a:t>з</a:t>
            </a:r>
            <a:r>
              <a:rPr sz="1800" spc="0" dirty="0" err="1" smtClean="0">
                <a:latin typeface="Calibri"/>
                <a:cs typeface="Calibri"/>
              </a:rPr>
              <a:t>у</a:t>
            </a:r>
            <a:r>
              <a:rPr sz="1800" spc="-15" dirty="0" err="1" smtClean="0">
                <a:latin typeface="Calibri"/>
                <a:cs typeface="Calibri"/>
              </a:rPr>
              <a:t>ют</a:t>
            </a:r>
            <a:r>
              <a:rPr sz="1800" spc="-10" dirty="0" err="1" smtClean="0">
                <a:latin typeface="Calibri"/>
                <a:cs typeface="Calibri"/>
              </a:rPr>
              <a:t>с</a:t>
            </a:r>
            <a:r>
              <a:rPr sz="1800" spc="0" dirty="0" err="1" smtClean="0">
                <a:latin typeface="Calibri"/>
                <a:cs typeface="Calibri"/>
              </a:rPr>
              <a:t>я</a:t>
            </a:r>
            <a:r>
              <a:rPr sz="1800" spc="170" dirty="0" smtClean="0">
                <a:latin typeface="Calibri"/>
                <a:cs typeface="Calibri"/>
              </a:rPr>
              <a:t> </a:t>
            </a:r>
            <a:r>
              <a:rPr sz="1800" spc="0" dirty="0" err="1" smtClean="0">
                <a:latin typeface="Calibri"/>
                <a:cs typeface="Calibri"/>
              </a:rPr>
              <a:t>про</a:t>
            </a:r>
            <a:r>
              <a:rPr sz="1800" spc="5" dirty="0" err="1" smtClean="0">
                <a:latin typeface="Calibri"/>
                <a:cs typeface="Calibri"/>
              </a:rPr>
              <a:t>з</a:t>
            </a:r>
            <a:r>
              <a:rPr sz="1800" spc="0" dirty="0" err="1" smtClean="0">
                <a:latin typeface="Calibri"/>
                <a:cs typeface="Calibri"/>
              </a:rPr>
              <a:t>р</a:t>
            </a:r>
            <a:r>
              <a:rPr sz="1800" spc="10" dirty="0" err="1" smtClean="0">
                <a:latin typeface="Calibri"/>
                <a:cs typeface="Calibri"/>
              </a:rPr>
              <a:t>а</a:t>
            </a:r>
            <a:r>
              <a:rPr sz="1800" spc="0" dirty="0" err="1" smtClean="0">
                <a:latin typeface="Calibri"/>
                <a:cs typeface="Calibri"/>
              </a:rPr>
              <a:t>ч</a:t>
            </a:r>
            <a:r>
              <a:rPr sz="1800" spc="-10" dirty="0" err="1" smtClean="0">
                <a:latin typeface="Calibri"/>
                <a:cs typeface="Calibri"/>
              </a:rPr>
              <a:t>н</a:t>
            </a:r>
            <a:r>
              <a:rPr sz="1800" spc="0" dirty="0" err="1" smtClean="0">
                <a:latin typeface="Calibri"/>
                <a:cs typeface="Calibri"/>
              </a:rPr>
              <a:t>о</a:t>
            </a:r>
            <a:r>
              <a:rPr sz="1800" spc="170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и</a:t>
            </a:r>
            <a:r>
              <a:rPr sz="1800" spc="165" dirty="0" smtClean="0">
                <a:latin typeface="Calibri"/>
                <a:cs typeface="Calibri"/>
              </a:rPr>
              <a:t> </a:t>
            </a:r>
            <a:r>
              <a:rPr sz="1800" spc="0" dirty="0" err="1" smtClean="0">
                <a:latin typeface="Calibri"/>
                <a:cs typeface="Calibri"/>
              </a:rPr>
              <a:t>эфф</a:t>
            </a:r>
            <a:r>
              <a:rPr sz="1800" spc="5" dirty="0" err="1" smtClean="0">
                <a:latin typeface="Calibri"/>
                <a:cs typeface="Calibri"/>
              </a:rPr>
              <a:t>е</a:t>
            </a:r>
            <a:r>
              <a:rPr sz="1800" spc="0" dirty="0" err="1" smtClean="0">
                <a:latin typeface="Calibri"/>
                <a:cs typeface="Calibri"/>
              </a:rPr>
              <a:t>кти</a:t>
            </a:r>
            <a:r>
              <a:rPr sz="1800" spc="10" dirty="0" err="1" smtClean="0">
                <a:latin typeface="Calibri"/>
                <a:cs typeface="Calibri"/>
              </a:rPr>
              <a:t>в</a:t>
            </a:r>
            <a:r>
              <a:rPr sz="1800" spc="0" dirty="0" err="1" smtClean="0">
                <a:latin typeface="Calibri"/>
                <a:cs typeface="Calibri"/>
              </a:rPr>
              <a:t>но</a:t>
            </a:r>
            <a:r>
              <a:rPr sz="1800" spc="0" dirty="0" smtClean="0">
                <a:latin typeface="Calibri"/>
                <a:cs typeface="Calibri"/>
              </a:rPr>
              <a:t>,</a:t>
            </a:r>
            <a:r>
              <a:rPr sz="1800" spc="160" dirty="0" smtClean="0">
                <a:latin typeface="Calibri"/>
                <a:cs typeface="Calibri"/>
              </a:rPr>
              <a:t> </a:t>
            </a:r>
            <a:r>
              <a:rPr sz="1800" spc="0" dirty="0" err="1" smtClean="0">
                <a:latin typeface="Calibri"/>
                <a:cs typeface="Calibri"/>
              </a:rPr>
              <a:t>прин</a:t>
            </a:r>
            <a:r>
              <a:rPr sz="1800" spc="5" dirty="0" err="1" smtClean="0">
                <a:latin typeface="Calibri"/>
                <a:cs typeface="Calibri"/>
              </a:rPr>
              <a:t>о</a:t>
            </a:r>
            <a:r>
              <a:rPr sz="1800" spc="-10" dirty="0" err="1" smtClean="0">
                <a:latin typeface="Calibri"/>
                <a:cs typeface="Calibri"/>
              </a:rPr>
              <a:t>с</a:t>
            </a:r>
            <a:r>
              <a:rPr sz="1800" spc="0" dirty="0" err="1" smtClean="0">
                <a:latin typeface="Calibri"/>
                <a:cs typeface="Calibri"/>
              </a:rPr>
              <a:t>ят</a:t>
            </a:r>
            <a:r>
              <a:rPr sz="1800" spc="170" dirty="0" smtClean="0">
                <a:latin typeface="Calibri"/>
                <a:cs typeface="Calibri"/>
              </a:rPr>
              <a:t> </a:t>
            </a:r>
            <a:r>
              <a:rPr sz="1800" spc="-20" dirty="0" err="1" smtClean="0">
                <a:latin typeface="Calibri"/>
                <a:cs typeface="Calibri"/>
              </a:rPr>
              <a:t>к</a:t>
            </a:r>
            <a:r>
              <a:rPr sz="1800" spc="0" dirty="0" err="1" smtClean="0">
                <a:latin typeface="Calibri"/>
                <a:cs typeface="Calibri"/>
              </a:rPr>
              <a:t>онкрет</a:t>
            </a:r>
            <a:r>
              <a:rPr sz="1800" spc="-10" dirty="0" err="1" smtClean="0">
                <a:latin typeface="Calibri"/>
                <a:cs typeface="Calibri"/>
              </a:rPr>
              <a:t>н</a:t>
            </a:r>
            <a:r>
              <a:rPr sz="1800" spc="0" dirty="0" err="1" smtClean="0">
                <a:latin typeface="Calibri"/>
                <a:cs typeface="Calibri"/>
              </a:rPr>
              <a:t>ые</a:t>
            </a:r>
            <a:r>
              <a:rPr sz="1800" spc="175" dirty="0" smtClean="0">
                <a:latin typeface="Calibri"/>
                <a:cs typeface="Calibri"/>
              </a:rPr>
              <a:t> </a:t>
            </a:r>
            <a:r>
              <a:rPr sz="1800" spc="0" dirty="0" err="1" smtClean="0">
                <a:latin typeface="Calibri"/>
                <a:cs typeface="Calibri"/>
              </a:rPr>
              <a:t>р</a:t>
            </a:r>
            <a:r>
              <a:rPr sz="1800" spc="15" dirty="0" err="1" smtClean="0">
                <a:latin typeface="Calibri"/>
                <a:cs typeface="Calibri"/>
              </a:rPr>
              <a:t>е</a:t>
            </a:r>
            <a:r>
              <a:rPr sz="1800" spc="-10" dirty="0" err="1" smtClean="0">
                <a:latin typeface="Calibri"/>
                <a:cs typeface="Calibri"/>
              </a:rPr>
              <a:t>з</a:t>
            </a:r>
            <a:r>
              <a:rPr sz="1800" spc="-60" dirty="0" err="1" smtClean="0">
                <a:latin typeface="Calibri"/>
                <a:cs typeface="Calibri"/>
              </a:rPr>
              <a:t>у</a:t>
            </a:r>
            <a:r>
              <a:rPr sz="1800" spc="0" dirty="0" err="1" smtClean="0">
                <a:latin typeface="Calibri"/>
                <a:cs typeface="Calibri"/>
              </a:rPr>
              <a:t>л</a:t>
            </a:r>
            <a:r>
              <a:rPr sz="1800" spc="-80" dirty="0" err="1" smtClean="0">
                <a:latin typeface="Calibri"/>
                <a:cs typeface="Calibri"/>
              </a:rPr>
              <a:t>ь</a:t>
            </a:r>
            <a:r>
              <a:rPr sz="1800" spc="0" dirty="0" err="1" smtClean="0">
                <a:latin typeface="Calibri"/>
                <a:cs typeface="Calibri"/>
              </a:rPr>
              <a:t>таты</a:t>
            </a:r>
            <a:r>
              <a:rPr sz="1800" spc="160" dirty="0" smtClean="0">
                <a:latin typeface="Calibri"/>
                <a:cs typeface="Calibri"/>
              </a:rPr>
              <a:t> </a:t>
            </a:r>
            <a:r>
              <a:rPr sz="1800" spc="-20" dirty="0" err="1" smtClean="0">
                <a:latin typeface="Calibri"/>
                <a:cs typeface="Calibri"/>
              </a:rPr>
              <a:t>к</a:t>
            </a:r>
            <a:r>
              <a:rPr sz="1800" spc="0" dirty="0" err="1" smtClean="0">
                <a:latin typeface="Calibri"/>
                <a:cs typeface="Calibri"/>
              </a:rPr>
              <a:t>ак</a:t>
            </a:r>
            <a:r>
              <a:rPr sz="1800" spc="0" dirty="0" smtClean="0">
                <a:latin typeface="Calibri"/>
                <a:cs typeface="Calibri"/>
              </a:rPr>
              <a:t> </a:t>
            </a:r>
            <a:r>
              <a:rPr sz="1800" spc="0" dirty="0" err="1" smtClean="0">
                <a:latin typeface="Calibri"/>
                <a:cs typeface="Calibri"/>
              </a:rPr>
              <a:t>д</a:t>
            </a:r>
            <a:r>
              <a:rPr sz="1800" spc="5" dirty="0" err="1" smtClean="0">
                <a:latin typeface="Calibri"/>
                <a:cs typeface="Calibri"/>
              </a:rPr>
              <a:t>л</a:t>
            </a:r>
            <a:r>
              <a:rPr sz="1800" spc="0" dirty="0" err="1" smtClean="0">
                <a:latin typeface="Calibri"/>
                <a:cs typeface="Calibri"/>
              </a:rPr>
              <a:t>я</a:t>
            </a:r>
            <a:r>
              <a:rPr sz="1800" spc="-10" dirty="0" smtClean="0">
                <a:latin typeface="Calibri"/>
                <a:cs typeface="Calibri"/>
              </a:rPr>
              <a:t> </a:t>
            </a:r>
            <a:r>
              <a:rPr sz="1800" spc="0" dirty="0" err="1" smtClean="0">
                <a:latin typeface="Calibri"/>
                <a:cs typeface="Calibri"/>
              </a:rPr>
              <a:t>об</a:t>
            </a:r>
            <a:r>
              <a:rPr sz="1800" spc="-20" dirty="0" err="1" smtClean="0">
                <a:latin typeface="Calibri"/>
                <a:cs typeface="Calibri"/>
              </a:rPr>
              <a:t>щ</a:t>
            </a:r>
            <a:r>
              <a:rPr sz="1800" spc="0" dirty="0" err="1" smtClean="0">
                <a:latin typeface="Calibri"/>
                <a:cs typeface="Calibri"/>
              </a:rPr>
              <a:t>ества</a:t>
            </a:r>
            <a:r>
              <a:rPr sz="1800" spc="15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в </a:t>
            </a:r>
            <a:r>
              <a:rPr sz="1800" spc="-20" dirty="0" err="1" smtClean="0">
                <a:latin typeface="Calibri"/>
                <a:cs typeface="Calibri"/>
              </a:rPr>
              <a:t>це</a:t>
            </a:r>
            <a:r>
              <a:rPr sz="1800" spc="0" dirty="0" err="1" smtClean="0">
                <a:latin typeface="Calibri"/>
                <a:cs typeface="Calibri"/>
              </a:rPr>
              <a:t>ло</a:t>
            </a:r>
            <a:r>
              <a:rPr sz="1800" spc="-10" dirty="0" err="1" smtClean="0">
                <a:latin typeface="Calibri"/>
                <a:cs typeface="Calibri"/>
              </a:rPr>
              <a:t>м</a:t>
            </a:r>
            <a:r>
              <a:rPr sz="1800" spc="0" dirty="0" smtClean="0">
                <a:latin typeface="Calibri"/>
                <a:cs typeface="Calibri"/>
              </a:rPr>
              <a:t>,</a:t>
            </a:r>
            <a:r>
              <a:rPr sz="1800" spc="-5" dirty="0" smtClean="0">
                <a:latin typeface="Calibri"/>
                <a:cs typeface="Calibri"/>
              </a:rPr>
              <a:t> </a:t>
            </a:r>
            <a:r>
              <a:rPr sz="1800" spc="0" dirty="0" err="1" smtClean="0">
                <a:latin typeface="Calibri"/>
                <a:cs typeface="Calibri"/>
              </a:rPr>
              <a:t>так</a:t>
            </a:r>
            <a:r>
              <a:rPr sz="1800" spc="5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и</a:t>
            </a:r>
            <a:r>
              <a:rPr sz="1800" spc="10" dirty="0" smtClean="0">
                <a:latin typeface="Calibri"/>
                <a:cs typeface="Calibri"/>
              </a:rPr>
              <a:t> </a:t>
            </a:r>
            <a:r>
              <a:rPr sz="1800" spc="0" dirty="0" err="1" smtClean="0">
                <a:latin typeface="Calibri"/>
                <a:cs typeface="Calibri"/>
              </a:rPr>
              <a:t>д</a:t>
            </a:r>
            <a:r>
              <a:rPr sz="1800" spc="5" dirty="0" err="1" smtClean="0">
                <a:latin typeface="Calibri"/>
                <a:cs typeface="Calibri"/>
              </a:rPr>
              <a:t>л</a:t>
            </a:r>
            <a:r>
              <a:rPr sz="1800" spc="0" dirty="0" err="1" smtClean="0">
                <a:latin typeface="Calibri"/>
                <a:cs typeface="Calibri"/>
              </a:rPr>
              <a:t>я</a:t>
            </a:r>
            <a:r>
              <a:rPr sz="1800" spc="-20" dirty="0" smtClean="0">
                <a:latin typeface="Calibri"/>
                <a:cs typeface="Calibri"/>
              </a:rPr>
              <a:t> </a:t>
            </a:r>
            <a:r>
              <a:rPr sz="1800" spc="-20" dirty="0" err="1" smtClean="0">
                <a:latin typeface="Calibri"/>
                <a:cs typeface="Calibri"/>
              </a:rPr>
              <a:t>к</a:t>
            </a:r>
            <a:r>
              <a:rPr sz="1800" spc="0" dirty="0" err="1" smtClean="0">
                <a:latin typeface="Calibri"/>
                <a:cs typeface="Calibri"/>
              </a:rPr>
              <a:t>аж</a:t>
            </a:r>
            <a:r>
              <a:rPr sz="1800" spc="-15" dirty="0" err="1" smtClean="0">
                <a:latin typeface="Calibri"/>
                <a:cs typeface="Calibri"/>
              </a:rPr>
              <a:t>д</a:t>
            </a:r>
            <a:r>
              <a:rPr sz="1800" spc="0" dirty="0" err="1" smtClean="0">
                <a:latin typeface="Calibri"/>
                <a:cs typeface="Calibri"/>
              </a:rPr>
              <a:t>ой</a:t>
            </a:r>
            <a:r>
              <a:rPr sz="1800" spc="-15" dirty="0" smtClean="0">
                <a:latin typeface="Calibri"/>
                <a:cs typeface="Calibri"/>
              </a:rPr>
              <a:t> </a:t>
            </a:r>
            <a:r>
              <a:rPr sz="1800" spc="-10" dirty="0" err="1" smtClean="0">
                <a:latin typeface="Calibri"/>
                <a:cs typeface="Calibri"/>
              </a:rPr>
              <a:t>се</a:t>
            </a:r>
            <a:r>
              <a:rPr sz="1800" spc="0" dirty="0" err="1" smtClean="0">
                <a:latin typeface="Calibri"/>
                <a:cs typeface="Calibri"/>
              </a:rPr>
              <a:t>м</a:t>
            </a:r>
            <a:r>
              <a:rPr sz="1800" spc="-15" dirty="0" err="1" smtClean="0">
                <a:latin typeface="Calibri"/>
                <a:cs typeface="Calibri"/>
              </a:rPr>
              <a:t>ь</a:t>
            </a:r>
            <a:r>
              <a:rPr sz="1800" spc="0" dirty="0" err="1" smtClean="0">
                <a:latin typeface="Calibri"/>
                <a:cs typeface="Calibri"/>
              </a:rPr>
              <a:t>и</a:t>
            </a:r>
            <a:r>
              <a:rPr sz="1800" spc="0" dirty="0" smtClean="0">
                <a:latin typeface="Calibri"/>
                <a:cs typeface="Calibri"/>
              </a:rPr>
              <a:t>,</a:t>
            </a:r>
            <a:r>
              <a:rPr sz="1800" spc="30" dirty="0" smtClean="0">
                <a:latin typeface="Calibri"/>
                <a:cs typeface="Calibri"/>
              </a:rPr>
              <a:t> </a:t>
            </a:r>
            <a:r>
              <a:rPr sz="1800" spc="0" dirty="0" err="1" smtClean="0">
                <a:latin typeface="Calibri"/>
                <a:cs typeface="Calibri"/>
              </a:rPr>
              <a:t>д</a:t>
            </a:r>
            <a:r>
              <a:rPr sz="1800" spc="5" dirty="0" err="1" smtClean="0">
                <a:latin typeface="Calibri"/>
                <a:cs typeface="Calibri"/>
              </a:rPr>
              <a:t>л</a:t>
            </a:r>
            <a:r>
              <a:rPr sz="1800" spc="0" dirty="0" err="1" smtClean="0">
                <a:latin typeface="Calibri"/>
                <a:cs typeface="Calibri"/>
              </a:rPr>
              <a:t>я</a:t>
            </a:r>
            <a:r>
              <a:rPr sz="1800" spc="-20" dirty="0" smtClean="0">
                <a:latin typeface="Calibri"/>
                <a:cs typeface="Calibri"/>
              </a:rPr>
              <a:t> </a:t>
            </a:r>
            <a:r>
              <a:rPr sz="1800" spc="-20" dirty="0" err="1" smtClean="0">
                <a:latin typeface="Calibri"/>
                <a:cs typeface="Calibri"/>
              </a:rPr>
              <a:t>к</a:t>
            </a:r>
            <a:r>
              <a:rPr sz="1800" spc="0" dirty="0" err="1" smtClean="0">
                <a:latin typeface="Calibri"/>
                <a:cs typeface="Calibri"/>
              </a:rPr>
              <a:t>аж</a:t>
            </a:r>
            <a:r>
              <a:rPr sz="1800" spc="-15" dirty="0" err="1" smtClean="0">
                <a:latin typeface="Calibri"/>
                <a:cs typeface="Calibri"/>
              </a:rPr>
              <a:t>д</a:t>
            </a:r>
            <a:r>
              <a:rPr sz="1800" spc="0" dirty="0" err="1" smtClean="0">
                <a:latin typeface="Calibri"/>
                <a:cs typeface="Calibri"/>
              </a:rPr>
              <a:t>о</a:t>
            </a:r>
            <a:r>
              <a:rPr sz="1800" spc="-25" dirty="0" err="1" smtClean="0">
                <a:latin typeface="Calibri"/>
                <a:cs typeface="Calibri"/>
              </a:rPr>
              <a:t>г</a:t>
            </a:r>
            <a:r>
              <a:rPr sz="1800" spc="0" dirty="0" err="1" smtClean="0">
                <a:latin typeface="Calibri"/>
                <a:cs typeface="Calibri"/>
              </a:rPr>
              <a:t>о</a:t>
            </a:r>
            <a:r>
              <a:rPr sz="1800" spc="0" dirty="0" smtClean="0">
                <a:latin typeface="Calibri"/>
                <a:cs typeface="Calibri"/>
              </a:rPr>
              <a:t> </a:t>
            </a:r>
            <a:r>
              <a:rPr sz="1800" spc="0" dirty="0" err="1" smtClean="0">
                <a:latin typeface="Calibri"/>
                <a:cs typeface="Calibri"/>
              </a:rPr>
              <a:t>ч</a:t>
            </a:r>
            <a:r>
              <a:rPr sz="1800" spc="-30" dirty="0" err="1" smtClean="0">
                <a:latin typeface="Calibri"/>
                <a:cs typeface="Calibri"/>
              </a:rPr>
              <a:t>е</a:t>
            </a:r>
            <a:r>
              <a:rPr sz="1800" spc="0" dirty="0" err="1" smtClean="0">
                <a:latin typeface="Calibri"/>
                <a:cs typeface="Calibri"/>
              </a:rPr>
              <a:t>лове</a:t>
            </a:r>
            <a:r>
              <a:rPr sz="1800" spc="-15" dirty="0" err="1" smtClean="0">
                <a:latin typeface="Calibri"/>
                <a:cs typeface="Calibri"/>
              </a:rPr>
              <a:t>к</a:t>
            </a:r>
            <a:r>
              <a:rPr sz="1800" spc="0" dirty="0" err="1" smtClean="0">
                <a:latin typeface="Calibri"/>
                <a:cs typeface="Calibri"/>
              </a:rPr>
              <a:t>а</a:t>
            </a:r>
            <a:r>
              <a:rPr sz="1800" spc="0" dirty="0" smtClean="0">
                <a:latin typeface="Calibri"/>
                <a:cs typeface="Calibri"/>
              </a:rPr>
              <a:t>.</a:t>
            </a:r>
            <a:endParaRPr sz="1800" dirty="0">
              <a:latin typeface="Calibri"/>
              <a:cs typeface="Calibri"/>
            </a:endParaRPr>
          </a:p>
          <a:p>
            <a:pPr>
              <a:lnSpc>
                <a:spcPts val="1200"/>
              </a:lnSpc>
              <a:spcBef>
                <a:spcPts val="1"/>
              </a:spcBef>
            </a:pPr>
            <a:endParaRPr sz="1200" dirty="0"/>
          </a:p>
          <a:p>
            <a:pPr marL="12700" marR="14604" indent="260350" algn="just">
              <a:lnSpc>
                <a:spcPct val="100000"/>
              </a:lnSpc>
            </a:pPr>
            <a:r>
              <a:rPr sz="1800" spc="-5" dirty="0" err="1" smtClean="0">
                <a:latin typeface="Calibri"/>
                <a:cs typeface="Calibri"/>
              </a:rPr>
              <a:t>М</a:t>
            </a:r>
            <a:r>
              <a:rPr sz="1800" spc="0" dirty="0" err="1" smtClean="0">
                <a:latin typeface="Calibri"/>
                <a:cs typeface="Calibri"/>
              </a:rPr>
              <a:t>ы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0" dirty="0" err="1" smtClean="0">
                <a:latin typeface="Calibri"/>
                <a:cs typeface="Calibri"/>
              </a:rPr>
              <a:t>п</a:t>
            </a:r>
            <a:r>
              <a:rPr sz="1800" spc="5" dirty="0" err="1" smtClean="0">
                <a:latin typeface="Calibri"/>
                <a:cs typeface="Calibri"/>
              </a:rPr>
              <a:t>о</a:t>
            </a:r>
            <a:r>
              <a:rPr sz="1800" spc="-10" dirty="0" err="1" smtClean="0">
                <a:latin typeface="Calibri"/>
                <a:cs typeface="Calibri"/>
              </a:rPr>
              <a:t>с</a:t>
            </a:r>
            <a:r>
              <a:rPr sz="1800" spc="0" dirty="0" err="1" smtClean="0">
                <a:latin typeface="Calibri"/>
                <a:cs typeface="Calibri"/>
              </a:rPr>
              <a:t>тар</a:t>
            </a:r>
            <a:r>
              <a:rPr sz="1800" spc="15" dirty="0" err="1" smtClean="0">
                <a:latin typeface="Calibri"/>
                <a:cs typeface="Calibri"/>
              </a:rPr>
              <a:t>а</a:t>
            </a:r>
            <a:r>
              <a:rPr sz="1800" spc="0" dirty="0" err="1" smtClean="0">
                <a:latin typeface="Calibri"/>
                <a:cs typeface="Calibri"/>
              </a:rPr>
              <a:t>ли</a:t>
            </a:r>
            <a:r>
              <a:rPr sz="1800" spc="-10" dirty="0" err="1" smtClean="0">
                <a:latin typeface="Calibri"/>
                <a:cs typeface="Calibri"/>
              </a:rPr>
              <a:t>с</a:t>
            </a:r>
            <a:r>
              <a:rPr sz="1800" spc="0" dirty="0" err="1" smtClean="0">
                <a:latin typeface="Calibri"/>
                <a:cs typeface="Calibri"/>
              </a:rPr>
              <a:t>ь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в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-10" dirty="0" err="1" smtClean="0">
                <a:latin typeface="Calibri"/>
                <a:cs typeface="Calibri"/>
              </a:rPr>
              <a:t>д</a:t>
            </a:r>
            <a:r>
              <a:rPr sz="1800" spc="0" dirty="0" err="1" smtClean="0">
                <a:latin typeface="Calibri"/>
                <a:cs typeface="Calibri"/>
              </a:rPr>
              <a:t>о</a:t>
            </a:r>
            <a:r>
              <a:rPr sz="1800" spc="-10" dirty="0" err="1" smtClean="0">
                <a:latin typeface="Calibri"/>
                <a:cs typeface="Calibri"/>
              </a:rPr>
              <a:t>с</a:t>
            </a:r>
            <a:r>
              <a:rPr sz="1800" spc="0" dirty="0" err="1" smtClean="0">
                <a:latin typeface="Calibri"/>
                <a:cs typeface="Calibri"/>
              </a:rPr>
              <a:t>туп</a:t>
            </a:r>
            <a:r>
              <a:rPr sz="1800" spc="5" dirty="0" err="1" smtClean="0">
                <a:latin typeface="Calibri"/>
                <a:cs typeface="Calibri"/>
              </a:rPr>
              <a:t>н</a:t>
            </a:r>
            <a:r>
              <a:rPr sz="1800" spc="0" dirty="0" err="1" smtClean="0">
                <a:latin typeface="Calibri"/>
                <a:cs typeface="Calibri"/>
              </a:rPr>
              <a:t>ой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0" dirty="0" smtClean="0">
                <a:latin typeface="Calibri"/>
                <a:cs typeface="Calibri"/>
              </a:rPr>
              <a:t>и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5" dirty="0" err="1" smtClean="0">
                <a:latin typeface="Calibri"/>
                <a:cs typeface="Calibri"/>
              </a:rPr>
              <a:t>п</a:t>
            </a:r>
            <a:r>
              <a:rPr sz="1800" spc="0" dirty="0" err="1" smtClean="0">
                <a:latin typeface="Calibri"/>
                <a:cs typeface="Calibri"/>
              </a:rPr>
              <a:t>оня</a:t>
            </a:r>
            <a:r>
              <a:rPr sz="1800" spc="-10" dirty="0" err="1" smtClean="0">
                <a:latin typeface="Calibri"/>
                <a:cs typeface="Calibri"/>
              </a:rPr>
              <a:t>т</a:t>
            </a:r>
            <a:r>
              <a:rPr sz="1800" spc="0" dirty="0" err="1" smtClean="0">
                <a:latin typeface="Calibri"/>
                <a:cs typeface="Calibri"/>
              </a:rPr>
              <a:t>н</a:t>
            </a:r>
            <a:r>
              <a:rPr sz="1800" spc="5" dirty="0" err="1" smtClean="0">
                <a:latin typeface="Calibri"/>
                <a:cs typeface="Calibri"/>
              </a:rPr>
              <a:t>о</a:t>
            </a:r>
            <a:r>
              <a:rPr sz="1800" spc="0" dirty="0" err="1" smtClean="0">
                <a:latin typeface="Calibri"/>
                <a:cs typeface="Calibri"/>
              </a:rPr>
              <a:t>й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0" dirty="0" err="1" smtClean="0">
                <a:latin typeface="Calibri"/>
                <a:cs typeface="Calibri"/>
              </a:rPr>
              <a:t>д</a:t>
            </a:r>
            <a:r>
              <a:rPr sz="1800" spc="5" dirty="0" err="1" smtClean="0">
                <a:latin typeface="Calibri"/>
                <a:cs typeface="Calibri"/>
              </a:rPr>
              <a:t>л</a:t>
            </a:r>
            <a:r>
              <a:rPr sz="1800" spc="0" dirty="0" err="1" smtClean="0">
                <a:latin typeface="Calibri"/>
                <a:cs typeface="Calibri"/>
              </a:rPr>
              <a:t>я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0" dirty="0" err="1" smtClean="0">
                <a:latin typeface="Calibri"/>
                <a:cs typeface="Calibri"/>
              </a:rPr>
              <a:t>граждан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0" dirty="0" err="1" smtClean="0">
                <a:latin typeface="Calibri"/>
                <a:cs typeface="Calibri"/>
              </a:rPr>
              <a:t>фо</a:t>
            </a:r>
            <a:r>
              <a:rPr sz="1800" spc="5" dirty="0" err="1" smtClean="0">
                <a:latin typeface="Calibri"/>
                <a:cs typeface="Calibri"/>
              </a:rPr>
              <a:t>р</a:t>
            </a:r>
            <a:r>
              <a:rPr sz="1800" spc="0" dirty="0" err="1" smtClean="0">
                <a:latin typeface="Calibri"/>
                <a:cs typeface="Calibri"/>
              </a:rPr>
              <a:t>ме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0" dirty="0" err="1" smtClean="0">
                <a:latin typeface="Calibri"/>
                <a:cs typeface="Calibri"/>
              </a:rPr>
              <a:t>по</a:t>
            </a:r>
            <a:r>
              <a:rPr sz="1800" spc="-25" dirty="0" err="1" smtClean="0">
                <a:latin typeface="Calibri"/>
                <a:cs typeface="Calibri"/>
              </a:rPr>
              <a:t>к</a:t>
            </a:r>
            <a:r>
              <a:rPr sz="1800" spc="0" dirty="0" err="1" smtClean="0">
                <a:latin typeface="Calibri"/>
                <a:cs typeface="Calibri"/>
              </a:rPr>
              <a:t>аза</a:t>
            </a:r>
            <a:r>
              <a:rPr sz="1800" spc="5" dirty="0" err="1" smtClean="0">
                <a:latin typeface="Calibri"/>
                <a:cs typeface="Calibri"/>
              </a:rPr>
              <a:t>т</a:t>
            </a:r>
            <a:r>
              <a:rPr sz="1800" spc="0" dirty="0" err="1" smtClean="0">
                <a:latin typeface="Calibri"/>
                <a:cs typeface="Calibri"/>
              </a:rPr>
              <a:t>ь</a:t>
            </a:r>
            <a:r>
              <a:rPr lang="ru-RU" sz="1800" spc="0" dirty="0" smtClean="0">
                <a:latin typeface="Calibri"/>
                <a:cs typeface="Calibri"/>
              </a:rPr>
              <a:t> </a:t>
            </a:r>
            <a:r>
              <a:rPr sz="1800" spc="0" dirty="0" err="1" smtClean="0">
                <a:latin typeface="Calibri"/>
                <a:cs typeface="Calibri"/>
              </a:rPr>
              <a:t>основные</a:t>
            </a:r>
            <a:r>
              <a:rPr sz="1800" spc="0" dirty="0" smtClean="0">
                <a:latin typeface="Calibri"/>
                <a:cs typeface="Calibri"/>
              </a:rPr>
              <a:t> </a:t>
            </a:r>
            <a:r>
              <a:rPr sz="1800" spc="0" err="1" smtClean="0">
                <a:latin typeface="Calibri"/>
                <a:cs typeface="Calibri"/>
              </a:rPr>
              <a:t>парам</a:t>
            </a:r>
            <a:r>
              <a:rPr sz="1800" spc="-10" err="1" smtClean="0">
                <a:latin typeface="Calibri"/>
                <a:cs typeface="Calibri"/>
              </a:rPr>
              <a:t>е</a:t>
            </a:r>
            <a:r>
              <a:rPr sz="1800" spc="0" err="1" smtClean="0">
                <a:latin typeface="Calibri"/>
                <a:cs typeface="Calibri"/>
              </a:rPr>
              <a:t>тры</a:t>
            </a:r>
            <a:r>
              <a:rPr sz="1800" spc="15" smtClean="0">
                <a:latin typeface="Calibri"/>
                <a:cs typeface="Calibri"/>
              </a:rPr>
              <a:t> </a:t>
            </a:r>
            <a:r>
              <a:rPr sz="1800" spc="25" smtClean="0">
                <a:latin typeface="Calibri"/>
                <a:cs typeface="Calibri"/>
              </a:rPr>
              <a:t> </a:t>
            </a:r>
            <a:r>
              <a:rPr sz="1800" spc="0" smtClean="0">
                <a:latin typeface="Calibri"/>
                <a:cs typeface="Calibri"/>
              </a:rPr>
              <a:t>б</a:t>
            </a:r>
            <a:r>
              <a:rPr sz="1800" spc="-55" smtClean="0">
                <a:latin typeface="Calibri"/>
                <a:cs typeface="Calibri"/>
              </a:rPr>
              <a:t>ю</a:t>
            </a:r>
            <a:r>
              <a:rPr sz="1800" spc="0" smtClean="0">
                <a:latin typeface="Calibri"/>
                <a:cs typeface="Calibri"/>
              </a:rPr>
              <a:t>д</a:t>
            </a:r>
            <a:r>
              <a:rPr sz="1800" spc="-30" smtClean="0">
                <a:latin typeface="Calibri"/>
                <a:cs typeface="Calibri"/>
              </a:rPr>
              <a:t>ж</a:t>
            </a:r>
            <a:r>
              <a:rPr sz="1800" spc="-10" smtClean="0">
                <a:latin typeface="Calibri"/>
                <a:cs typeface="Calibri"/>
              </a:rPr>
              <a:t>е</a:t>
            </a:r>
            <a:r>
              <a:rPr sz="1800" spc="0" smtClean="0">
                <a:latin typeface="Calibri"/>
                <a:cs typeface="Calibri"/>
              </a:rPr>
              <a:t>та</a:t>
            </a:r>
            <a:r>
              <a:rPr lang="ru-RU" sz="1800" spc="0" dirty="0" smtClean="0">
                <a:latin typeface="Calibri"/>
                <a:cs typeface="Calibri"/>
              </a:rPr>
              <a:t> муниципального района</a:t>
            </a:r>
            <a:r>
              <a:rPr sz="1800" spc="0" smtClean="0">
                <a:latin typeface="Calibri"/>
                <a:cs typeface="Calibri"/>
              </a:rPr>
              <a:t>.</a:t>
            </a:r>
            <a:endParaRPr sz="1800" dirty="0">
              <a:latin typeface="Calibri"/>
              <a:cs typeface="Calibri"/>
            </a:endParaRPr>
          </a:p>
          <a:p>
            <a:pPr marL="4425315">
              <a:lnSpc>
                <a:spcPct val="100000"/>
              </a:lnSpc>
              <a:spcBef>
                <a:spcPts val="60"/>
              </a:spcBef>
              <a:tabLst>
                <a:tab pos="6127750" algn="l"/>
              </a:tabLst>
            </a:pPr>
            <a:r>
              <a:rPr sz="1600" spc="-10" dirty="0" err="1" smtClean="0">
                <a:solidFill>
                  <a:srgbClr val="A6A6A6"/>
                </a:solidFill>
                <a:latin typeface="Calibri"/>
                <a:cs typeface="Calibri"/>
              </a:rPr>
              <a:t>Здраво</a:t>
            </a:r>
            <a:r>
              <a:rPr sz="1600" spc="-40" dirty="0" err="1" smtClean="0">
                <a:solidFill>
                  <a:srgbClr val="A6A6A6"/>
                </a:solidFill>
                <a:latin typeface="Calibri"/>
                <a:cs typeface="Calibri"/>
              </a:rPr>
              <a:t>о</a:t>
            </a:r>
            <a:r>
              <a:rPr sz="1600" spc="-10" dirty="0" err="1" smtClean="0">
                <a:solidFill>
                  <a:srgbClr val="A6A6A6"/>
                </a:solidFill>
                <a:latin typeface="Calibri"/>
                <a:cs typeface="Calibri"/>
              </a:rPr>
              <a:t>хране</a:t>
            </a:r>
            <a:r>
              <a:rPr sz="1600" spc="-20" dirty="0" err="1" smtClean="0">
                <a:solidFill>
                  <a:srgbClr val="A6A6A6"/>
                </a:solidFill>
                <a:latin typeface="Calibri"/>
                <a:cs typeface="Calibri"/>
              </a:rPr>
              <a:t>н</a:t>
            </a:r>
            <a:r>
              <a:rPr sz="1600" spc="-10" dirty="0" err="1" smtClean="0">
                <a:solidFill>
                  <a:srgbClr val="A6A6A6"/>
                </a:solidFill>
                <a:latin typeface="Calibri"/>
                <a:cs typeface="Calibri"/>
              </a:rPr>
              <a:t>ие</a:t>
            </a:r>
            <a:r>
              <a:rPr sz="1600" spc="-10" smtClean="0">
                <a:solidFill>
                  <a:srgbClr val="A6A6A6"/>
                </a:solidFill>
                <a:latin typeface="Calibri"/>
                <a:cs typeface="Calibri"/>
              </a:rPr>
              <a:t>	</a:t>
            </a:r>
            <a:r>
              <a:rPr lang="ru-RU" sz="1600" spc="-10" dirty="0" smtClean="0">
                <a:solidFill>
                  <a:srgbClr val="A6A6A6"/>
                </a:solidFill>
                <a:latin typeface="Calibri"/>
                <a:cs typeface="Calibri"/>
              </a:rPr>
              <a:t>Администрация</a:t>
            </a:r>
            <a:endParaRPr sz="2000" dirty="0">
              <a:latin typeface="Calibri"/>
              <a:cs typeface="Calibri"/>
            </a:endParaRPr>
          </a:p>
        </p:txBody>
      </p:sp>
      <p:sp>
        <p:nvSpPr>
          <p:cNvPr id="5" name="object 5"/>
          <p:cNvSpPr txBox="1"/>
          <p:nvPr/>
        </p:nvSpPr>
        <p:spPr>
          <a:xfrm>
            <a:off x="4075303" y="5276596"/>
            <a:ext cx="652780" cy="330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lang="ru-RU" sz="2000" dirty="0" smtClean="0">
                <a:latin typeface="Calibri"/>
                <a:cs typeface="Calibri"/>
              </a:rPr>
              <a:t>Решение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5180457" y="5276596"/>
            <a:ext cx="1438910" cy="817244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48895">
              <a:lnSpc>
                <a:spcPct val="100000"/>
              </a:lnSpc>
            </a:pPr>
            <a:r>
              <a:rPr sz="2000" spc="-145" smtClean="0">
                <a:solidFill>
                  <a:srgbClr val="A6A6A6"/>
                </a:solidFill>
                <a:latin typeface="Calibri"/>
                <a:cs typeface="Calibri"/>
              </a:rPr>
              <a:t>Г</a:t>
            </a:r>
            <a:r>
              <a:rPr sz="2000" spc="0" smtClean="0">
                <a:solidFill>
                  <a:srgbClr val="A6A6A6"/>
                </a:solidFill>
                <a:latin typeface="Calibri"/>
                <a:cs typeface="Calibri"/>
              </a:rPr>
              <a:t>раждане</a:t>
            </a:r>
            <a:endParaRPr sz="2000">
              <a:latin typeface="Calibri"/>
              <a:cs typeface="Calibri"/>
            </a:endParaRPr>
          </a:p>
          <a:p>
            <a:pPr marL="12700">
              <a:lnSpc>
                <a:spcPts val="3770"/>
              </a:lnSpc>
            </a:pPr>
            <a:r>
              <a:rPr sz="3200" b="1" smtClean="0">
                <a:latin typeface="Calibri"/>
                <a:cs typeface="Calibri"/>
              </a:rPr>
              <a:t>Б</a:t>
            </a:r>
            <a:r>
              <a:rPr sz="3200" b="1" spc="-95" smtClean="0">
                <a:latin typeface="Calibri"/>
                <a:cs typeface="Calibri"/>
              </a:rPr>
              <a:t>ю</a:t>
            </a:r>
            <a:r>
              <a:rPr sz="3200" b="1" spc="0" smtClean="0">
                <a:latin typeface="Calibri"/>
                <a:cs typeface="Calibri"/>
              </a:rPr>
              <a:t>д</a:t>
            </a:r>
            <a:r>
              <a:rPr sz="3200" b="1" spc="-55" smtClean="0">
                <a:latin typeface="Calibri"/>
                <a:cs typeface="Calibri"/>
              </a:rPr>
              <a:t>ж</a:t>
            </a:r>
            <a:r>
              <a:rPr sz="3200" b="1" spc="-20" smtClean="0">
                <a:latin typeface="Calibri"/>
                <a:cs typeface="Calibri"/>
              </a:rPr>
              <a:t>е</a:t>
            </a:r>
            <a:r>
              <a:rPr sz="3200" b="1" spc="0" smtClean="0">
                <a:latin typeface="Calibri"/>
                <a:cs typeface="Calibri"/>
              </a:rPr>
              <a:t>т</a:t>
            </a:r>
            <a:endParaRPr sz="3200">
              <a:latin typeface="Calibri"/>
              <a:cs typeface="Calibri"/>
            </a:endParaRPr>
          </a:p>
        </p:txBody>
      </p:sp>
      <p:sp>
        <p:nvSpPr>
          <p:cNvPr id="7" name="object 7"/>
          <p:cNvSpPr txBox="1"/>
          <p:nvPr/>
        </p:nvSpPr>
        <p:spPr>
          <a:xfrm>
            <a:off x="6951344" y="5327396"/>
            <a:ext cx="1177925" cy="266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spc="-10" smtClean="0">
                <a:solidFill>
                  <a:srgbClr val="A6A6A6"/>
                </a:solidFill>
                <a:latin typeface="Calibri"/>
                <a:cs typeface="Calibri"/>
              </a:rPr>
              <a:t>Образование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8" name="object 8"/>
          <p:cNvSpPr txBox="1"/>
          <p:nvPr/>
        </p:nvSpPr>
        <p:spPr>
          <a:xfrm>
            <a:off x="6963536" y="5724956"/>
            <a:ext cx="1252220" cy="330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spc="-135" smtClean="0">
                <a:solidFill>
                  <a:srgbClr val="A6A6A6"/>
                </a:solidFill>
                <a:latin typeface="Calibri"/>
                <a:cs typeface="Calibri"/>
              </a:rPr>
              <a:t>Г</a:t>
            </a:r>
            <a:r>
              <a:rPr lang="ru-RU" sz="2000" spc="-135" dirty="0" smtClean="0">
                <a:solidFill>
                  <a:srgbClr val="A6A6A6"/>
                </a:solidFill>
                <a:latin typeface="Calibri"/>
                <a:cs typeface="Calibri"/>
              </a:rPr>
              <a:t>лава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9" name="object 9"/>
          <p:cNvSpPr txBox="1"/>
          <p:nvPr/>
        </p:nvSpPr>
        <p:spPr>
          <a:xfrm>
            <a:off x="4075303" y="6069380"/>
            <a:ext cx="1010285" cy="330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smtClean="0">
                <a:solidFill>
                  <a:srgbClr val="A6A6A6"/>
                </a:solidFill>
                <a:latin typeface="Calibri"/>
                <a:cs typeface="Calibri"/>
              </a:rPr>
              <a:t>Ф</a:t>
            </a:r>
            <a:r>
              <a:rPr sz="2000" spc="-10" smtClean="0">
                <a:solidFill>
                  <a:srgbClr val="A6A6A6"/>
                </a:solidFill>
                <a:latin typeface="Calibri"/>
                <a:cs typeface="Calibri"/>
              </a:rPr>
              <a:t>и</a:t>
            </a:r>
            <a:r>
              <a:rPr sz="2000" spc="0" smtClean="0">
                <a:solidFill>
                  <a:srgbClr val="A6A6A6"/>
                </a:solidFill>
                <a:latin typeface="Calibri"/>
                <a:cs typeface="Calibri"/>
              </a:rPr>
              <a:t>на</a:t>
            </a:r>
            <a:r>
              <a:rPr sz="2000" spc="-10" smtClean="0">
                <a:solidFill>
                  <a:srgbClr val="A6A6A6"/>
                </a:solidFill>
                <a:latin typeface="Calibri"/>
                <a:cs typeface="Calibri"/>
              </a:rPr>
              <a:t>н</a:t>
            </a:r>
            <a:r>
              <a:rPr sz="2000" spc="0" smtClean="0">
                <a:solidFill>
                  <a:srgbClr val="A6A6A6"/>
                </a:solidFill>
                <a:latin typeface="Calibri"/>
                <a:cs typeface="Calibri"/>
              </a:rPr>
              <a:t>сы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0" name="object 10"/>
          <p:cNvSpPr txBox="1"/>
          <p:nvPr/>
        </p:nvSpPr>
        <p:spPr>
          <a:xfrm>
            <a:off x="5348096" y="6120180"/>
            <a:ext cx="781050" cy="2667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1600" spc="-50" smtClean="0">
                <a:solidFill>
                  <a:srgbClr val="A6A6A6"/>
                </a:solidFill>
                <a:latin typeface="Calibri"/>
                <a:cs typeface="Calibri"/>
              </a:rPr>
              <a:t>К</a:t>
            </a:r>
            <a:r>
              <a:rPr sz="1600" spc="-65" smtClean="0">
                <a:solidFill>
                  <a:srgbClr val="A6A6A6"/>
                </a:solidFill>
                <a:latin typeface="Calibri"/>
                <a:cs typeface="Calibri"/>
              </a:rPr>
              <a:t>у</a:t>
            </a:r>
            <a:r>
              <a:rPr sz="1600" spc="-10" smtClean="0">
                <a:solidFill>
                  <a:srgbClr val="A6A6A6"/>
                </a:solidFill>
                <a:latin typeface="Calibri"/>
                <a:cs typeface="Calibri"/>
              </a:rPr>
              <a:t>л</a:t>
            </a:r>
            <a:r>
              <a:rPr sz="1600" spc="-75" smtClean="0">
                <a:solidFill>
                  <a:srgbClr val="A6A6A6"/>
                </a:solidFill>
                <a:latin typeface="Calibri"/>
                <a:cs typeface="Calibri"/>
              </a:rPr>
              <a:t>ь</a:t>
            </a:r>
            <a:r>
              <a:rPr sz="1600" spc="-10" smtClean="0">
                <a:solidFill>
                  <a:srgbClr val="A6A6A6"/>
                </a:solidFill>
                <a:latin typeface="Calibri"/>
                <a:cs typeface="Calibri"/>
              </a:rPr>
              <a:t>тура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494145" y="6069380"/>
            <a:ext cx="2060575" cy="622300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spc="-10" smtClean="0">
                <a:solidFill>
                  <a:srgbClr val="A6A6A6"/>
                </a:solidFill>
                <a:latin typeface="Calibri"/>
                <a:cs typeface="Calibri"/>
              </a:rPr>
              <a:t>Э</a:t>
            </a:r>
            <a:r>
              <a:rPr sz="2000" spc="-30" smtClean="0">
                <a:solidFill>
                  <a:srgbClr val="A6A6A6"/>
                </a:solidFill>
                <a:latin typeface="Calibri"/>
                <a:cs typeface="Calibri"/>
              </a:rPr>
              <a:t>к</a:t>
            </a:r>
            <a:r>
              <a:rPr sz="2000" spc="0" smtClean="0">
                <a:solidFill>
                  <a:srgbClr val="A6A6A6"/>
                </a:solidFill>
                <a:latin typeface="Calibri"/>
                <a:cs typeface="Calibri"/>
              </a:rPr>
              <a:t>оном</a:t>
            </a:r>
            <a:r>
              <a:rPr sz="2000" spc="-10" smtClean="0">
                <a:solidFill>
                  <a:srgbClr val="A6A6A6"/>
                </a:solidFill>
                <a:latin typeface="Calibri"/>
                <a:cs typeface="Calibri"/>
              </a:rPr>
              <a:t>и</a:t>
            </a:r>
            <a:r>
              <a:rPr sz="2000" spc="-30" smtClean="0">
                <a:solidFill>
                  <a:srgbClr val="A6A6A6"/>
                </a:solidFill>
                <a:latin typeface="Calibri"/>
                <a:cs typeface="Calibri"/>
              </a:rPr>
              <a:t>к</a:t>
            </a:r>
            <a:r>
              <a:rPr sz="2000" spc="0" smtClean="0">
                <a:solidFill>
                  <a:srgbClr val="A6A6A6"/>
                </a:solidFill>
                <a:latin typeface="Calibri"/>
                <a:cs typeface="Calibri"/>
              </a:rPr>
              <a:t>а</a:t>
            </a:r>
            <a:endParaRPr sz="2000">
              <a:latin typeface="Calibri"/>
              <a:cs typeface="Calibri"/>
            </a:endParaRPr>
          </a:p>
          <a:p>
            <a:pPr marL="169545">
              <a:lnSpc>
                <a:spcPct val="100000"/>
              </a:lnSpc>
              <a:spcBef>
                <a:spcPts val="400"/>
              </a:spcBef>
            </a:pPr>
            <a:r>
              <a:rPr sz="1600" spc="-10" smtClean="0">
                <a:solidFill>
                  <a:srgbClr val="A6A6A6"/>
                </a:solidFill>
                <a:latin typeface="Calibri"/>
                <a:cs typeface="Calibri"/>
              </a:rPr>
              <a:t>Социал</a:t>
            </a:r>
            <a:r>
              <a:rPr sz="1600" spc="-20" smtClean="0">
                <a:solidFill>
                  <a:srgbClr val="A6A6A6"/>
                </a:solidFill>
                <a:latin typeface="Calibri"/>
                <a:cs typeface="Calibri"/>
              </a:rPr>
              <a:t>ь</a:t>
            </a:r>
            <a:r>
              <a:rPr sz="1600" spc="-10" smtClean="0">
                <a:solidFill>
                  <a:srgbClr val="A6A6A6"/>
                </a:solidFill>
                <a:latin typeface="Calibri"/>
                <a:cs typeface="Calibri"/>
              </a:rPr>
              <a:t>ная</a:t>
            </a:r>
            <a:r>
              <a:rPr sz="1600" spc="10" smtClean="0">
                <a:solidFill>
                  <a:srgbClr val="A6A6A6"/>
                </a:solidFill>
                <a:latin typeface="Calibri"/>
                <a:cs typeface="Calibri"/>
              </a:rPr>
              <a:t> </a:t>
            </a:r>
            <a:r>
              <a:rPr sz="1600" spc="-10" smtClean="0">
                <a:solidFill>
                  <a:srgbClr val="A6A6A6"/>
                </a:solidFill>
                <a:latin typeface="Calibri"/>
                <a:cs typeface="Calibri"/>
              </a:rPr>
              <a:t>п</a:t>
            </a:r>
            <a:r>
              <a:rPr sz="1600" spc="-40" smtClean="0">
                <a:solidFill>
                  <a:srgbClr val="A6A6A6"/>
                </a:solidFill>
                <a:latin typeface="Calibri"/>
                <a:cs typeface="Calibri"/>
              </a:rPr>
              <a:t>о</a:t>
            </a:r>
            <a:r>
              <a:rPr sz="1600" spc="-10" smtClean="0">
                <a:solidFill>
                  <a:srgbClr val="A6A6A6"/>
                </a:solidFill>
                <a:latin typeface="Calibri"/>
                <a:cs typeface="Calibri"/>
              </a:rPr>
              <a:t>ли</a:t>
            </a:r>
            <a:r>
              <a:rPr sz="1600" spc="-5" smtClean="0">
                <a:solidFill>
                  <a:srgbClr val="A6A6A6"/>
                </a:solidFill>
                <a:latin typeface="Calibri"/>
                <a:cs typeface="Calibri"/>
              </a:rPr>
              <a:t>т</a:t>
            </a:r>
            <a:r>
              <a:rPr sz="1600" spc="-10" smtClean="0">
                <a:solidFill>
                  <a:srgbClr val="A6A6A6"/>
                </a:solidFill>
                <a:latin typeface="Calibri"/>
                <a:cs typeface="Calibri"/>
              </a:rPr>
              <a:t>и</a:t>
            </a:r>
            <a:r>
              <a:rPr sz="1600" spc="-35" smtClean="0">
                <a:solidFill>
                  <a:srgbClr val="A6A6A6"/>
                </a:solidFill>
                <a:latin typeface="Calibri"/>
                <a:cs typeface="Calibri"/>
              </a:rPr>
              <a:t>к</a:t>
            </a:r>
            <a:r>
              <a:rPr sz="1600" spc="-10" smtClean="0">
                <a:solidFill>
                  <a:srgbClr val="A6A6A6"/>
                </a:solidFill>
                <a:latin typeface="Calibri"/>
                <a:cs typeface="Calibri"/>
              </a:rPr>
              <a:t>а</a:t>
            </a:r>
            <a:endParaRPr sz="1600">
              <a:latin typeface="Calibri"/>
              <a:cs typeface="Calibri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817490" y="6374180"/>
            <a:ext cx="1464945" cy="330835"/>
          </a:xfrm>
          <a:prstGeom prst="rect">
            <a:avLst/>
          </a:prstGeom>
        </p:spPr>
        <p:txBody>
          <a:bodyPr vert="horz" wrap="square" lIns="0" tIns="0" rIns="0" bIns="0" rtlCol="0">
            <a:noAutofit/>
          </a:bodyPr>
          <a:lstStyle/>
          <a:p>
            <a:pPr marL="12700">
              <a:lnSpc>
                <a:spcPct val="100000"/>
              </a:lnSpc>
            </a:pPr>
            <a:r>
              <a:rPr sz="2000" smtClean="0">
                <a:solidFill>
                  <a:srgbClr val="A6A6A6"/>
                </a:solidFill>
                <a:latin typeface="Calibri"/>
                <a:cs typeface="Calibri"/>
              </a:rPr>
              <a:t>Пр</a:t>
            </a:r>
            <a:r>
              <a:rPr sz="2000" spc="-20" smtClean="0">
                <a:solidFill>
                  <a:srgbClr val="A6A6A6"/>
                </a:solidFill>
                <a:latin typeface="Calibri"/>
                <a:cs typeface="Calibri"/>
              </a:rPr>
              <a:t>е</a:t>
            </a:r>
            <a:r>
              <a:rPr sz="2000" spc="0" smtClean="0">
                <a:solidFill>
                  <a:srgbClr val="A6A6A6"/>
                </a:solidFill>
                <a:latin typeface="Calibri"/>
                <a:cs typeface="Calibri"/>
              </a:rPr>
              <a:t>дприятия</a:t>
            </a:r>
            <a:endParaRPr sz="2000">
              <a:latin typeface="Calibri"/>
              <a:cs typeface="Calibri"/>
            </a:endParaRPr>
          </a:p>
        </p:txBody>
      </p:sp>
      <p:sp>
        <p:nvSpPr>
          <p:cNvPr id="13" name="object 13"/>
          <p:cNvSpPr/>
          <p:nvPr/>
        </p:nvSpPr>
        <p:spPr>
          <a:xfrm>
            <a:off x="3043427" y="5634228"/>
            <a:ext cx="979931" cy="41452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15" name="Заголовок 1"/>
          <p:cNvSpPr txBox="1">
            <a:spLocks/>
          </p:cNvSpPr>
          <p:nvPr/>
        </p:nvSpPr>
        <p:spPr>
          <a:xfrm>
            <a:off x="0" y="180000"/>
            <a:ext cx="9144000" cy="548696"/>
          </a:xfrm>
          <a:prstGeom prst="rect">
            <a:avLst/>
          </a:prstGeom>
          <a:effectLst>
            <a:outerShdw blurRad="25400" dist="254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24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dirty="0" smtClean="0">
                <a:latin typeface="+mj-lt"/>
                <a:ea typeface="+mj-ea"/>
                <a:cs typeface="+mj-cs"/>
              </a:rPr>
              <a:t>Что такое «Бюджет для граждан»?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2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1266" name="Picture 2" descr="D:\temp\20160525\11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1907704" cy="1269491"/>
          </a:xfrm>
          <a:prstGeom prst="rect">
            <a:avLst/>
          </a:prstGeom>
          <a:noFill/>
          <a:effectLst>
            <a:innerShdw blurRad="381000" dist="317500" dir="2700000">
              <a:schemeClr val="bg1">
                <a:lumMod val="95000"/>
              </a:schemeClr>
            </a:innerShdw>
          </a:effectLst>
        </p:spPr>
      </p:pic>
      <p:sp>
        <p:nvSpPr>
          <p:cNvPr id="16" name="Заголовок 1"/>
          <p:cNvSpPr txBox="1">
            <a:spLocks/>
          </p:cNvSpPr>
          <p:nvPr/>
        </p:nvSpPr>
        <p:spPr>
          <a:xfrm>
            <a:off x="0" y="0"/>
            <a:ext cx="9144000" cy="648072"/>
          </a:xfrm>
          <a:prstGeom prst="rect">
            <a:avLst/>
          </a:prstGeom>
          <a:effectLst>
            <a:outerShdw blurRad="25400" dist="254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000" b="1" noProof="0" dirty="0" smtClean="0">
                <a:latin typeface="+mj-lt"/>
                <a:ea typeface="+mj-ea"/>
                <a:cs typeface="+mj-cs"/>
              </a:rPr>
              <a:t>«</a:t>
            </a:r>
            <a:r>
              <a:rPr lang="ru-RU" sz="2000" b="1" dirty="0" smtClean="0">
                <a:latin typeface="+mj-lt"/>
                <a:ea typeface="+mj-ea"/>
                <a:cs typeface="+mj-cs"/>
              </a:rPr>
              <a:t>Совершенствование и содержание дорожного хозяйства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2000" b="1" dirty="0" smtClean="0">
                <a:latin typeface="+mj-lt"/>
                <a:ea typeface="+mj-ea"/>
                <a:cs typeface="+mj-cs"/>
              </a:rPr>
              <a:t>Холмского муниципального района на 2016-2018 годы</a:t>
            </a:r>
            <a:r>
              <a:rPr lang="ru-RU" sz="2000" b="1" noProof="0" dirty="0" smtClean="0">
                <a:latin typeface="+mj-lt"/>
                <a:ea typeface="+mj-ea"/>
                <a:cs typeface="+mj-cs"/>
              </a:rPr>
              <a:t>»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3825044"/>
            <a:ext cx="9144000" cy="432048"/>
          </a:xfrm>
          <a:prstGeom prst="rect">
            <a:avLst/>
          </a:prstGeom>
          <a:noFill/>
          <a:ln/>
        </p:spPr>
        <p:txBody>
          <a:bodyPr vert="horz" wrap="square" rtlCol="0" anchor="ctr">
            <a:noAutofit/>
          </a:bodyPr>
          <a:lstStyle/>
          <a:p>
            <a:pPr algn="ctr"/>
            <a:r>
              <a:rPr lang="ru-RU" b="1" dirty="0" smtClean="0"/>
              <a:t>Расходы по наиболее значимым направлениям в </a:t>
            </a:r>
            <a:r>
              <a:rPr lang="ru-RU" b="1" dirty="0" smtClean="0"/>
              <a:t>2017 </a:t>
            </a:r>
            <a:r>
              <a:rPr lang="ru-RU" b="1" dirty="0" smtClean="0"/>
              <a:t>году (тыс. рублей):</a:t>
            </a:r>
          </a:p>
        </p:txBody>
      </p:sp>
      <p:graphicFrame>
        <p:nvGraphicFramePr>
          <p:cNvPr id="30" name="Таблица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232440671"/>
              </p:ext>
            </p:extLst>
          </p:nvPr>
        </p:nvGraphicFramePr>
        <p:xfrm>
          <a:off x="3995935" y="1088740"/>
          <a:ext cx="4848085" cy="2023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81359"/>
                <a:gridCol w="1548694"/>
                <a:gridCol w="1818032"/>
              </a:tblGrid>
              <a:tr h="505855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Финансовое обеспечение (тыс. руб.):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5855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2017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год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 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план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факт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 плану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5855">
                <a:tc>
                  <a:txBody>
                    <a:bodyPr/>
                    <a:lstStyle/>
                    <a:p>
                      <a:pPr algn="ctr" fontAlgn="t"/>
                      <a:r>
                        <a:rPr lang="ru-RU" dirty="0" smtClean="0"/>
                        <a:t>1634,8</a:t>
                      </a:r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dirty="0" smtClean="0"/>
                        <a:t>986,4</a:t>
                      </a:r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dirty="0" smtClean="0"/>
                        <a:t>60,3</a:t>
                      </a:r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Правая фигурная скобка 16"/>
          <p:cNvSpPr/>
          <p:nvPr/>
        </p:nvSpPr>
        <p:spPr>
          <a:xfrm rot="16200000">
            <a:off x="4373978" y="134634"/>
            <a:ext cx="396044" cy="8640960"/>
          </a:xfrm>
          <a:prstGeom prst="rightBrace">
            <a:avLst>
              <a:gd name="adj1" fmla="val 99724"/>
              <a:gd name="adj2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0" y="6201308"/>
            <a:ext cx="9144000" cy="432048"/>
          </a:xfrm>
          <a:prstGeom prst="rect">
            <a:avLst/>
          </a:prstGeom>
          <a:noFill/>
          <a:ln/>
        </p:spPr>
        <p:txBody>
          <a:bodyPr vert="horz" wrap="square" rtlCol="0" anchor="ctr">
            <a:noAutofit/>
          </a:bodyPr>
          <a:lstStyle/>
          <a:p>
            <a:pPr algn="ctr"/>
            <a:endParaRPr lang="ru-RU" b="1" dirty="0" smtClean="0">
              <a:solidFill>
                <a:srgbClr val="004CBC"/>
              </a:solidFill>
            </a:endParaRPr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117414" y="1232756"/>
          <a:ext cx="3806514" cy="219833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06514"/>
              </a:tblGrid>
              <a:tr h="2929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Цель программы: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880947">
                <a:tc>
                  <a:txBody>
                    <a:bodyPr/>
                    <a:lstStyle/>
                    <a:p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Создание условий для безопасного и бесперебойного движения автомобильного транспорта путем обеспечения сохранности автомобильных дорог и улучшения их транспортно-эксплуатационного состояния.</a:t>
                      </a:r>
                    </a:p>
                    <a:p>
                      <a:endParaRPr lang="ru-RU" sz="1000" dirty="0" smtClean="0"/>
                    </a:p>
                  </a:txBody>
                  <a:tcPr marL="0" marR="0"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29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Ответственный исполнитель:</a:t>
                      </a:r>
                      <a:endParaRPr lang="ru-RU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6965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Администрация Холмского муниципального района в лице отдела обеспечения по вопросам жизнедеятельности и строительства Администрации муниципального района</a:t>
                      </a:r>
                      <a:endParaRPr lang="ru-RU" sz="1200" dirty="0"/>
                    </a:p>
                  </a:txBody>
                  <a:tcPr marL="0" marR="0"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44734201"/>
              </p:ext>
            </p:extLst>
          </p:nvPr>
        </p:nvGraphicFramePr>
        <p:xfrm>
          <a:off x="107506" y="4689139"/>
          <a:ext cx="8773027" cy="1697413"/>
        </p:xfrm>
        <a:graphic>
          <a:graphicData uri="http://schemas.openxmlformats.org/drawingml/2006/table">
            <a:tbl>
              <a:tblPr/>
              <a:tblGrid>
                <a:gridCol w="3059016"/>
                <a:gridCol w="2885864"/>
                <a:gridCol w="2828147"/>
              </a:tblGrid>
              <a:tr h="377306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585,9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204" marR="6204" marT="62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183,8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204" marR="6204" marT="62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216,7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6204" marR="6204" marT="6204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320107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ru-RU" sz="1000" dirty="0">
                          <a:solidFill>
                            <a:srgbClr val="000000"/>
                          </a:solidFill>
                          <a:latin typeface="Times New Roman"/>
                          <a:ea typeface="Times New Roman"/>
                          <a:cs typeface="Times New Roman"/>
                        </a:rPr>
                        <a:t>Улучшение транспортно-эксплуатационных показателей и обеспечение устойчивого функционирования автомобильных дорог общего пользования местного значения в соответствии с нормативными требованиями</a:t>
                      </a:r>
                      <a:endParaRPr lang="ru-RU" sz="10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68580" marR="68580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Создание условий для бесперебойного движения автомобильного транспорта путем обеспечения сохранности автомобильных дорог общего пользования местного значения и улучшения их транспортно-эксплуатационного состояния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4" marR="6204" marT="620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Предоставление иных межбюджетных трансфертов из дорожного фонда муниципального района бюджетам городского и сельских поселений на формирование муниципального дорожного фонда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6204" marR="6204" marT="6204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1" name="Номер слайда 10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 descr="D:\temp\LW61AgBQzA0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0" y="0"/>
            <a:ext cx="2027330" cy="1268760"/>
          </a:xfrm>
          <a:prstGeom prst="rect">
            <a:avLst/>
          </a:prstGeom>
          <a:noFill/>
          <a:effectLst>
            <a:innerShdw blurRad="381000" dist="317500" dir="2700000">
              <a:schemeClr val="bg1">
                <a:lumMod val="95000"/>
              </a:schemeClr>
            </a:innerShdw>
          </a:effectLst>
        </p:spPr>
      </p:pic>
      <p:sp>
        <p:nvSpPr>
          <p:cNvPr id="16" name="Заголовок 1"/>
          <p:cNvSpPr txBox="1">
            <a:spLocks/>
          </p:cNvSpPr>
          <p:nvPr/>
        </p:nvSpPr>
        <p:spPr>
          <a:xfrm>
            <a:off x="0" y="0"/>
            <a:ext cx="9144000" cy="648072"/>
          </a:xfrm>
          <a:prstGeom prst="rect">
            <a:avLst/>
          </a:prstGeom>
          <a:effectLst>
            <a:outerShdw blurRad="25400" dist="254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 lnSpcReduction="10000"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000" b="1" noProof="0" dirty="0" smtClean="0">
                <a:latin typeface="+mj-lt"/>
                <a:ea typeface="+mj-ea"/>
                <a:cs typeface="+mj-cs"/>
              </a:rPr>
              <a:t>«</a:t>
            </a:r>
            <a:r>
              <a:rPr lang="ru-RU" sz="2000" b="1" dirty="0" smtClean="0">
                <a:latin typeface="+mj-lt"/>
                <a:ea typeface="+mj-ea"/>
                <a:cs typeface="+mj-cs"/>
              </a:rPr>
              <a:t>Управление муниципальными финансами</a:t>
            </a:r>
          </a:p>
          <a:p>
            <a:pPr lvl="0" algn="ctr">
              <a:spcBef>
                <a:spcPct val="0"/>
              </a:spcBef>
              <a:defRPr/>
            </a:pPr>
            <a:r>
              <a:rPr lang="ru-RU" sz="2000" b="1" dirty="0" smtClean="0">
                <a:latin typeface="+mj-lt"/>
                <a:ea typeface="+mj-ea"/>
                <a:cs typeface="+mj-cs"/>
              </a:rPr>
              <a:t>Холмского района на 2014-2020 годы</a:t>
            </a:r>
            <a:r>
              <a:rPr lang="ru-RU" sz="2000" b="1" noProof="0" dirty="0" smtClean="0">
                <a:latin typeface="+mj-lt"/>
                <a:ea typeface="+mj-ea"/>
                <a:cs typeface="+mj-cs"/>
              </a:rPr>
              <a:t>»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3825044"/>
            <a:ext cx="9144000" cy="432048"/>
          </a:xfrm>
          <a:prstGeom prst="rect">
            <a:avLst/>
          </a:prstGeom>
          <a:noFill/>
          <a:ln/>
        </p:spPr>
        <p:txBody>
          <a:bodyPr vert="horz" wrap="square" rtlCol="0" anchor="ctr">
            <a:noAutofit/>
          </a:bodyPr>
          <a:lstStyle/>
          <a:p>
            <a:pPr algn="ctr"/>
            <a:r>
              <a:rPr lang="ru-RU" b="1" dirty="0" smtClean="0"/>
              <a:t>Расходы по наиболее значимым направлениям в </a:t>
            </a:r>
            <a:r>
              <a:rPr lang="ru-RU" b="1" dirty="0" smtClean="0"/>
              <a:t>2017 </a:t>
            </a:r>
            <a:r>
              <a:rPr lang="ru-RU" b="1" dirty="0" smtClean="0"/>
              <a:t>году (тыс. рублей):</a:t>
            </a:r>
          </a:p>
        </p:txBody>
      </p:sp>
      <p:graphicFrame>
        <p:nvGraphicFramePr>
          <p:cNvPr id="20" name="Таблица 1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258831972"/>
              </p:ext>
            </p:extLst>
          </p:nvPr>
        </p:nvGraphicFramePr>
        <p:xfrm>
          <a:off x="107505" y="4581127"/>
          <a:ext cx="8928990" cy="195147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76330"/>
                <a:gridCol w="2976330"/>
                <a:gridCol w="2976330"/>
              </a:tblGrid>
              <a:tr h="641066"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C00000"/>
                          </a:solidFill>
                        </a:rPr>
                        <a:t>10120,1</a:t>
                      </a:r>
                      <a:endParaRPr lang="ru-RU" sz="1400" dirty="0">
                        <a:solidFill>
                          <a:srgbClr val="C00000"/>
                        </a:solidFill>
                      </a:endParaRPr>
                    </a:p>
                  </a:txBody>
                  <a:tcPr marL="36000" marR="36000" marT="36000" marB="3600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C00000"/>
                          </a:solidFill>
                        </a:rPr>
                        <a:t>3507,8</a:t>
                      </a:r>
                      <a:endParaRPr lang="ru-RU" sz="1400" dirty="0">
                        <a:solidFill>
                          <a:srgbClr val="C00000"/>
                        </a:solidFill>
                      </a:endParaRPr>
                    </a:p>
                  </a:txBody>
                  <a:tcPr marL="36000" marR="36000" marT="36000" marB="3600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400" dirty="0" smtClean="0">
                          <a:solidFill>
                            <a:srgbClr val="C00000"/>
                          </a:solidFill>
                        </a:rPr>
                        <a:t>107,0</a:t>
                      </a:r>
                      <a:endParaRPr lang="ru-RU" sz="1400" dirty="0">
                        <a:solidFill>
                          <a:srgbClr val="C00000"/>
                        </a:solidFill>
                      </a:endParaRPr>
                    </a:p>
                  </a:txBody>
                  <a:tcPr marL="36000" marR="36000" marT="36000" marB="36000" anchor="b">
                    <a:lnL w="12700" cmpd="sng">
                      <a:noFill/>
                    </a:lnL>
                    <a:lnR w="12700" cmpd="sng">
                      <a:noFill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1310411">
                <a:tc>
                  <a:txBody>
                    <a:bodyPr/>
                    <a:lstStyle/>
                    <a:p>
                      <a:pPr algn="ctr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Финансовая поддержка городского и сельских поселений Холмского района</a:t>
                      </a:r>
                      <a:endParaRPr lang="ru-RU" sz="14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1000" kern="1200" dirty="0" smtClean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Организация и обеспечение осуществления бюджетного процесса, управление  муниципальным долгом в Холмском районе</a:t>
                      </a:r>
                      <a:endParaRPr lang="ru-RU" sz="1000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000" dirty="0" smtClean="0">
                          <a:solidFill>
                            <a:schemeClr val="tx1"/>
                          </a:solidFill>
                        </a:rPr>
                        <a:t>Повышение эффективности бюджетных расходов</a:t>
                      </a:r>
                    </a:p>
                  </a:txBody>
                  <a:tcPr marL="36000" marR="36000" marT="36000" marB="36000">
                    <a:lnL w="12700" cmpd="sng">
                      <a:noFill/>
                    </a:lnL>
                    <a:lnR w="12700" cmpd="sng">
                      <a:noFill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30" name="Таблица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593263821"/>
              </p:ext>
            </p:extLst>
          </p:nvPr>
        </p:nvGraphicFramePr>
        <p:xfrm>
          <a:off x="3995936" y="1088740"/>
          <a:ext cx="5030650" cy="2023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669915"/>
                <a:gridCol w="1545938"/>
                <a:gridCol w="1814797"/>
              </a:tblGrid>
              <a:tr h="505855">
                <a:tc gridSpan="3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Финансовое обеспечение (тыс. руб.):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5855"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2017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год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 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план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факт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 плану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5855"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13746,6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13734,9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99,9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Правая фигурная скобка 16"/>
          <p:cNvSpPr/>
          <p:nvPr/>
        </p:nvSpPr>
        <p:spPr>
          <a:xfrm rot="16200000">
            <a:off x="4373978" y="134634"/>
            <a:ext cx="396044" cy="8640960"/>
          </a:xfrm>
          <a:prstGeom prst="rightBrace">
            <a:avLst>
              <a:gd name="adj1" fmla="val 99724"/>
              <a:gd name="adj2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107504" y="1232756"/>
          <a:ext cx="3816424" cy="1933317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/>
              </a:tblGrid>
              <a:tr h="2929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Цель программы: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990486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Проведение эффективной муниципальной политики в сфере управления финансами, обеспечение долгосрочной сбалансированности, устойчивости бюджетной системы Холмского района  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292933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Ответственный исполнитель:</a:t>
                      </a:r>
                      <a:endParaRPr lang="ru-RU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356965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комитет финансов Администрации Холмского района</a:t>
                      </a:r>
                      <a:endParaRPr lang="ru-RU" sz="1200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0" y="6273316"/>
            <a:ext cx="9144000" cy="432048"/>
          </a:xfrm>
          <a:prstGeom prst="rect">
            <a:avLst/>
          </a:prstGeom>
          <a:noFill/>
          <a:ln/>
        </p:spPr>
        <p:txBody>
          <a:bodyPr vert="horz" wrap="square" rtlCol="0" anchor="ctr">
            <a:noAutofit/>
          </a:bodyPr>
          <a:lstStyle/>
          <a:p>
            <a:pPr algn="ctr"/>
            <a:endParaRPr lang="ru-RU" b="1" dirty="0" smtClean="0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21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Заголовок 1"/>
          <p:cNvSpPr txBox="1">
            <a:spLocks/>
          </p:cNvSpPr>
          <p:nvPr/>
        </p:nvSpPr>
        <p:spPr>
          <a:xfrm>
            <a:off x="0" y="0"/>
            <a:ext cx="9144000" cy="648072"/>
          </a:xfrm>
          <a:prstGeom prst="rect">
            <a:avLst/>
          </a:prstGeom>
          <a:effectLst>
            <a:outerShdw blurRad="25400" dist="25400" dir="2700000" algn="tl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pPr lvl="0" algn="ctr">
              <a:spcBef>
                <a:spcPct val="0"/>
              </a:spcBef>
              <a:defRPr/>
            </a:pPr>
            <a:r>
              <a:rPr lang="ru-RU" sz="2000" b="1" noProof="0" dirty="0" smtClean="0">
                <a:latin typeface="+mj-lt"/>
                <a:ea typeface="+mj-ea"/>
                <a:cs typeface="+mj-cs"/>
              </a:rPr>
              <a:t>«Культура Холмского района на 2015-2020 </a:t>
            </a:r>
            <a:r>
              <a:rPr lang="ru-RU" sz="2000" b="1" dirty="0" smtClean="0">
                <a:latin typeface="+mj-lt"/>
                <a:ea typeface="+mj-ea"/>
                <a:cs typeface="+mj-cs"/>
              </a:rPr>
              <a:t>годы</a:t>
            </a:r>
            <a:r>
              <a:rPr lang="ru-RU" sz="2000" b="1" noProof="0" dirty="0" smtClean="0">
                <a:latin typeface="+mj-lt"/>
                <a:ea typeface="+mj-ea"/>
                <a:cs typeface="+mj-cs"/>
              </a:rPr>
              <a:t>»</a:t>
            </a:r>
            <a:endParaRPr kumimoji="0" lang="ru-RU" sz="20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0" y="3825044"/>
            <a:ext cx="9144000" cy="432048"/>
          </a:xfrm>
          <a:prstGeom prst="rect">
            <a:avLst/>
          </a:prstGeom>
          <a:noFill/>
          <a:ln/>
        </p:spPr>
        <p:txBody>
          <a:bodyPr vert="horz" wrap="square" rtlCol="0" anchor="ctr">
            <a:noAutofit/>
          </a:bodyPr>
          <a:lstStyle/>
          <a:p>
            <a:pPr algn="ctr"/>
            <a:r>
              <a:rPr lang="ru-RU" b="1" dirty="0" smtClean="0"/>
              <a:t>Расходы по наиболее значимым направлениям в </a:t>
            </a:r>
            <a:r>
              <a:rPr lang="ru-RU" b="1" dirty="0" smtClean="0"/>
              <a:t>2017 </a:t>
            </a:r>
            <a:r>
              <a:rPr lang="ru-RU" b="1" dirty="0" smtClean="0"/>
              <a:t>году (тыс. рублей):</a:t>
            </a:r>
          </a:p>
        </p:txBody>
      </p:sp>
      <p:graphicFrame>
        <p:nvGraphicFramePr>
          <p:cNvPr id="30" name="Таблица 2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75854840"/>
              </p:ext>
            </p:extLst>
          </p:nvPr>
        </p:nvGraphicFramePr>
        <p:xfrm>
          <a:off x="3995936" y="1088740"/>
          <a:ext cx="5040560" cy="20234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080120"/>
                <a:gridCol w="792088"/>
                <a:gridCol w="828092"/>
                <a:gridCol w="1368152"/>
                <a:gridCol w="972108"/>
              </a:tblGrid>
              <a:tr h="505855">
                <a:tc gridSpan="5"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solidFill>
                            <a:schemeClr val="tx1"/>
                          </a:solidFill>
                        </a:rPr>
                        <a:t>Финансовое обеспечение (тыс. руб.):</a:t>
                      </a:r>
                    </a:p>
                  </a:txBody>
                  <a:tcPr marL="36000" marR="36000" marT="36000" marB="3600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pPr algn="ctr"/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05855">
                <a:tc row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2016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год факт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2017 год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в %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 h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</a:tr>
              <a:tr h="505855">
                <a:tc vMerge="1">
                  <a:txBody>
                    <a:bodyPr/>
                    <a:lstStyle/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план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факт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2016 </a:t>
                      </a:r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году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dirty="0" smtClean="0">
                          <a:solidFill>
                            <a:schemeClr val="tx1"/>
                          </a:solidFill>
                        </a:rPr>
                        <a:t>к плану</a:t>
                      </a:r>
                      <a:endParaRPr lang="ru-RU" dirty="0">
                        <a:solidFill>
                          <a:schemeClr val="tx1"/>
                        </a:solidFill>
                      </a:endParaRPr>
                    </a:p>
                  </a:txBody>
                  <a:tcPr marL="36000" marR="36000" marT="36000" marB="3600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05855">
                <a:tc>
                  <a:txBody>
                    <a:bodyPr/>
                    <a:lstStyle/>
                    <a:p>
                      <a:pPr algn="ctr" fontAlgn="t"/>
                      <a:r>
                        <a:rPr lang="ru-RU" dirty="0" smtClean="0"/>
                        <a:t>24331,0</a:t>
                      </a:r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dirty="0" smtClean="0"/>
                        <a:t>29954,3</a:t>
                      </a:r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dirty="0" smtClean="0"/>
                        <a:t>29927,8</a:t>
                      </a:r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dirty="0" smtClean="0"/>
                        <a:t>123,0</a:t>
                      </a:r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ru-RU" dirty="0" smtClean="0"/>
                        <a:t>99,9</a:t>
                      </a:r>
                      <a:endParaRPr lang="ru-RU" dirty="0"/>
                    </a:p>
                  </a:txBody>
                  <a:tcPr marL="9525" marR="9525" marT="9525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7" name="Правая фигурная скобка 16"/>
          <p:cNvSpPr/>
          <p:nvPr/>
        </p:nvSpPr>
        <p:spPr>
          <a:xfrm rot="16200000">
            <a:off x="4373978" y="134634"/>
            <a:ext cx="396044" cy="8640960"/>
          </a:xfrm>
          <a:prstGeom prst="rightBrace">
            <a:avLst>
              <a:gd name="adj1" fmla="val 99724"/>
              <a:gd name="adj2" fmla="val 50000"/>
            </a:avLst>
          </a:prstGeom>
          <a:ln w="2540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8" name="TextBox 17"/>
          <p:cNvSpPr txBox="1"/>
          <p:nvPr/>
        </p:nvSpPr>
        <p:spPr>
          <a:xfrm>
            <a:off x="0" y="6201308"/>
            <a:ext cx="9144000" cy="432048"/>
          </a:xfrm>
          <a:prstGeom prst="rect">
            <a:avLst/>
          </a:prstGeom>
          <a:noFill/>
          <a:ln/>
        </p:spPr>
        <p:txBody>
          <a:bodyPr vert="horz" wrap="square" rtlCol="0" anchor="ctr">
            <a:noAutofit/>
          </a:bodyPr>
          <a:lstStyle/>
          <a:p>
            <a:pPr algn="ctr"/>
            <a:endParaRPr lang="ru-RU" b="1" dirty="0" smtClean="0"/>
          </a:p>
        </p:txBody>
      </p:sp>
      <p:graphicFrame>
        <p:nvGraphicFramePr>
          <p:cNvPr id="21" name="Таблица 20"/>
          <p:cNvGraphicFramePr>
            <a:graphicFrameLocks noGrp="1"/>
          </p:cNvGraphicFramePr>
          <p:nvPr/>
        </p:nvGraphicFramePr>
        <p:xfrm>
          <a:off x="107504" y="1232756"/>
          <a:ext cx="3816424" cy="185024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16424"/>
              </a:tblGrid>
              <a:tr h="4306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Цель программы: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381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51081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400" dirty="0" smtClean="0"/>
                        <a:t>Развитие культурного потенциала Холмского района</a:t>
                      </a:r>
                    </a:p>
                  </a:txBody>
                  <a:tcPr marL="0" marR="0"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381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430695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b="1" dirty="0" smtClean="0">
                          <a:solidFill>
                            <a:schemeClr val="tx1"/>
                          </a:solidFill>
                        </a:rPr>
                        <a:t>Ответственный исполнитель:</a:t>
                      </a:r>
                      <a:endParaRPr lang="ru-RU" sz="1200" b="1" dirty="0" smtClean="0">
                        <a:solidFill>
                          <a:schemeClr val="tx1"/>
                        </a:solidFill>
                      </a:endParaRPr>
                    </a:p>
                  </a:txBody>
                  <a:tcPr marL="0" marR="0"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  <a:tr h="537772">
                <a:tc>
                  <a:txBody>
                    <a:bodyPr/>
                    <a:lstStyle/>
                    <a:p>
                      <a:r>
                        <a:rPr lang="ru-RU" sz="1200" dirty="0" smtClean="0"/>
                        <a:t>Отдел культуры администрации Холмского муниципального района </a:t>
                      </a:r>
                      <a:endParaRPr lang="ru-RU" sz="1200" dirty="0"/>
                    </a:p>
                  </a:txBody>
                  <a:tcPr marL="0" marR="0" marT="0" marB="0">
                    <a:lnL w="12700" cmpd="sng">
                      <a:noFill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mpd="sng">
                      <a:noFill/>
                    </a:lnT>
                    <a:lnB w="12700" cmpd="sng">
                      <a:noFill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noFill/>
                  </a:tcPr>
                </a:tc>
              </a:tr>
            </a:tbl>
          </a:graphicData>
        </a:graphic>
      </p:graphicFrame>
      <p:graphicFrame>
        <p:nvGraphicFramePr>
          <p:cNvPr id="10" name="Таблица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00415289"/>
              </p:ext>
            </p:extLst>
          </p:nvPr>
        </p:nvGraphicFramePr>
        <p:xfrm>
          <a:off x="107505" y="4816494"/>
          <a:ext cx="8928990" cy="1908810"/>
        </p:xfrm>
        <a:graphic>
          <a:graphicData uri="http://schemas.openxmlformats.org/drawingml/2006/table">
            <a:tbl>
              <a:tblPr/>
              <a:tblGrid>
                <a:gridCol w="1800199"/>
                <a:gridCol w="1771397"/>
                <a:gridCol w="2243880"/>
                <a:gridCol w="1385323"/>
                <a:gridCol w="1728191"/>
              </a:tblGrid>
              <a:tr h="9266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78,0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72,3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1226,7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35,7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400" b="1" i="0" u="none" strike="noStrike" dirty="0" smtClean="0">
                          <a:solidFill>
                            <a:srgbClr val="FF0000"/>
                          </a:solidFill>
                          <a:latin typeface="Calibri"/>
                        </a:rPr>
                        <a:t>59,9</a:t>
                      </a:r>
                      <a:endParaRPr lang="ru-RU" sz="1400" b="1" i="0" u="none" strike="noStrike" dirty="0">
                        <a:solidFill>
                          <a:srgbClr val="FF0000"/>
                        </a:solidFill>
                        <a:latin typeface="Calibri"/>
                      </a:endParaRPr>
                    </a:p>
                  </a:txBody>
                  <a:tcPr marL="9525" marR="9525" marT="9525" marB="0" anchor="b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  <a:tr h="19050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Продвижение имиджа Холмского района как культурно-исторического города, развитие межрайонных, межрегиональных и международных культурных связей, проведение общественно значимых мероприятий. Информационное обеспечение деятельности в сфере культуры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Сохранение объектов культурного наследия, находящихся в собственности Холмского района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Укрепление единого культурного и информационного пространства на территории района, преодоление отставания и диспропорций в культурном уровне сельских поселений и районного центра, в том числе путем укрепления и модернизации материально-технической базы учреждений культуры, поддержка творческих инициатив населения района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Укрепление материально-технической  базы, приобретение оборудования для сельских учреждений культуры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000" kern="1200" dirty="0" smtClean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Проведение ремонтов в учреждениях культуры Холмского района</a:t>
                      </a:r>
                      <a:endParaRPr lang="ru-RU" sz="10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9525" marR="9525" marT="9525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</a:tr>
            </a:tbl>
          </a:graphicData>
        </a:graphic>
      </p:graphicFrame>
      <p:sp>
        <p:nvSpPr>
          <p:cNvPr id="11" name="Номер слайда 10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22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2331" name="Rectangle 11"/>
          <p:cNvSpPr>
            <a:spLocks noChangeArrowheads="1"/>
          </p:cNvSpPr>
          <p:nvPr/>
        </p:nvSpPr>
        <p:spPr bwMode="auto">
          <a:xfrm>
            <a:off x="395536" y="1052736"/>
            <a:ext cx="8532948" cy="489364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  <a:effectLst/>
        </p:spPr>
        <p:txBody>
          <a:bodyPr wrap="square">
            <a:spAutoFit/>
          </a:bodyPr>
          <a:lstStyle/>
          <a:p>
            <a:r>
              <a:rPr lang="ru-RU" sz="2400" b="1" dirty="0" smtClean="0"/>
              <a:t>Адрес: </a:t>
            </a:r>
          </a:p>
          <a:p>
            <a:pPr algn="r"/>
            <a:r>
              <a:rPr lang="ru-RU" dirty="0" smtClean="0"/>
              <a:t>175270, Новгородская область, г. Холм, пл. Победы, д.4</a:t>
            </a:r>
          </a:p>
          <a:p>
            <a:endParaRPr lang="ru-RU" b="1" dirty="0" smtClean="0"/>
          </a:p>
          <a:p>
            <a:r>
              <a:rPr lang="ru-RU" sz="2400" b="1" dirty="0" smtClean="0"/>
              <a:t>Телефон / факс:                                            </a:t>
            </a:r>
            <a:r>
              <a:rPr lang="ru-RU" dirty="0" smtClean="0"/>
              <a:t>(81654) 59-186</a:t>
            </a:r>
            <a:endParaRPr lang="en-US" dirty="0" smtClean="0"/>
          </a:p>
          <a:p>
            <a:endParaRPr lang="en-US" b="1" dirty="0" smtClean="0"/>
          </a:p>
          <a:p>
            <a:r>
              <a:rPr lang="en-US" sz="2400" b="1" dirty="0" smtClean="0"/>
              <a:t>E-mail:</a:t>
            </a:r>
            <a:r>
              <a:rPr lang="ru-RU" sz="2400" b="1" dirty="0" smtClean="0"/>
              <a:t>                                                              </a:t>
            </a:r>
            <a:r>
              <a:rPr lang="en-US" dirty="0" smtClean="0"/>
              <a:t>holmfin@mail.ru</a:t>
            </a:r>
            <a:endParaRPr lang="ru-RU" dirty="0" smtClean="0"/>
          </a:p>
          <a:p>
            <a:r>
              <a:rPr lang="ru-RU" dirty="0" smtClean="0"/>
              <a:t>                                                                                                  </a:t>
            </a:r>
            <a:endParaRPr lang="en-US" dirty="0" smtClean="0"/>
          </a:p>
          <a:p>
            <a:endParaRPr lang="ru-RU" b="1" dirty="0" smtClean="0"/>
          </a:p>
          <a:p>
            <a:endParaRPr lang="ru-RU" dirty="0" smtClean="0"/>
          </a:p>
          <a:p>
            <a:endParaRPr lang="ru-RU" dirty="0" smtClean="0"/>
          </a:p>
          <a:p>
            <a:r>
              <a:rPr lang="ru-RU" sz="2400" b="1" dirty="0" smtClean="0"/>
              <a:t>Страница в электронно-коммуникационной сети «Интернет»</a:t>
            </a:r>
            <a:r>
              <a:rPr lang="ru-RU" dirty="0" smtClean="0"/>
              <a:t> </a:t>
            </a:r>
            <a:r>
              <a:rPr lang="en-US" dirty="0"/>
              <a:t>http://www.holmadmin.net/vlast/komfin.html</a:t>
            </a:r>
            <a:endParaRPr lang="ru-RU" dirty="0" smtClean="0"/>
          </a:p>
          <a:p>
            <a:endParaRPr lang="ru-RU" dirty="0" smtClean="0"/>
          </a:p>
          <a:p>
            <a:r>
              <a:rPr lang="en-US" dirty="0" smtClean="0"/>
              <a:t/>
            </a:r>
            <a:br>
              <a:rPr lang="en-US" dirty="0" smtClean="0"/>
            </a:br>
            <a:endParaRPr lang="en-US" dirty="0" smtClean="0"/>
          </a:p>
          <a:p>
            <a:endParaRPr lang="ru-RU" b="1" dirty="0"/>
          </a:p>
        </p:txBody>
      </p:sp>
      <p:sp>
        <p:nvSpPr>
          <p:cNvPr id="23" name="Прямоугольник 22"/>
          <p:cNvSpPr/>
          <p:nvPr/>
        </p:nvSpPr>
        <p:spPr>
          <a:xfrm>
            <a:off x="1" y="106935"/>
            <a:ext cx="9144000" cy="1411531"/>
          </a:xfrm>
          <a:prstGeom prst="rect">
            <a:avLst/>
          </a:prstGeom>
        </p:spPr>
        <p:txBody>
          <a:bodyPr wrap="square" tIns="72000">
            <a:spAutoFit/>
          </a:bodyPr>
          <a:lstStyle/>
          <a:p>
            <a:pPr algn="ctr"/>
            <a:r>
              <a:rPr lang="ru-RU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Комитет финансов Администрации Холмского муниципального района</a:t>
            </a:r>
          </a:p>
          <a:p>
            <a:pPr algn="ctr"/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23</a:t>
            </a:fld>
            <a:endParaRPr lang="ru-RU"/>
          </a:p>
        </p:txBody>
      </p:sp>
      <p:sp>
        <p:nvSpPr>
          <p:cNvPr id="6" name="TextBox 5"/>
          <p:cNvSpPr txBox="1"/>
          <p:nvPr/>
        </p:nvSpPr>
        <p:spPr>
          <a:xfrm>
            <a:off x="179512" y="6309320"/>
            <a:ext cx="8784976" cy="324036"/>
          </a:xfrm>
          <a:prstGeom prst="rect">
            <a:avLst/>
          </a:prstGeom>
          <a:noFill/>
          <a:ln/>
        </p:spPr>
        <p:txBody>
          <a:bodyPr vert="horz" wrap="square" rtlCol="0" anchor="ctr">
            <a:noAutofit/>
          </a:bodyPr>
          <a:lstStyle/>
          <a:p>
            <a:pPr algn="ctr"/>
            <a:r>
              <a:rPr lang="ru-RU" sz="1600" b="1" dirty="0" smtClean="0">
                <a:solidFill>
                  <a:schemeClr val="tx1"/>
                </a:solidFill>
              </a:rPr>
              <a:t>©</a:t>
            </a:r>
            <a:r>
              <a:rPr lang="en-US" sz="1600" b="1" dirty="0" smtClean="0">
                <a:solidFill>
                  <a:schemeClr val="tx1"/>
                </a:solidFill>
              </a:rPr>
              <a:t> </a:t>
            </a:r>
            <a:r>
              <a:rPr lang="ru-RU" sz="1600" b="1" dirty="0" smtClean="0">
                <a:solidFill>
                  <a:schemeClr val="tx1"/>
                </a:solidFill>
              </a:rPr>
              <a:t>Комитет финансов Администрации Холмского муниципального </a:t>
            </a:r>
            <a:r>
              <a:rPr lang="ru-RU" sz="1600" b="1" smtClean="0">
                <a:solidFill>
                  <a:schemeClr val="tx1"/>
                </a:solidFill>
              </a:rPr>
              <a:t>района </a:t>
            </a:r>
            <a:r>
              <a:rPr lang="ru-RU" sz="1600" b="1" smtClean="0">
                <a:solidFill>
                  <a:schemeClr val="tx1"/>
                </a:solidFill>
              </a:rPr>
              <a:t>2018г</a:t>
            </a:r>
            <a:r>
              <a:rPr lang="ru-RU" sz="1600" b="1" dirty="0" smtClean="0">
                <a:solidFill>
                  <a:schemeClr val="tx1"/>
                </a:solidFill>
              </a:rPr>
              <a:t>.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01673244"/>
              </p:ext>
            </p:extLst>
          </p:nvPr>
        </p:nvGraphicFramePr>
        <p:xfrm>
          <a:off x="153926" y="1128684"/>
          <a:ext cx="8802177" cy="5452388"/>
        </p:xfrm>
        <a:graphic>
          <a:graphicData uri="http://schemas.openxmlformats.org/drawingml/2006/table">
            <a:tbl>
              <a:tblPr/>
              <a:tblGrid>
                <a:gridCol w="5385517"/>
                <a:gridCol w="1137055"/>
                <a:gridCol w="1137055"/>
                <a:gridCol w="1142550"/>
              </a:tblGrid>
              <a:tr h="378745"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показатель</a:t>
                      </a:r>
                    </a:p>
                  </a:txBody>
                  <a:tcPr marL="5814" marR="5814" marT="58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2016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год отчет</a:t>
                      </a:r>
                    </a:p>
                  </a:txBody>
                  <a:tcPr marL="5814" marR="5814" marT="58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gridSpan="2"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2017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год</a:t>
                      </a:r>
                    </a:p>
                  </a:txBody>
                  <a:tcPr marL="5814" marR="5814" marT="58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536981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оценка</a:t>
                      </a:r>
                    </a:p>
                  </a:txBody>
                  <a:tcPr marL="5814" marR="5814" marT="58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отчет</a:t>
                      </a:r>
                    </a:p>
                  </a:txBody>
                  <a:tcPr marL="5814" marR="5814" marT="58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tx2">
                        <a:lumMod val="40000"/>
                        <a:lumOff val="60000"/>
                      </a:schemeClr>
                    </a:solidFill>
                  </a:tcPr>
                </a:tc>
              </a:tr>
              <a:tr h="74867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Численность постоянного населения (среднегодовая), тыс. человек</a:t>
                      </a:r>
                    </a:p>
                  </a:txBody>
                  <a:tcPr marL="5814" marR="5814" marT="58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5,43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14" marR="5814" marT="58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5,38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14" marR="5814" marT="58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5,38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14" marR="5814" marT="58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698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Объем валового регионального продукта,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млн.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рублей</a:t>
                      </a:r>
                    </a:p>
                  </a:txBody>
                  <a:tcPr marL="5814" marR="5814" marT="58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395,0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14" marR="5814" marT="58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405,0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14" marR="5814" marT="58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405,0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14" marR="5814" marT="58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472545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Ввод в действие жилых домов,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 </a:t>
                      </a:r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кв.м.</a:t>
                      </a:r>
                    </a:p>
                  </a:txBody>
                  <a:tcPr marL="5814" marR="5814" marT="58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1429,0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14" marR="5814" marT="58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781,0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14" marR="5814" marT="58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781,0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14" marR="5814" marT="58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698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Средний размер назначенных пенсий (на конец года), рублей</a:t>
                      </a:r>
                    </a:p>
                  </a:txBody>
                  <a:tcPr marL="5814" marR="5814" marT="58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10937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14" marR="5814" marT="58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11519,33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14" marR="5814" marT="58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11519,33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14" marR="5814" marT="58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748671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Среднемесячная заработная плата одного работника, тыс. рублей</a:t>
                      </a:r>
                    </a:p>
                  </a:txBody>
                  <a:tcPr marL="5814" marR="5814" marT="58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22,24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14" marR="5814" marT="58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23,5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14" marR="5814" marT="58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23,5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14" marR="5814" marT="58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53698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Величина прожиточного минимума, рублей</a:t>
                      </a:r>
                    </a:p>
                  </a:txBody>
                  <a:tcPr marL="5814" marR="5814" marT="58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10168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14" marR="5814" marT="58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10751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14" marR="5814" marT="58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10751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14" marR="5814" marT="58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536982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Среднедушевые денежные доходы, </a:t>
                      </a:r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рублей в месяц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14" marR="5814" marT="58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10167,3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14" marR="5814" marT="58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10690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14" marR="5814" marT="58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10690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14" marR="5814" marT="58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</a:tr>
              <a:tr h="418847">
                <a:tc>
                  <a:txBody>
                    <a:bodyPr/>
                    <a:lstStyle/>
                    <a:p>
                      <a:pPr algn="l" rtl="0" fontAlgn="ctr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Calibri"/>
                        </a:rPr>
                        <a:t>Уровень безработицы, %</a:t>
                      </a:r>
                    </a:p>
                  </a:txBody>
                  <a:tcPr marL="5814" marR="5814" marT="58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1,0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14" marR="5814" marT="58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14" marR="5814" marT="58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rtl="0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Calibri"/>
                        </a:rPr>
                        <a:t>0,9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Calibri"/>
                      </a:endParaRPr>
                    </a:p>
                  </a:txBody>
                  <a:tcPr marL="5814" marR="5814" marT="5814" marB="0" anchor="ctr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7" name="Заголовок 1"/>
          <p:cNvSpPr txBox="1">
            <a:spLocks/>
          </p:cNvSpPr>
          <p:nvPr/>
        </p:nvSpPr>
        <p:spPr>
          <a:xfrm>
            <a:off x="0" y="0"/>
            <a:ext cx="9144000" cy="936104"/>
          </a:xfrm>
          <a:prstGeom prst="rect">
            <a:avLst/>
          </a:prstGeom>
          <a:effectLst>
            <a:outerShdw blurRad="25400" dist="254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ts val="24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2800" b="1" dirty="0" smtClean="0">
                <a:ea typeface="+mj-ea"/>
                <a:cs typeface="+mj-cs"/>
              </a:rPr>
              <a:t>Основные показатели социально-экономического развития Холмского муниципального района</a:t>
            </a:r>
            <a:endParaRPr kumimoji="0" lang="ru-RU" sz="2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ea typeface="+mj-ea"/>
              <a:cs typeface="+mj-cs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3</a:t>
            </a:fld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bject 2"/>
          <p:cNvSpPr/>
          <p:nvPr/>
        </p:nvSpPr>
        <p:spPr>
          <a:xfrm>
            <a:off x="35496" y="548680"/>
            <a:ext cx="1731264" cy="1731264"/>
          </a:xfrm>
          <a:prstGeom prst="rect">
            <a:avLst/>
          </a:prstGeom>
          <a:blipFill>
            <a:blip r:embed="rId2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4" name="object 4"/>
          <p:cNvSpPr/>
          <p:nvPr/>
        </p:nvSpPr>
        <p:spPr>
          <a:xfrm>
            <a:off x="8740140" y="551687"/>
            <a:ext cx="403859" cy="521208"/>
          </a:xfrm>
          <a:prstGeom prst="rect">
            <a:avLst/>
          </a:prstGeom>
          <a:blipFill>
            <a:blip r:embed="rId3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sp>
        <p:nvSpPr>
          <p:cNvPr id="7" name="object 7"/>
          <p:cNvSpPr/>
          <p:nvPr/>
        </p:nvSpPr>
        <p:spPr>
          <a:xfrm>
            <a:off x="7002780" y="1313688"/>
            <a:ext cx="522731" cy="521208"/>
          </a:xfrm>
          <a:prstGeom prst="rect">
            <a:avLst/>
          </a:prstGeom>
          <a:blipFill>
            <a:blip r:embed="rId4" cstate="print"/>
            <a:stretch>
              <a:fillRect/>
            </a:stretch>
          </a:blipFill>
        </p:spPr>
        <p:txBody>
          <a:bodyPr wrap="square" lIns="0" tIns="0" rIns="0" bIns="0" rtlCol="0">
            <a:noAutofit/>
          </a:bodyPr>
          <a:lstStyle/>
          <a:p>
            <a:endParaRPr/>
          </a:p>
        </p:txBody>
      </p:sp>
      <p:graphicFrame>
        <p:nvGraphicFramePr>
          <p:cNvPr id="9" name="object 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636092729"/>
              </p:ext>
            </p:extLst>
          </p:nvPr>
        </p:nvGraphicFramePr>
        <p:xfrm>
          <a:off x="245172" y="2342514"/>
          <a:ext cx="8647308" cy="4149544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4356535"/>
                <a:gridCol w="1389969"/>
                <a:gridCol w="1450402"/>
                <a:gridCol w="1450402"/>
              </a:tblGrid>
              <a:tr h="480440">
                <a:tc>
                  <a:txBody>
                    <a:bodyPr/>
                    <a:lstStyle/>
                    <a:p>
                      <a:pPr marL="0" indent="0" algn="ctr"/>
                      <a:endParaRPr sz="1800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8CDE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latin typeface="+mn-lt"/>
                          <a:cs typeface="Arial"/>
                        </a:rPr>
                        <a:t>утверждено</a:t>
                      </a:r>
                      <a:endParaRPr sz="1800" b="1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8CDE4"/>
                    </a:solidFill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latin typeface="+mn-lt"/>
                          <a:cs typeface="Arial"/>
                        </a:rPr>
                        <a:t>исполнено</a:t>
                      </a:r>
                      <a:endParaRPr sz="1800" b="1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  <a:solidFill>
                      <a:srgbClr val="B8CDE4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ru-RU" sz="1800" b="1" dirty="0" smtClean="0">
                          <a:latin typeface="+mn-lt"/>
                          <a:cs typeface="Arial"/>
                        </a:rPr>
                        <a:t>Темп роста к 2016 году, % </a:t>
                      </a: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B8CDE4"/>
                    </a:solidFill>
                  </a:tcPr>
                </a:tc>
              </a:tr>
              <a:tr h="440690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sz="1800" b="1" dirty="0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I.</a:t>
                      </a:r>
                      <a:r>
                        <a:rPr sz="1800" b="1" spc="-20" dirty="0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800" b="1" spc="25" dirty="0" err="1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Д</a:t>
                      </a:r>
                      <a:r>
                        <a:rPr sz="1800" b="1" spc="-45" dirty="0" err="1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о</a:t>
                      </a:r>
                      <a:r>
                        <a:rPr sz="1800" b="1" spc="-55" dirty="0" err="1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х</a:t>
                      </a:r>
                      <a:r>
                        <a:rPr sz="1800" b="1" spc="-20" dirty="0" err="1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о</a:t>
                      </a:r>
                      <a:r>
                        <a:rPr sz="1800" b="1" spc="0" dirty="0" err="1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ды</a:t>
                      </a:r>
                      <a:r>
                        <a:rPr sz="1800" b="1" spc="0" dirty="0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, </a:t>
                      </a:r>
                      <a:r>
                        <a:rPr sz="1800" b="1" spc="-50" dirty="0" err="1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в</a:t>
                      </a:r>
                      <a:r>
                        <a:rPr sz="1800" b="1" spc="0" dirty="0" err="1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с</a:t>
                      </a:r>
                      <a:r>
                        <a:rPr sz="1800" b="1" spc="-10" dirty="0" err="1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е</a:t>
                      </a:r>
                      <a:r>
                        <a:rPr sz="1800" b="1" spc="-35" dirty="0" err="1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г</a:t>
                      </a:r>
                      <a:r>
                        <a:rPr sz="1800" b="1" spc="0" dirty="0" err="1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о</a:t>
                      </a:r>
                      <a:endParaRPr sz="1800" dirty="0">
                        <a:solidFill>
                          <a:srgbClr val="009A46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191160,9</a:t>
                      </a:r>
                      <a:endParaRPr sz="1800" b="1" dirty="0">
                        <a:solidFill>
                          <a:srgbClr val="009A46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190797,6</a:t>
                      </a:r>
                      <a:endParaRPr sz="1800" b="1" dirty="0">
                        <a:solidFill>
                          <a:srgbClr val="009A46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99,8</a:t>
                      </a:r>
                      <a:endParaRPr sz="1800" b="1" dirty="0">
                        <a:solidFill>
                          <a:srgbClr val="009A46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689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sz="1800" smtClean="0">
                          <a:latin typeface="+mn-lt"/>
                          <a:cs typeface="Arial"/>
                        </a:rPr>
                        <a:t>из</a:t>
                      </a:r>
                      <a:r>
                        <a:rPr sz="1800" spc="-20" smtClean="0">
                          <a:latin typeface="+mn-lt"/>
                          <a:cs typeface="Arial"/>
                        </a:rPr>
                        <a:t> </a:t>
                      </a:r>
                      <a:r>
                        <a:rPr sz="1800" spc="0" smtClean="0">
                          <a:latin typeface="+mn-lt"/>
                          <a:cs typeface="Arial"/>
                        </a:rPr>
                        <a:t>ни</a:t>
                      </a:r>
                      <a:r>
                        <a:rPr sz="1800" spc="-10" smtClean="0">
                          <a:latin typeface="+mn-lt"/>
                          <a:cs typeface="Arial"/>
                        </a:rPr>
                        <a:t>х</a:t>
                      </a:r>
                      <a:r>
                        <a:rPr sz="1800" spc="0" smtClean="0">
                          <a:latin typeface="+mn-lt"/>
                          <a:cs typeface="Arial"/>
                        </a:rPr>
                        <a:t>:</a:t>
                      </a:r>
                      <a:endParaRPr sz="180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sz="1800" b="1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sz="1800" b="1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/>
                      <a:endParaRPr sz="1800" b="1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10413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sz="1800" b="1" smtClean="0">
                          <a:latin typeface="+mn-lt"/>
                          <a:cs typeface="Arial"/>
                        </a:rPr>
                        <a:t>Н</a:t>
                      </a:r>
                      <a:r>
                        <a:rPr sz="1800" b="1" spc="-15" smtClean="0">
                          <a:latin typeface="+mn-lt"/>
                          <a:cs typeface="Arial"/>
                        </a:rPr>
                        <a:t>а</a:t>
                      </a:r>
                      <a:r>
                        <a:rPr sz="1800" b="1" spc="-30" smtClean="0">
                          <a:latin typeface="+mn-lt"/>
                          <a:cs typeface="Arial"/>
                        </a:rPr>
                        <a:t>л</a:t>
                      </a:r>
                      <a:r>
                        <a:rPr sz="1800" b="1" spc="0" smtClean="0">
                          <a:latin typeface="+mn-lt"/>
                          <a:cs typeface="Arial"/>
                        </a:rPr>
                        <a:t>о</a:t>
                      </a:r>
                      <a:r>
                        <a:rPr sz="1800" b="1" spc="-30" smtClean="0">
                          <a:latin typeface="+mn-lt"/>
                          <a:cs typeface="Arial"/>
                        </a:rPr>
                        <a:t>г</a:t>
                      </a:r>
                      <a:r>
                        <a:rPr sz="1800" b="1" spc="0" smtClean="0">
                          <a:latin typeface="+mn-lt"/>
                          <a:cs typeface="Arial"/>
                        </a:rPr>
                        <a:t>овые</a:t>
                      </a:r>
                      <a:r>
                        <a:rPr sz="1800" b="1" spc="-15" smtClean="0">
                          <a:latin typeface="+mn-lt"/>
                          <a:cs typeface="Arial"/>
                        </a:rPr>
                        <a:t> </a:t>
                      </a:r>
                      <a:r>
                        <a:rPr sz="1800" b="1" spc="0" smtClean="0">
                          <a:latin typeface="+mn-lt"/>
                          <a:cs typeface="Arial"/>
                        </a:rPr>
                        <a:t>и</a:t>
                      </a:r>
                      <a:r>
                        <a:rPr sz="1800" b="1" spc="10" smtClean="0">
                          <a:latin typeface="+mn-lt"/>
                          <a:cs typeface="Arial"/>
                        </a:rPr>
                        <a:t> </a:t>
                      </a:r>
                      <a:r>
                        <a:rPr sz="1800" b="1" spc="0" smtClean="0">
                          <a:latin typeface="+mn-lt"/>
                          <a:cs typeface="Arial"/>
                        </a:rPr>
                        <a:t>нен</a:t>
                      </a:r>
                      <a:r>
                        <a:rPr sz="1800" b="1" spc="-10" smtClean="0">
                          <a:latin typeface="+mn-lt"/>
                          <a:cs typeface="Arial"/>
                        </a:rPr>
                        <a:t>а</a:t>
                      </a:r>
                      <a:r>
                        <a:rPr sz="1800" b="1" spc="-30" smtClean="0">
                          <a:latin typeface="+mn-lt"/>
                          <a:cs typeface="Arial"/>
                        </a:rPr>
                        <a:t>л</a:t>
                      </a:r>
                      <a:r>
                        <a:rPr sz="1800" b="1" spc="0" smtClean="0">
                          <a:latin typeface="+mn-lt"/>
                          <a:cs typeface="Arial"/>
                        </a:rPr>
                        <a:t>о</a:t>
                      </a:r>
                      <a:r>
                        <a:rPr sz="1800" b="1" spc="-30" smtClean="0">
                          <a:latin typeface="+mn-lt"/>
                          <a:cs typeface="Arial"/>
                        </a:rPr>
                        <a:t>г</a:t>
                      </a:r>
                      <a:r>
                        <a:rPr sz="1800" b="1" spc="0" smtClean="0">
                          <a:latin typeface="+mn-lt"/>
                          <a:cs typeface="Arial"/>
                        </a:rPr>
                        <a:t>овые</a:t>
                      </a:r>
                      <a:r>
                        <a:rPr sz="1800" b="1" spc="-15" smtClean="0">
                          <a:latin typeface="+mn-lt"/>
                          <a:cs typeface="Arial"/>
                        </a:rPr>
                        <a:t> </a:t>
                      </a:r>
                      <a:r>
                        <a:rPr sz="1800" b="1" spc="0" smtClean="0">
                          <a:latin typeface="+mn-lt"/>
                          <a:cs typeface="Arial"/>
                        </a:rPr>
                        <a:t>д</a:t>
                      </a:r>
                      <a:r>
                        <a:rPr sz="1800" b="1" spc="-50" smtClean="0">
                          <a:latin typeface="+mn-lt"/>
                          <a:cs typeface="Arial"/>
                        </a:rPr>
                        <a:t>о</a:t>
                      </a:r>
                      <a:r>
                        <a:rPr sz="1800" b="1" spc="-55" smtClean="0">
                          <a:latin typeface="+mn-lt"/>
                          <a:cs typeface="Arial"/>
                        </a:rPr>
                        <a:t>х</a:t>
                      </a:r>
                      <a:r>
                        <a:rPr sz="1800" b="1" spc="-25" smtClean="0">
                          <a:latin typeface="+mn-lt"/>
                          <a:cs typeface="Arial"/>
                        </a:rPr>
                        <a:t>о</a:t>
                      </a:r>
                      <a:r>
                        <a:rPr sz="1800" b="1" spc="0" smtClean="0">
                          <a:latin typeface="+mn-lt"/>
                          <a:cs typeface="Arial"/>
                        </a:rPr>
                        <a:t>ды</a:t>
                      </a:r>
                      <a:endParaRPr sz="180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latin typeface="+mn-lt"/>
                          <a:cs typeface="Arial"/>
                        </a:rPr>
                        <a:t>30814,3</a:t>
                      </a:r>
                      <a:endParaRPr sz="1800" b="1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latin typeface="+mn-lt"/>
                          <a:cs typeface="Arial"/>
                        </a:rPr>
                        <a:t>32800,9</a:t>
                      </a:r>
                      <a:endParaRPr sz="1800" b="1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latin typeface="+mn-lt"/>
                          <a:cs typeface="Arial"/>
                        </a:rPr>
                        <a:t>106,4</a:t>
                      </a:r>
                      <a:endParaRPr sz="1800" b="1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576071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sz="1800" b="1" smtClean="0">
                          <a:latin typeface="+mn-lt"/>
                          <a:cs typeface="Arial"/>
                        </a:rPr>
                        <a:t>Без</a:t>
                      </a:r>
                      <a:r>
                        <a:rPr sz="1800" b="1" spc="-30" smtClean="0">
                          <a:latin typeface="+mn-lt"/>
                          <a:cs typeface="Arial"/>
                        </a:rPr>
                        <a:t>в</a:t>
                      </a:r>
                      <a:r>
                        <a:rPr sz="1800" b="1" spc="-20" smtClean="0">
                          <a:latin typeface="+mn-lt"/>
                          <a:cs typeface="Arial"/>
                        </a:rPr>
                        <a:t>о</a:t>
                      </a:r>
                      <a:r>
                        <a:rPr sz="1800" b="1" spc="-45" smtClean="0">
                          <a:latin typeface="+mn-lt"/>
                          <a:cs typeface="Arial"/>
                        </a:rPr>
                        <a:t>з</a:t>
                      </a:r>
                      <a:r>
                        <a:rPr sz="1800" b="1" spc="0" smtClean="0">
                          <a:latin typeface="+mn-lt"/>
                          <a:cs typeface="Arial"/>
                        </a:rPr>
                        <a:t>мездные</a:t>
                      </a:r>
                      <a:r>
                        <a:rPr sz="1800" b="1" spc="10" smtClean="0">
                          <a:latin typeface="+mn-lt"/>
                          <a:cs typeface="Arial"/>
                        </a:rPr>
                        <a:t> </a:t>
                      </a:r>
                      <a:r>
                        <a:rPr sz="1800" b="1" spc="0" smtClean="0">
                          <a:latin typeface="+mn-lt"/>
                          <a:cs typeface="Arial"/>
                        </a:rPr>
                        <a:t>п</a:t>
                      </a:r>
                      <a:r>
                        <a:rPr sz="1800" b="1" spc="-15" smtClean="0">
                          <a:latin typeface="+mn-lt"/>
                          <a:cs typeface="Arial"/>
                        </a:rPr>
                        <a:t>о</a:t>
                      </a:r>
                      <a:r>
                        <a:rPr sz="1800" b="1" spc="0" smtClean="0">
                          <a:latin typeface="+mn-lt"/>
                          <a:cs typeface="Arial"/>
                        </a:rPr>
                        <a:t>с</a:t>
                      </a:r>
                      <a:r>
                        <a:rPr sz="1800" b="1" spc="10" smtClean="0">
                          <a:latin typeface="+mn-lt"/>
                          <a:cs typeface="Arial"/>
                        </a:rPr>
                        <a:t>т</a:t>
                      </a:r>
                      <a:r>
                        <a:rPr sz="1800" b="1" spc="-20" smtClean="0">
                          <a:latin typeface="+mn-lt"/>
                          <a:cs typeface="Arial"/>
                        </a:rPr>
                        <a:t>у</a:t>
                      </a:r>
                      <a:r>
                        <a:rPr sz="1800" b="1" spc="0" smtClean="0">
                          <a:latin typeface="+mn-lt"/>
                          <a:cs typeface="Arial"/>
                        </a:rPr>
                        <a:t>п</a:t>
                      </a:r>
                      <a:r>
                        <a:rPr sz="1800" b="1" spc="-25" smtClean="0">
                          <a:latin typeface="+mn-lt"/>
                          <a:cs typeface="Arial"/>
                        </a:rPr>
                        <a:t>л</a:t>
                      </a:r>
                      <a:r>
                        <a:rPr sz="1800" b="1" spc="0" smtClean="0">
                          <a:latin typeface="+mn-lt"/>
                          <a:cs typeface="Arial"/>
                        </a:rPr>
                        <a:t>ения</a:t>
                      </a:r>
                      <a:endParaRPr sz="180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latin typeface="+mn-lt"/>
                          <a:cs typeface="Arial"/>
                        </a:rPr>
                        <a:t>160346,6</a:t>
                      </a:r>
                      <a:endParaRPr sz="1800" b="1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latin typeface="+mn-lt"/>
                          <a:cs typeface="Arial"/>
                        </a:rPr>
                        <a:t>157996,6</a:t>
                      </a:r>
                      <a:endParaRPr sz="1800" b="1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latin typeface="+mn-lt"/>
                          <a:cs typeface="Arial"/>
                        </a:rPr>
                        <a:t>98,5</a:t>
                      </a:r>
                      <a:endParaRPr sz="1800" b="1" dirty="0"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563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sz="1800" b="1" dirty="0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II.</a:t>
                      </a:r>
                      <a:r>
                        <a:rPr sz="1800" b="1" spc="-20" dirty="0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800" b="1" spc="-30" dirty="0" err="1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Р</a:t>
                      </a:r>
                      <a:r>
                        <a:rPr sz="1800" b="1" spc="-10" dirty="0" err="1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а</a:t>
                      </a:r>
                      <a:r>
                        <a:rPr sz="1800" b="1" spc="-35" dirty="0" err="1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с</a:t>
                      </a:r>
                      <a:r>
                        <a:rPr sz="1800" b="1" spc="-55" dirty="0" err="1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х</a:t>
                      </a:r>
                      <a:r>
                        <a:rPr sz="1800" b="1" spc="-25" dirty="0" err="1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о</a:t>
                      </a:r>
                      <a:r>
                        <a:rPr sz="1800" b="1" spc="0" dirty="0" err="1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д</a:t>
                      </a:r>
                      <a:r>
                        <a:rPr sz="1800" b="1" spc="-10" dirty="0" err="1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ы</a:t>
                      </a:r>
                      <a:r>
                        <a:rPr sz="1800" b="1" spc="0" dirty="0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, </a:t>
                      </a:r>
                      <a:r>
                        <a:rPr sz="1800" b="1" spc="-55" dirty="0" err="1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в</a:t>
                      </a:r>
                      <a:r>
                        <a:rPr sz="1800" b="1" spc="-10" dirty="0" err="1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се</a:t>
                      </a:r>
                      <a:r>
                        <a:rPr sz="1800" b="1" spc="-35" dirty="0" err="1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г</a:t>
                      </a:r>
                      <a:r>
                        <a:rPr sz="1800" b="1" spc="0" dirty="0" err="1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о</a:t>
                      </a:r>
                      <a:endParaRPr sz="1800" dirty="0">
                        <a:solidFill>
                          <a:srgbClr val="009A46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191692,9</a:t>
                      </a:r>
                      <a:endParaRPr sz="1800" b="1" dirty="0">
                        <a:solidFill>
                          <a:srgbClr val="009A46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187234,0</a:t>
                      </a:r>
                      <a:endParaRPr sz="1800" b="1" dirty="0">
                        <a:solidFill>
                          <a:srgbClr val="009A46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102,5</a:t>
                      </a:r>
                      <a:endParaRPr sz="1800" b="1" dirty="0">
                        <a:solidFill>
                          <a:srgbClr val="009A46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40702">
                <a:tc>
                  <a:txBody>
                    <a:bodyPr/>
                    <a:lstStyle/>
                    <a:p>
                      <a:pPr marL="0" indent="0" algn="l">
                        <a:lnSpc>
                          <a:spcPct val="100000"/>
                        </a:lnSpc>
                      </a:pPr>
                      <a:r>
                        <a:rPr sz="1800" b="1" smtClean="0">
                          <a:solidFill>
                            <a:srgbClr val="0070C0"/>
                          </a:solidFill>
                          <a:latin typeface="+mn-lt"/>
                          <a:cs typeface="Arial"/>
                        </a:rPr>
                        <a:t>III.</a:t>
                      </a:r>
                      <a:r>
                        <a:rPr sz="1800" b="1" spc="-30" smtClean="0">
                          <a:solidFill>
                            <a:srgbClr val="0070C0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800" b="1" spc="25" smtClean="0">
                          <a:solidFill>
                            <a:srgbClr val="0070C0"/>
                          </a:solidFill>
                          <a:latin typeface="+mn-lt"/>
                          <a:cs typeface="Arial"/>
                        </a:rPr>
                        <a:t>Д</a:t>
                      </a:r>
                      <a:r>
                        <a:rPr sz="1800" b="1" spc="0" smtClean="0">
                          <a:solidFill>
                            <a:srgbClr val="0070C0"/>
                          </a:solidFill>
                          <a:latin typeface="+mn-lt"/>
                          <a:cs typeface="Arial"/>
                        </a:rPr>
                        <a:t>е</a:t>
                      </a:r>
                      <a:r>
                        <a:rPr sz="1800" b="1" spc="-35" smtClean="0">
                          <a:solidFill>
                            <a:srgbClr val="0070C0"/>
                          </a:solidFill>
                          <a:latin typeface="+mn-lt"/>
                          <a:cs typeface="Arial"/>
                        </a:rPr>
                        <a:t>ф</a:t>
                      </a:r>
                      <a:r>
                        <a:rPr sz="1800" b="1" spc="0" smtClean="0">
                          <a:solidFill>
                            <a:srgbClr val="0070C0"/>
                          </a:solidFill>
                          <a:latin typeface="+mn-lt"/>
                          <a:cs typeface="Arial"/>
                        </a:rPr>
                        <a:t>иц</a:t>
                      </a:r>
                      <a:r>
                        <a:rPr sz="1800" b="1" spc="5" smtClean="0">
                          <a:solidFill>
                            <a:srgbClr val="0070C0"/>
                          </a:solidFill>
                          <a:latin typeface="+mn-lt"/>
                          <a:cs typeface="Arial"/>
                        </a:rPr>
                        <a:t>и</a:t>
                      </a:r>
                      <a:r>
                        <a:rPr sz="1800" b="1" spc="0" smtClean="0">
                          <a:solidFill>
                            <a:srgbClr val="0070C0"/>
                          </a:solidFill>
                          <a:latin typeface="+mn-lt"/>
                          <a:cs typeface="Arial"/>
                        </a:rPr>
                        <a:t>т</a:t>
                      </a:r>
                      <a:r>
                        <a:rPr sz="1800" b="1" spc="45" smtClean="0">
                          <a:solidFill>
                            <a:srgbClr val="0070C0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800" b="1" spc="5" smtClean="0">
                          <a:solidFill>
                            <a:srgbClr val="0070C0"/>
                          </a:solidFill>
                          <a:latin typeface="+mn-lt"/>
                          <a:cs typeface="Arial"/>
                        </a:rPr>
                        <a:t>(</a:t>
                      </a:r>
                      <a:r>
                        <a:rPr sz="1800" b="1" spc="0" smtClean="0">
                          <a:solidFill>
                            <a:srgbClr val="0070C0"/>
                          </a:solidFill>
                          <a:latin typeface="+mn-lt"/>
                          <a:cs typeface="Arial"/>
                        </a:rPr>
                        <a:t>-), пр</a:t>
                      </a:r>
                      <a:r>
                        <a:rPr sz="1800" b="1" spc="5" smtClean="0">
                          <a:solidFill>
                            <a:srgbClr val="0070C0"/>
                          </a:solidFill>
                          <a:latin typeface="+mn-lt"/>
                          <a:cs typeface="Arial"/>
                        </a:rPr>
                        <a:t>о</a:t>
                      </a:r>
                      <a:r>
                        <a:rPr sz="1800" b="1" spc="-40" smtClean="0">
                          <a:solidFill>
                            <a:srgbClr val="0070C0"/>
                          </a:solidFill>
                          <a:latin typeface="+mn-lt"/>
                          <a:cs typeface="Arial"/>
                        </a:rPr>
                        <a:t>ф</a:t>
                      </a:r>
                      <a:r>
                        <a:rPr sz="1800" b="1" spc="0" smtClean="0">
                          <a:solidFill>
                            <a:srgbClr val="0070C0"/>
                          </a:solidFill>
                          <a:latin typeface="+mn-lt"/>
                          <a:cs typeface="Arial"/>
                        </a:rPr>
                        <a:t>и</a:t>
                      </a:r>
                      <a:r>
                        <a:rPr sz="1800" b="1" spc="-10" smtClean="0">
                          <a:solidFill>
                            <a:srgbClr val="0070C0"/>
                          </a:solidFill>
                          <a:latin typeface="+mn-lt"/>
                          <a:cs typeface="Arial"/>
                        </a:rPr>
                        <a:t>ц</a:t>
                      </a:r>
                      <a:r>
                        <a:rPr sz="1800" b="1" spc="5" smtClean="0">
                          <a:solidFill>
                            <a:srgbClr val="0070C0"/>
                          </a:solidFill>
                          <a:latin typeface="+mn-lt"/>
                          <a:cs typeface="Arial"/>
                        </a:rPr>
                        <a:t>и</a:t>
                      </a:r>
                      <a:r>
                        <a:rPr sz="1800" b="1" spc="0" smtClean="0">
                          <a:solidFill>
                            <a:srgbClr val="0070C0"/>
                          </a:solidFill>
                          <a:latin typeface="+mn-lt"/>
                          <a:cs typeface="Arial"/>
                        </a:rPr>
                        <a:t>т</a:t>
                      </a:r>
                      <a:r>
                        <a:rPr sz="1800" b="1" spc="45" smtClean="0">
                          <a:solidFill>
                            <a:srgbClr val="0070C0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800" b="1" spc="0" smtClean="0">
                          <a:solidFill>
                            <a:srgbClr val="0070C0"/>
                          </a:solidFill>
                          <a:latin typeface="+mn-lt"/>
                          <a:cs typeface="Arial"/>
                        </a:rPr>
                        <a:t>(+)</a:t>
                      </a:r>
                      <a:endParaRPr sz="1800">
                        <a:solidFill>
                          <a:srgbClr val="0070C0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solidFill>
                            <a:srgbClr val="0070C0"/>
                          </a:solidFill>
                          <a:latin typeface="+mn-lt"/>
                          <a:cs typeface="Arial"/>
                        </a:rPr>
                        <a:t>-531,9</a:t>
                      </a:r>
                      <a:endParaRPr sz="1800" b="1" dirty="0">
                        <a:solidFill>
                          <a:srgbClr val="0070C0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solidFill>
                            <a:srgbClr val="0070C0"/>
                          </a:solidFill>
                          <a:latin typeface="+mn-lt"/>
                          <a:cs typeface="Arial"/>
                        </a:rPr>
                        <a:t>3563,6</a:t>
                      </a:r>
                      <a:endParaRPr sz="1800" b="1" dirty="0">
                        <a:solidFill>
                          <a:srgbClr val="0070C0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solidFill>
                            <a:srgbClr val="0070C0"/>
                          </a:solidFill>
                          <a:latin typeface="+mn-lt"/>
                          <a:cs typeface="Arial"/>
                        </a:rPr>
                        <a:t>-</a:t>
                      </a:r>
                      <a:endParaRPr sz="1800" b="1" dirty="0">
                        <a:solidFill>
                          <a:srgbClr val="0070C0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51776">
                <a:tc>
                  <a:txBody>
                    <a:bodyPr/>
                    <a:lstStyle/>
                    <a:p>
                      <a:pPr marL="0" marR="577215" indent="0" algn="l">
                        <a:lnSpc>
                          <a:spcPct val="100000"/>
                        </a:lnSpc>
                      </a:pPr>
                      <a:r>
                        <a:rPr sz="1800" b="1" spc="-5" dirty="0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V</a:t>
                      </a:r>
                      <a:r>
                        <a:rPr sz="1800" b="1" spc="5" dirty="0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I</a:t>
                      </a:r>
                      <a:r>
                        <a:rPr sz="1800" b="1" spc="0" dirty="0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.</a:t>
                      </a:r>
                      <a:r>
                        <a:rPr sz="1800" b="1" spc="-20" dirty="0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800" b="1" spc="0" dirty="0" err="1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Ис</a:t>
                      </a:r>
                      <a:r>
                        <a:rPr sz="1800" b="1" spc="-60" dirty="0" err="1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т</a:t>
                      </a:r>
                      <a:r>
                        <a:rPr sz="1800" b="1" spc="-45" dirty="0" err="1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о</a:t>
                      </a:r>
                      <a:r>
                        <a:rPr sz="1800" b="1" spc="0" dirty="0" err="1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чни</a:t>
                      </a:r>
                      <a:r>
                        <a:rPr sz="1800" b="1" spc="10" dirty="0" err="1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к</a:t>
                      </a:r>
                      <a:r>
                        <a:rPr sz="1800" b="1" spc="0" dirty="0" err="1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и</a:t>
                      </a:r>
                      <a:r>
                        <a:rPr sz="1800" b="1" spc="45" dirty="0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800" b="1" spc="-40" dirty="0" err="1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ф</a:t>
                      </a:r>
                      <a:r>
                        <a:rPr sz="1800" b="1" spc="0" dirty="0" err="1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инанс</a:t>
                      </a:r>
                      <a:r>
                        <a:rPr sz="1800" b="1" spc="-10" dirty="0" err="1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и</a:t>
                      </a:r>
                      <a:r>
                        <a:rPr sz="1800" b="1" spc="0" dirty="0" err="1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р</a:t>
                      </a:r>
                      <a:r>
                        <a:rPr sz="1800" b="1" spc="5" dirty="0" err="1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о</a:t>
                      </a:r>
                      <a:r>
                        <a:rPr sz="1800" b="1" spc="-15" dirty="0" err="1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в</a:t>
                      </a:r>
                      <a:r>
                        <a:rPr sz="1800" b="1" spc="0" dirty="0" err="1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ания</a:t>
                      </a:r>
                      <a:r>
                        <a:rPr sz="1800" b="1" spc="0" dirty="0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 </a:t>
                      </a:r>
                      <a:r>
                        <a:rPr sz="1800" b="1" spc="0" dirty="0" err="1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д</a:t>
                      </a:r>
                      <a:r>
                        <a:rPr sz="1800" b="1" spc="-10" dirty="0" err="1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е</a:t>
                      </a:r>
                      <a:r>
                        <a:rPr sz="1800" b="1" spc="-40" dirty="0" err="1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ф</a:t>
                      </a:r>
                      <a:r>
                        <a:rPr sz="1800" b="1" spc="0" dirty="0" err="1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и</a:t>
                      </a:r>
                      <a:r>
                        <a:rPr sz="1800" b="1" spc="-10" dirty="0" err="1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ц</a:t>
                      </a:r>
                      <a:r>
                        <a:rPr sz="1800" b="1" spc="5" dirty="0" err="1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и</a:t>
                      </a:r>
                      <a:r>
                        <a:rPr sz="1800" b="1" spc="0" dirty="0" err="1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та</a:t>
                      </a:r>
                      <a:endParaRPr sz="1800" dirty="0">
                        <a:solidFill>
                          <a:srgbClr val="009A46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531,9</a:t>
                      </a:r>
                      <a:endParaRPr sz="1800" b="1" dirty="0">
                        <a:solidFill>
                          <a:srgbClr val="009A46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-3563,6</a:t>
                      </a:r>
                      <a:endParaRPr sz="1800" b="1" dirty="0">
                        <a:solidFill>
                          <a:srgbClr val="009A46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0" indent="0" algn="ctr">
                        <a:lnSpc>
                          <a:spcPct val="100000"/>
                        </a:lnSpc>
                      </a:pPr>
                      <a:r>
                        <a:rPr lang="ru-RU" sz="1800" b="1" dirty="0" smtClean="0">
                          <a:solidFill>
                            <a:srgbClr val="009A46"/>
                          </a:solidFill>
                          <a:latin typeface="+mn-lt"/>
                          <a:cs typeface="Arial"/>
                        </a:rPr>
                        <a:t>-</a:t>
                      </a:r>
                      <a:endParaRPr sz="1800" b="1" dirty="0">
                        <a:solidFill>
                          <a:srgbClr val="009A46"/>
                        </a:solidFill>
                        <a:latin typeface="+mn-lt"/>
                        <a:cs typeface="Arial"/>
                      </a:endParaRPr>
                    </a:p>
                  </a:txBody>
                  <a:tcPr marL="0" marR="0" marT="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</a:tr>
            </a:tbl>
          </a:graphicData>
        </a:graphic>
      </p:graphicFrame>
      <p:sp>
        <p:nvSpPr>
          <p:cNvPr id="11" name="Заголовок 1"/>
          <p:cNvSpPr txBox="1">
            <a:spLocks/>
          </p:cNvSpPr>
          <p:nvPr/>
        </p:nvSpPr>
        <p:spPr>
          <a:xfrm>
            <a:off x="0" y="0"/>
            <a:ext cx="9144000" cy="936104"/>
          </a:xfrm>
          <a:prstGeom prst="rect">
            <a:avLst/>
          </a:prstGeom>
          <a:effectLst>
            <a:outerShdw blurRad="25400" dist="25400" dir="2700000" algn="tl" rotWithShape="0">
              <a:prstClr val="black">
                <a:alpha val="40000"/>
              </a:prstClr>
            </a:outerShdw>
          </a:effectLst>
        </p:spPr>
        <p:txBody>
          <a:bodyPr>
            <a:noAutofit/>
          </a:bodyPr>
          <a:lstStyle/>
          <a:p>
            <a:pPr marR="0" algn="ctr">
              <a:lnSpc>
                <a:spcPts val="2400"/>
              </a:lnSpc>
            </a:pPr>
            <a:r>
              <a:rPr lang="ru-RU" sz="2800" b="1" spc="-15" dirty="0" smtClean="0">
                <a:cs typeface="Trebuchet MS"/>
              </a:rPr>
              <a:t>Ос</a:t>
            </a:r>
            <a:r>
              <a:rPr lang="ru-RU" sz="2800" b="1" spc="-25" dirty="0" smtClean="0">
                <a:cs typeface="Trebuchet MS"/>
              </a:rPr>
              <a:t>н</a:t>
            </a:r>
            <a:r>
              <a:rPr lang="ru-RU" sz="2800" b="1" spc="-15" dirty="0" smtClean="0">
                <a:cs typeface="Trebuchet MS"/>
              </a:rPr>
              <a:t>овн</a:t>
            </a:r>
            <a:r>
              <a:rPr lang="ru-RU" sz="2800" b="1" spc="-30" dirty="0" smtClean="0">
                <a:cs typeface="Trebuchet MS"/>
              </a:rPr>
              <a:t>ы</a:t>
            </a:r>
            <a:r>
              <a:rPr lang="ru-RU" sz="2800" b="1" spc="-15" dirty="0" smtClean="0">
                <a:cs typeface="Trebuchet MS"/>
              </a:rPr>
              <a:t>е</a:t>
            </a:r>
            <a:r>
              <a:rPr lang="ru-RU" sz="2800" b="1" spc="15" dirty="0" smtClean="0">
                <a:cs typeface="Trebuchet MS"/>
              </a:rPr>
              <a:t>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показатели исполнения  бюджета муниципального района в 2017 году</a:t>
            </a:r>
            <a:endParaRPr lang="ru-RU" sz="2800" b="1" spc="-15" dirty="0" smtClean="0">
              <a:cs typeface="Trebuchet MS"/>
            </a:endParaRPr>
          </a:p>
        </p:txBody>
      </p:sp>
      <p:sp>
        <p:nvSpPr>
          <p:cNvPr id="12" name="Прямоугольник 11"/>
          <p:cNvSpPr/>
          <p:nvPr/>
        </p:nvSpPr>
        <p:spPr>
          <a:xfrm>
            <a:off x="7356207" y="1844824"/>
            <a:ext cx="178779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marR="331470" algn="r">
              <a:lnSpc>
                <a:spcPct val="100000"/>
              </a:lnSpc>
            </a:pPr>
            <a:r>
              <a:rPr lang="ru-RU" spc="-10" dirty="0" smtClean="0">
                <a:cs typeface="Arial"/>
              </a:rPr>
              <a:t>(тыс.</a:t>
            </a:r>
            <a:r>
              <a:rPr lang="ru-RU" spc="20" dirty="0" smtClean="0">
                <a:cs typeface="Arial"/>
              </a:rPr>
              <a:t> </a:t>
            </a:r>
            <a:r>
              <a:rPr lang="ru-RU" spc="-25" dirty="0" smtClean="0">
                <a:cs typeface="Arial"/>
              </a:rPr>
              <a:t>р</a:t>
            </a:r>
            <a:r>
              <a:rPr lang="ru-RU" spc="-20" dirty="0" smtClean="0">
                <a:cs typeface="Arial"/>
              </a:rPr>
              <a:t>у</a:t>
            </a:r>
            <a:r>
              <a:rPr lang="ru-RU" spc="-85" dirty="0" smtClean="0">
                <a:cs typeface="Arial"/>
              </a:rPr>
              <a:t>б</a:t>
            </a:r>
            <a:r>
              <a:rPr lang="ru-RU" spc="-10" dirty="0" smtClean="0">
                <a:cs typeface="Arial"/>
              </a:rPr>
              <a:t>лей)</a:t>
            </a:r>
            <a:endParaRPr lang="ru-RU" dirty="0">
              <a:cs typeface="Arial"/>
            </a:endParaRPr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7"/>
          </p:nvPr>
        </p:nvSpPr>
        <p:spPr/>
        <p:txBody>
          <a:bodyPr/>
          <a:lstStyle/>
          <a:p>
            <a:fld id="{B6F15528-21DE-4FAA-801E-634DDDAF4B2B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0" y="1"/>
            <a:ext cx="9144000" cy="980644"/>
          </a:xfrm>
          <a:prstGeom prst="rect">
            <a:avLst/>
          </a:prstGeom>
        </p:spPr>
        <p:txBody>
          <a:bodyPr wrap="square" tIns="72000">
            <a:spAutoFit/>
          </a:bodyPr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Основные показатели исполнения  бюджета муниципального района по годам, тыс. рублей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graphicFrame>
        <p:nvGraphicFramePr>
          <p:cNvPr id="9" name="Object 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833272732"/>
              </p:ext>
            </p:extLst>
          </p:nvPr>
        </p:nvGraphicFramePr>
        <p:xfrm>
          <a:off x="683568" y="910281"/>
          <a:ext cx="7768280" cy="594771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Прямоугольная выноска 4"/>
          <p:cNvSpPr/>
          <p:nvPr/>
        </p:nvSpPr>
        <p:spPr bwMode="auto">
          <a:xfrm>
            <a:off x="5256076" y="944724"/>
            <a:ext cx="1309816" cy="444843"/>
          </a:xfrm>
          <a:prstGeom prst="wedgeRectCallout">
            <a:avLst>
              <a:gd name="adj1" fmla="val 33884"/>
              <a:gd name="adj2" fmla="val 159023"/>
            </a:avLst>
          </a:prstGeom>
          <a:noFill/>
          <a:ln w="25400" cap="flat" cmpd="sng" algn="ctr">
            <a:solidFill>
              <a:schemeClr val="tx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118,9%</a:t>
            </a:r>
            <a:r>
              <a:rPr kumimoji="0" lang="ru-RU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к уровню 2016 г.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6" name="Прямоугольная выноска 5"/>
          <p:cNvSpPr/>
          <p:nvPr/>
        </p:nvSpPr>
        <p:spPr bwMode="auto">
          <a:xfrm>
            <a:off x="7416316" y="1016732"/>
            <a:ext cx="1309816" cy="444843"/>
          </a:xfrm>
          <a:prstGeom prst="wedgeRectCallout">
            <a:avLst>
              <a:gd name="adj1" fmla="val -33412"/>
              <a:gd name="adj2" fmla="val 113074"/>
            </a:avLst>
          </a:prstGeom>
          <a:noFill/>
          <a:ln w="25400" cap="flat" cmpd="sng" algn="ctr">
            <a:solidFill>
              <a:schemeClr val="accent2">
                <a:lumMod val="60000"/>
                <a:lumOff val="40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ctr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ru-RU" sz="12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117,7%</a:t>
            </a:r>
            <a:r>
              <a:rPr kumimoji="0" lang="ru-RU" sz="1200" b="1" i="0" u="none" strike="noStrike" cap="none" normalizeH="0" dirty="0" smtClean="0">
                <a:ln>
                  <a:noFill/>
                </a:ln>
                <a:solidFill>
                  <a:schemeClr val="tx1"/>
                </a:solidFill>
                <a:effectLst/>
                <a:latin typeface="Calibri" pitchFamily="34" charset="0"/>
              </a:rPr>
              <a:t> к уровню 2016 г.</a:t>
            </a:r>
            <a:endParaRPr kumimoji="0" lang="ru-RU" sz="12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Calibri" pitchFamily="34" charset="0"/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3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6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Прямоугольник 21"/>
          <p:cNvSpPr/>
          <p:nvPr/>
        </p:nvSpPr>
        <p:spPr>
          <a:xfrm>
            <a:off x="0" y="1"/>
            <a:ext cx="9144000" cy="980644"/>
          </a:xfrm>
          <a:prstGeom prst="rect">
            <a:avLst/>
          </a:prstGeom>
        </p:spPr>
        <p:txBody>
          <a:bodyPr wrap="square" tIns="72000">
            <a:spAutoFit/>
          </a:bodyPr>
          <a:lstStyle/>
          <a:p>
            <a:pPr algn="ctr" fontAlgn="b"/>
            <a:r>
              <a:rPr lang="ru-RU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Исполнение доходной части  муниципального бюджета</a:t>
            </a:r>
          </a:p>
          <a:p>
            <a:pPr algn="ctr" fontAlgn="b"/>
            <a:r>
              <a:rPr lang="ru-RU" sz="2800" b="1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за 2017 год, тыс.рублей</a:t>
            </a:r>
            <a:endParaRPr lang="ru-RU" sz="2800" b="1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graphicFrame>
        <p:nvGraphicFramePr>
          <p:cNvPr id="7" name="Таблица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29291357"/>
              </p:ext>
            </p:extLst>
          </p:nvPr>
        </p:nvGraphicFramePr>
        <p:xfrm>
          <a:off x="107504" y="1031606"/>
          <a:ext cx="8856984" cy="5756590"/>
        </p:xfrm>
        <a:graphic>
          <a:graphicData uri="http://schemas.openxmlformats.org/drawingml/2006/table">
            <a:tbl>
              <a:tblPr/>
              <a:tblGrid>
                <a:gridCol w="4841223"/>
                <a:gridCol w="1182419"/>
                <a:gridCol w="1338586"/>
                <a:gridCol w="1494756"/>
              </a:tblGrid>
              <a:tr h="6288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Показатель</a:t>
                      </a: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 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smtClean="0">
                          <a:solidFill>
                            <a:srgbClr val="000000"/>
                          </a:solidFill>
                          <a:latin typeface="+mn-lt"/>
                        </a:rPr>
                        <a:t>утверждено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исполнено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% исполнения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  <a:tr h="6288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Налоговые доходы,</a:t>
                      </a:r>
                      <a:b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в том числе: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29996,3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31537,5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105,1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197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Налог на доходы физических лиц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26245,5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28715,8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109,4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7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Акцизы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590,8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593,7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7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Налоги на совокупный доход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2400,0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1819,8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75,8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7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Государственная пошлина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760,0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408,2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53,7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7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Неналоговые доходы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818,0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1263,5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154,5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628854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Безвозмездные поступления,</a:t>
                      </a:r>
                      <a:b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</a:br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в том числе: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160346,6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157996,6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98,5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</a:tr>
              <a:tr h="3197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дотации 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35386,3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35386,3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7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субсидии 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17360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17045,5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98,2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7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>
                          <a:solidFill>
                            <a:srgbClr val="000000"/>
                          </a:solidFill>
                          <a:latin typeface="+mn-lt"/>
                        </a:rPr>
                        <a:t>субвенции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85548,8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83513,3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87,6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7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Иные межбюджетные трансферты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22051,5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22051,5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100,0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319760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Возврат остатков субсидий, субвенций и иных межбюджетных трансфертов, имеющих целевое назначение, прошлых лет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0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-</a:t>
                      </a:r>
                      <a:endParaRPr lang="ru-RU" sz="1600" b="0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45641"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>
                          <a:solidFill>
                            <a:srgbClr val="000000"/>
                          </a:solidFill>
                          <a:latin typeface="+mn-lt"/>
                        </a:rPr>
                        <a:t>ДОХОДЫ ВСЕГО:</a:t>
                      </a: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191160,9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190797,6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b"/>
                      <a:r>
                        <a:rPr lang="ru-RU" sz="1600" b="1" i="0" u="none" strike="noStrike" dirty="0" smtClean="0">
                          <a:solidFill>
                            <a:srgbClr val="000000"/>
                          </a:solidFill>
                          <a:latin typeface="+mn-lt"/>
                        </a:rPr>
                        <a:t>99,8</a:t>
                      </a:r>
                      <a:endParaRPr lang="ru-RU" sz="1600" b="1" i="0" u="none" strike="noStrike" dirty="0">
                        <a:solidFill>
                          <a:srgbClr val="000000"/>
                        </a:solidFill>
                        <a:latin typeface="+mn-lt"/>
                      </a:endParaRPr>
                    </a:p>
                  </a:txBody>
                  <a:tcPr marL="8414" marR="8414" marT="8414" marB="0" anchor="ctr">
                    <a:lnL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635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6</a:t>
            </a:fld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ChangeArrowheads="1"/>
          </p:cNvSpPr>
          <p:nvPr/>
        </p:nvSpPr>
        <p:spPr bwMode="auto">
          <a:xfrm>
            <a:off x="791580" y="0"/>
            <a:ext cx="8130746" cy="85301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t" anchorCtr="0"/>
          <a:lstStyle/>
          <a:p>
            <a:pPr algn="ctr"/>
            <a:r>
              <a:rPr lang="ru-RU" sz="2400" b="1" dirty="0" smtClean="0">
                <a:effectLst>
                  <a:outerShdw blurRad="38100" dist="38100" dir="2700000" algn="tl">
                    <a:srgbClr val="C0C0C0"/>
                  </a:outerShdw>
                </a:effectLst>
                <a:latin typeface="Calibri" pitchFamily="34" charset="0"/>
              </a:rPr>
              <a:t>Динамика доходов бюджета муниципального района, тыс. рублей</a:t>
            </a:r>
            <a:endParaRPr lang="ru-RU" sz="2400" b="1" dirty="0">
              <a:effectLst>
                <a:outerShdw blurRad="38100" dist="38100" dir="2700000" algn="tl">
                  <a:srgbClr val="C0C0C0"/>
                </a:outerShdw>
              </a:effectLst>
              <a:latin typeface="Calibri" pitchFamily="34" charset="0"/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7</a:t>
            </a:fld>
            <a:endParaRPr lang="ru-RU" dirty="0"/>
          </a:p>
        </p:txBody>
      </p:sp>
      <p:graphicFrame>
        <p:nvGraphicFramePr>
          <p:cNvPr id="7" name="Диаграмма 6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059926593"/>
              </p:ext>
            </p:extLst>
          </p:nvPr>
        </p:nvGraphicFramePr>
        <p:xfrm>
          <a:off x="503548" y="1052736"/>
          <a:ext cx="8418778" cy="558062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</p:cSld>
  <p:clrMapOvr>
    <a:masterClrMapping/>
  </p:clrMapOvr>
  <p:transition spd="slow">
    <p:fade thruBlk="1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>
            <a:off x="0" y="0"/>
            <a:ext cx="9144000" cy="734423"/>
          </a:xfrm>
          <a:prstGeom prst="rect">
            <a:avLst/>
          </a:prstGeom>
        </p:spPr>
        <p:txBody>
          <a:bodyPr wrap="square" tIns="72000">
            <a:spAutoFit/>
          </a:bodyPr>
          <a:lstStyle/>
          <a:p>
            <a:pPr algn="ctr">
              <a:lnSpc>
                <a:spcPts val="2400"/>
              </a:lnSpc>
            </a:pP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Налоговые и неналоговые доходы  бюджета муниципального района в 2017 году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graphicFrame>
        <p:nvGraphicFramePr>
          <p:cNvPr id="16" name="Диаграмма 15"/>
          <p:cNvGraphicFramePr/>
          <p:nvPr>
            <p:extLst>
              <p:ext uri="{D42A27DB-BD31-4B8C-83A1-F6EECF244321}">
                <p14:modId xmlns:p14="http://schemas.microsoft.com/office/powerpoint/2010/main" val="42401949"/>
              </p:ext>
            </p:extLst>
          </p:nvPr>
        </p:nvGraphicFramePr>
        <p:xfrm>
          <a:off x="0" y="1628800"/>
          <a:ext cx="4716016" cy="446449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5" name="object 4"/>
          <p:cNvSpPr txBox="1"/>
          <p:nvPr/>
        </p:nvSpPr>
        <p:spPr>
          <a:xfrm rot="16200000">
            <a:off x="-648326" y="2493150"/>
            <a:ext cx="1476164" cy="179512"/>
          </a:xfrm>
          <a:prstGeom prst="rect">
            <a:avLst/>
          </a:prstGeom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wrap="square" lIns="0" tIns="0" rIns="0" bIns="0" rtlCol="0">
            <a:noAutofit/>
          </a:bodyPr>
          <a:lstStyle/>
          <a:p>
            <a:pPr marL="12700" algn="ctr">
              <a:lnSpc>
                <a:spcPct val="100000"/>
              </a:lnSpc>
            </a:pPr>
            <a:r>
              <a:rPr lang="ru-RU" sz="1000" b="1" dirty="0" smtClean="0">
                <a:latin typeface="Calibri"/>
                <a:cs typeface="Calibri"/>
              </a:rPr>
              <a:t>тыс. рублей</a:t>
            </a:r>
            <a:endParaRPr sz="1000" dirty="0">
              <a:latin typeface="Calibri"/>
              <a:cs typeface="Calibri"/>
            </a:endParaRPr>
          </a:p>
        </p:txBody>
      </p:sp>
      <p:graphicFrame>
        <p:nvGraphicFramePr>
          <p:cNvPr id="6" name="Диаграмма 5"/>
          <p:cNvGraphicFramePr/>
          <p:nvPr>
            <p:extLst>
              <p:ext uri="{D42A27DB-BD31-4B8C-83A1-F6EECF244321}">
                <p14:modId xmlns:p14="http://schemas.microsoft.com/office/powerpoint/2010/main" val="538360860"/>
              </p:ext>
            </p:extLst>
          </p:nvPr>
        </p:nvGraphicFramePr>
        <p:xfrm>
          <a:off x="4572000" y="728700"/>
          <a:ext cx="4428492" cy="5724636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4"/>
          </a:graphicData>
        </a:graphic>
      </p:graphicFrame>
      <p:sp>
        <p:nvSpPr>
          <p:cNvPr id="8" name="TextBox 7"/>
          <p:cNvSpPr txBox="1"/>
          <p:nvPr/>
        </p:nvSpPr>
        <p:spPr>
          <a:xfrm>
            <a:off x="4716016" y="764704"/>
            <a:ext cx="4284476" cy="954107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cap="flat">
            <a:noFill/>
            <a:round/>
          </a:ln>
          <a:scene3d>
            <a:camera prst="orthographicFront"/>
            <a:lightRig rig="threePt" dir="t"/>
          </a:scene3d>
          <a:sp3d prstMaterial="matte">
            <a:bevelT prst="convex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Calibri" pitchFamily="34" charset="0"/>
              </a:rPr>
              <a:t>Структура налоговых и неналоговых доходов муниципального бюджета за 2017 год в разрезе доходных источников (тыс.рублей, % в общей сумме доходов)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287524" y="764704"/>
            <a:ext cx="4284476" cy="738664"/>
          </a:xfrm>
          <a:prstGeom prst="rect">
            <a:avLst/>
          </a:prstGeom>
          <a:gradFill flip="none" rotWithShape="1">
            <a:gsLst>
              <a:gs pos="0">
                <a:schemeClr val="accent1">
                  <a:lumMod val="40000"/>
                  <a:lumOff val="60000"/>
                </a:schemeClr>
              </a:gs>
              <a:gs pos="50000">
                <a:schemeClr val="accent1">
                  <a:lumMod val="60000"/>
                  <a:lumOff val="40000"/>
                </a:schemeClr>
              </a:gs>
              <a:gs pos="100000">
                <a:schemeClr val="accent1">
                  <a:lumMod val="40000"/>
                  <a:lumOff val="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cap="flat">
            <a:noFill/>
            <a:round/>
          </a:ln>
          <a:scene3d>
            <a:camera prst="orthographicFront"/>
            <a:lightRig rig="threePt" dir="t"/>
          </a:scene3d>
          <a:sp3d prstMaterial="matte">
            <a:bevelT prst="convex"/>
          </a:sp3d>
        </p:spPr>
        <p:txBody>
          <a:bodyPr wrap="square" rtlCol="0">
            <a:spAutoFit/>
          </a:bodyPr>
          <a:lstStyle/>
          <a:p>
            <a:pPr algn="ctr"/>
            <a:r>
              <a:rPr lang="ru-RU" sz="1400" b="1" dirty="0" smtClean="0">
                <a:latin typeface="Calibri" pitchFamily="34" charset="0"/>
              </a:rPr>
              <a:t>Динамика поступлений по налоговым и неналоговым доходам муниципального бюджета с 2015 года (тыс.рублей)</a:t>
            </a:r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8</a:t>
            </a:fld>
            <a:endParaRPr lang="ru-RU" dirty="0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6"/>
          <p:cNvSpPr>
            <a:spLocks noChangeArrowheads="1"/>
          </p:cNvSpPr>
          <p:nvPr/>
        </p:nvSpPr>
        <p:spPr bwMode="auto">
          <a:xfrm>
            <a:off x="0" y="0"/>
            <a:ext cx="9144001" cy="634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anchor="t" anchorCtr="0"/>
          <a:lstStyle/>
          <a:p>
            <a:pPr algn="ctr"/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Основные направления расходов муниципального бюджета</a:t>
            </a:r>
            <a:r>
              <a:rPr lang="en-US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 </a:t>
            </a:r>
            <a:r>
              <a:rPr lang="ru-RU" sz="2800" b="1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" pitchFamily="34" charset="0"/>
              </a:rPr>
              <a:t>в 2017 году, тыс. рублей</a:t>
            </a:r>
            <a:endParaRPr lang="ru-RU" sz="2800" b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alibri" pitchFamily="34" charset="0"/>
            </a:endParaRPr>
          </a:p>
        </p:txBody>
      </p:sp>
      <p:graphicFrame>
        <p:nvGraphicFramePr>
          <p:cNvPr id="9" name="Диаграмма 8"/>
          <p:cNvGraphicFramePr/>
          <p:nvPr>
            <p:extLst>
              <p:ext uri="{D42A27DB-BD31-4B8C-83A1-F6EECF244321}">
                <p14:modId xmlns:p14="http://schemas.microsoft.com/office/powerpoint/2010/main" val="2710052971"/>
              </p:ext>
            </p:extLst>
          </p:nvPr>
        </p:nvGraphicFramePr>
        <p:xfrm>
          <a:off x="0" y="1128681"/>
          <a:ext cx="9026586" cy="4615222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0" name="TextBox 9"/>
          <p:cNvSpPr txBox="1"/>
          <p:nvPr/>
        </p:nvSpPr>
        <p:spPr>
          <a:xfrm>
            <a:off x="1614447" y="5583267"/>
            <a:ext cx="33691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b="1" dirty="0" smtClean="0">
                <a:latin typeface="Calibri" pitchFamily="34" charset="0"/>
              </a:rPr>
              <a:t>Всего – 187234 тыс. рублей</a:t>
            </a:r>
            <a:endParaRPr lang="ru-RU" b="1" dirty="0">
              <a:latin typeface="Calibri" pitchFamily="34" charset="0"/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1285830" y="6027003"/>
            <a:ext cx="5609138" cy="830997"/>
          </a:xfrm>
          <a:prstGeom prst="rect">
            <a:avLst/>
          </a:prstGeom>
          <a:gradFill flip="none" rotWithShape="1">
            <a:gsLst>
              <a:gs pos="0">
                <a:schemeClr val="accent1">
                  <a:tint val="66000"/>
                  <a:satMod val="160000"/>
                  <a:alpha val="70000"/>
                </a:schemeClr>
              </a:gs>
              <a:gs pos="50000">
                <a:schemeClr val="accent1">
                  <a:tint val="44500"/>
                  <a:satMod val="160000"/>
                </a:schemeClr>
              </a:gs>
              <a:gs pos="100000">
                <a:schemeClr val="accent1">
                  <a:tint val="23500"/>
                  <a:satMod val="160000"/>
                </a:schemeClr>
              </a:gs>
            </a:gsLst>
            <a:path path="circle">
              <a:fillToRect l="100000" t="100000"/>
            </a:path>
            <a:tileRect r="-100000" b="-100000"/>
          </a:gradFill>
          <a:ln cap="flat">
            <a:noFill/>
            <a:round/>
          </a:ln>
          <a:scene3d>
            <a:camera prst="orthographicFront"/>
            <a:lightRig rig="threePt" dir="t"/>
          </a:scene3d>
          <a:sp3d prstMaterial="matte">
            <a:bevelT prst="convex"/>
          </a:sp3d>
        </p:spPr>
        <p:txBody>
          <a:bodyPr wrap="square" rtlCol="0">
            <a:spAutoFit/>
          </a:bodyPr>
          <a:lstStyle/>
          <a:p>
            <a:r>
              <a:rPr lang="ru-RU" sz="1600" b="1" dirty="0" smtClean="0">
                <a:latin typeface="Calibri" pitchFamily="34" charset="0"/>
              </a:rPr>
              <a:t>Процент</a:t>
            </a:r>
            <a:r>
              <a:rPr lang="en-US" sz="1600" b="1" dirty="0" smtClean="0">
                <a:latin typeface="Calibri" pitchFamily="34" charset="0"/>
              </a:rPr>
              <a:t> </a:t>
            </a:r>
            <a:r>
              <a:rPr lang="ru-RU" sz="1600" b="1" dirty="0" smtClean="0">
                <a:latin typeface="Calibri" pitchFamily="34" charset="0"/>
              </a:rPr>
              <a:t>исполнения:	Холмский муниципальный район – 97,7%</a:t>
            </a:r>
          </a:p>
          <a:p>
            <a:r>
              <a:rPr lang="ru-RU" sz="1600" b="1" dirty="0" smtClean="0">
                <a:latin typeface="Calibri" pitchFamily="34" charset="0"/>
              </a:rPr>
              <a:t>			</a:t>
            </a: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ADE15F3-8BD0-4E72-8BAC-1566A884398B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txDef>
      <a:spPr>
        <a:noFill/>
        <a:ln/>
      </a:spPr>
      <a:bodyPr vert="horz" anchor="ctr">
        <a:noAutofit/>
      </a:bodyPr>
      <a:lstStyle>
        <a:defPPr algn="ctr">
          <a:defRPr sz="1800" b="1" dirty="0" smtClean="0">
            <a:solidFill>
              <a:schemeClr val="tx1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4370</TotalTime>
  <Words>2357</Words>
  <Application>Microsoft Office PowerPoint</Application>
  <PresentationFormat>Экран (4:3)</PresentationFormat>
  <Paragraphs>728</Paragraphs>
  <Slides>23</Slides>
  <Notes>13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23</vt:i4>
      </vt:variant>
    </vt:vector>
  </HeadingPairs>
  <TitlesOfParts>
    <vt:vector size="24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Давыдов Сергей Игоревич</dc:creator>
  <cp:lastModifiedBy>User</cp:lastModifiedBy>
  <cp:revision>552</cp:revision>
  <dcterms:created xsi:type="dcterms:W3CDTF">2013-11-11T10:07:08Z</dcterms:created>
  <dcterms:modified xsi:type="dcterms:W3CDTF">2018-04-10T12:07:33Z</dcterms:modified>
</cp:coreProperties>
</file>