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2" r:id="rId2"/>
    <p:sldId id="257" r:id="rId3"/>
    <p:sldId id="391" r:id="rId4"/>
    <p:sldId id="390" r:id="rId5"/>
    <p:sldId id="307" r:id="rId6"/>
    <p:sldId id="448" r:id="rId7"/>
    <p:sldId id="389" r:id="rId8"/>
    <p:sldId id="388" r:id="rId9"/>
    <p:sldId id="449" r:id="rId10"/>
    <p:sldId id="454" r:id="rId11"/>
    <p:sldId id="455" r:id="rId12"/>
    <p:sldId id="456" r:id="rId13"/>
    <p:sldId id="457" r:id="rId14"/>
    <p:sldId id="319" r:id="rId15"/>
    <p:sldId id="320" r:id="rId16"/>
    <p:sldId id="321" r:id="rId17"/>
    <p:sldId id="396" r:id="rId18"/>
    <p:sldId id="402" r:id="rId19"/>
    <p:sldId id="412" r:id="rId20"/>
    <p:sldId id="414" r:id="rId21"/>
    <p:sldId id="428" r:id="rId22"/>
    <p:sldId id="442" r:id="rId23"/>
    <p:sldId id="458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300"/>
    <a:srgbClr val="004CBC"/>
    <a:srgbClr val="FFB869"/>
    <a:srgbClr val="3F8DFF"/>
    <a:srgbClr val="217BFF"/>
    <a:srgbClr val="0057D6"/>
    <a:srgbClr val="0066FF"/>
    <a:srgbClr val="EE7D00"/>
    <a:srgbClr val="D26E00"/>
    <a:srgbClr val="FF8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6" autoAdjust="0"/>
    <p:restoredTop sz="94164" autoAdjust="0"/>
  </p:normalViewPr>
  <p:slideViewPr>
    <p:cSldViewPr>
      <p:cViewPr>
        <p:scale>
          <a:sx n="100" d="100"/>
          <a:sy n="100" d="100"/>
        </p:scale>
        <p:origin x="-56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770" y="-72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8131272302235"/>
          <c:y val="4.7751919685513101E-2"/>
          <c:w val="0.93512685914260718"/>
          <c:h val="0.882646400230707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>
              <a:gsLst>
                <a:gs pos="0">
                  <a:srgbClr val="1F497D">
                    <a:lumMod val="60000"/>
                    <a:lumOff val="40000"/>
                  </a:srgbClr>
                </a:gs>
                <a:gs pos="51000">
                  <a:srgbClr val="1F497D">
                    <a:lumMod val="40000"/>
                    <a:lumOff val="60000"/>
                  </a:srgb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0"/>
            </a:gradFill>
          </c:spPr>
          <c:invertIfNegative val="0"/>
          <c:dLbls>
            <c:dLbl>
              <c:idx val="0"/>
              <c:layout>
                <c:manualLayout>
                  <c:x val="-2.45229317171883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2364847817020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062217118847456E-2"/>
                  <c:y val="2.13527236239643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151986</c:v>
                </c:pt>
                <c:pt idx="1">
                  <c:v>160459.6</c:v>
                </c:pt>
                <c:pt idx="2">
                  <c:v>190797.6</c:v>
                </c:pt>
              </c:numCache>
            </c:numRef>
          </c:val>
        </c:ser>
        <c:ser>
          <c:idx val="1"/>
          <c:order val="1"/>
          <c:tx>
            <c:strRef>
              <c:f>Лист2!$A$3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>
              <a:gsLst>
                <a:gs pos="0">
                  <a:srgbClr val="C0504D">
                    <a:lumMod val="60000"/>
                    <a:lumOff val="40000"/>
                  </a:srgbClr>
                </a:gs>
                <a:gs pos="51000">
                  <a:srgbClr val="C0504D">
                    <a:lumMod val="40000"/>
                    <a:lumOff val="60000"/>
                  </a:srgb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</a:gradFill>
          </c:spPr>
          <c:invertIfNegative val="0"/>
          <c:dLbls>
            <c:dLbl>
              <c:idx val="0"/>
              <c:layout>
                <c:manualLayout>
                  <c:x val="1.4713681793138268E-2"/>
                  <c:y val="4.2705447247928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522802988563797E-2"/>
                  <c:y val="8.5410894495856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Лист2!$B$3:$D$3</c:f>
              <c:numCache>
                <c:formatCode>General</c:formatCode>
                <c:ptCount val="3"/>
                <c:pt idx="0">
                  <c:v>155161.79999999999</c:v>
                </c:pt>
                <c:pt idx="1">
                  <c:v>159088.5</c:v>
                </c:pt>
                <c:pt idx="2">
                  <c:v>187234</c:v>
                </c:pt>
              </c:numCache>
            </c:numRef>
          </c:val>
        </c:ser>
        <c:ser>
          <c:idx val="2"/>
          <c:order val="2"/>
          <c:tx>
            <c:strRef>
              <c:f>Лист2!$A$4</c:f>
              <c:strCache>
                <c:ptCount val="1"/>
                <c:pt idx="0">
                  <c:v>Профицит/Дефицит</c:v>
                </c:pt>
              </c:strCache>
            </c:strRef>
          </c:tx>
          <c:spPr>
            <a:gradFill>
              <a:gsLst>
                <a:gs pos="0">
                  <a:srgbClr val="9BBB59">
                    <a:lumMod val="75000"/>
                  </a:srgbClr>
                </a:gs>
                <a:gs pos="51000">
                  <a:srgbClr val="9BBB59">
                    <a:lumMod val="60000"/>
                    <a:lumOff val="40000"/>
                  </a:srgbClr>
                </a:gs>
                <a:gs pos="100000">
                  <a:schemeClr val="accent3">
                    <a:lumMod val="75000"/>
                  </a:schemeClr>
                </a:gs>
              </a:gsLst>
              <a:lin ang="0" scaled="0"/>
            </a:gradFill>
          </c:spPr>
          <c:invertIfNegative val="0"/>
          <c:dLbls>
            <c:dLbl>
              <c:idx val="2"/>
              <c:layout>
                <c:manualLayout>
                  <c:x val="3.2697070651417463E-3"/>
                  <c:y val="-2.3487995986360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Лист2!$B$1:$D$1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Лист2!$B$4:$D$4</c:f>
              <c:numCache>
                <c:formatCode>General</c:formatCode>
                <c:ptCount val="3"/>
                <c:pt idx="0">
                  <c:v>-3175.7</c:v>
                </c:pt>
                <c:pt idx="1">
                  <c:v>1371.1</c:v>
                </c:pt>
                <c:pt idx="2">
                  <c:v>3563.6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772608"/>
        <c:axId val="30786688"/>
      </c:barChart>
      <c:catAx>
        <c:axId val="3077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600"/>
            </a:pPr>
            <a:endParaRPr lang="ru-RU"/>
          </a:p>
        </c:txPr>
        <c:crossAx val="30786688"/>
        <c:crosses val="autoZero"/>
        <c:auto val="1"/>
        <c:lblAlgn val="ctr"/>
        <c:lblOffset val="100"/>
        <c:noMultiLvlLbl val="0"/>
      </c:catAx>
      <c:valAx>
        <c:axId val="3078668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0772608"/>
        <c:crosses val="autoZero"/>
        <c:crossBetween val="between"/>
      </c:valAx>
      <c:spPr>
        <a:noFill/>
        <a:ln w="19037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687904824191821E-2"/>
          <c:y val="2.5266368252989811E-2"/>
          <c:w val="0.84950072326411274"/>
          <c:h val="0.865380907497733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Лист1!$E$12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invertIfNegative val="0"/>
          <c:cat>
            <c:numRef>
              <c:f>Лист1!$D$13:$D$15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Лист1!$E$13:$E$15</c:f>
              <c:numCache>
                <c:formatCode>General</c:formatCode>
                <c:ptCount val="3"/>
                <c:pt idx="0">
                  <c:v>31444.5</c:v>
                </c:pt>
                <c:pt idx="1">
                  <c:v>34177.800000000003</c:v>
                </c:pt>
                <c:pt idx="2">
                  <c:v>32800.9</c:v>
                </c:pt>
              </c:numCache>
            </c:numRef>
          </c:val>
        </c:ser>
        <c:ser>
          <c:idx val="1"/>
          <c:order val="1"/>
          <c:tx>
            <c:strRef>
              <c:f>Лист1!$F$12</c:f>
              <c:strCache>
                <c:ptCount val="1"/>
                <c:pt idx="0">
                  <c:v>безвозмедные</c:v>
                </c:pt>
              </c:strCache>
            </c:strRef>
          </c:tx>
          <c:invertIfNegative val="0"/>
          <c:cat>
            <c:numRef>
              <c:f>Лист1!$D$13:$D$15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Лист1!$F$13:$F$15</c:f>
              <c:numCache>
                <c:formatCode>General</c:formatCode>
                <c:ptCount val="3"/>
                <c:pt idx="0">
                  <c:v>120541.5</c:v>
                </c:pt>
                <c:pt idx="1">
                  <c:v>126281.8</c:v>
                </c:pt>
                <c:pt idx="2">
                  <c:v>157996.6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649984"/>
        <c:axId val="62044032"/>
        <c:axId val="0"/>
      </c:bar3DChart>
      <c:catAx>
        <c:axId val="3664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044032"/>
        <c:crosses val="autoZero"/>
        <c:auto val="1"/>
        <c:lblAlgn val="ctr"/>
        <c:lblOffset val="100"/>
        <c:noMultiLvlLbl val="0"/>
      </c:catAx>
      <c:valAx>
        <c:axId val="62044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64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90311016634481"/>
          <c:y val="0.91202012036976732"/>
          <c:w val="0.71482785268835924"/>
          <c:h val="8.7979879630232655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 flip="none" rotWithShape="1">
          <a:gsLst>
            <a:gs pos="0">
              <a:schemeClr val="bg1">
                <a:lumMod val="75000"/>
              </a:schemeClr>
            </a:gs>
            <a:gs pos="50000">
              <a:srgbClr val="FFFFFF">
                <a:lumMod val="95000"/>
              </a:srgbClr>
            </a:gs>
            <a:gs pos="100000">
              <a:srgbClr val="FFFFFF">
                <a:lumMod val="75000"/>
              </a:srgbClr>
            </a:gs>
          </a:gsLst>
          <a:lin ang="2700000" scaled="1"/>
          <a:tileRect/>
        </a:gradFill>
        <a:ln w="9525">
          <a:solidFill>
            <a:schemeClr val="bg1">
              <a:lumMod val="50000"/>
            </a:schemeClr>
          </a:solidFill>
        </a:ln>
      </c:spPr>
    </c:floor>
    <c:sideWall>
      <c:thickness val="0"/>
    </c:sideWall>
    <c:backWall>
      <c:thickness val="0"/>
      <c:spPr>
        <a:noFill/>
        <a:ln>
          <a:solidFill>
            <a:schemeClr val="bg1">
              <a:lumMod val="50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0.12065242331498972"/>
          <c:y val="4.3498090855402544E-2"/>
          <c:w val="0.87934757668501573"/>
          <c:h val="0.704395893996278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>
              <a:gsLst>
                <a:gs pos="0">
                  <a:srgbClr val="2A8649">
                    <a:alpha val="90000"/>
                  </a:srgbClr>
                </a:gs>
                <a:gs pos="50000">
                  <a:srgbClr val="79D5A3">
                    <a:alpha val="90000"/>
                  </a:srgbClr>
                </a:gs>
                <a:gs pos="100000">
                  <a:srgbClr val="2A8649">
                    <a:alpha val="90000"/>
                  </a:srgbClr>
                </a:gs>
              </a:gsLst>
              <a:lin ang="16200000" scaled="1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2.2862686038999807E-2"/>
                  <c:y val="4.1992688643060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330490027857063E-2"/>
                  <c:y val="-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596588033428508E-2"/>
                  <c:y val="-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29941.599999999999</c:v>
                </c:pt>
                <c:pt idx="1">
                  <c:v>32985</c:v>
                </c:pt>
                <c:pt idx="2">
                  <c:v>31537.5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 flip="none" rotWithShape="1">
              <a:gsLst>
                <a:gs pos="0">
                  <a:srgbClr val="8064A2">
                    <a:lumMod val="60000"/>
                    <a:lumOff val="40000"/>
                    <a:alpha val="90000"/>
                  </a:srgbClr>
                </a:gs>
                <a:gs pos="50000">
                  <a:srgbClr val="8064A2">
                    <a:lumMod val="40000"/>
                    <a:lumOff val="60000"/>
                  </a:srgbClr>
                </a:gs>
                <a:gs pos="100000">
                  <a:srgbClr val="8064A2">
                    <a:lumMod val="60000"/>
                    <a:lumOff val="40000"/>
                  </a:srgbClr>
                </a:gs>
              </a:gsLst>
              <a:lin ang="5400000" scaled="0"/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5755029276582438E-2"/>
                  <c:y val="-7.2565019230667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520890682928242E-2"/>
                  <c:y val="-6.7463403537173533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1502,9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655526189902661E-2"/>
                  <c:y val="-5.2335806774157695E-2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1192,8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813101402353902E-2"/>
                  <c:y val="-5.1982528257094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1502.9</c:v>
                </c:pt>
                <c:pt idx="1">
                  <c:v>1192.8</c:v>
                </c:pt>
                <c:pt idx="2">
                  <c:v>1263.5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66476288"/>
        <c:axId val="66494464"/>
        <c:axId val="0"/>
      </c:bar3DChart>
      <c:catAx>
        <c:axId val="6647628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 b="1" baseline="0"/>
            </a:pPr>
            <a:endParaRPr lang="ru-RU"/>
          </a:p>
        </c:txPr>
        <c:crossAx val="66494464"/>
        <c:crosses val="autoZero"/>
        <c:auto val="1"/>
        <c:lblAlgn val="r"/>
        <c:lblOffset val="100"/>
        <c:noMultiLvlLbl val="0"/>
      </c:catAx>
      <c:valAx>
        <c:axId val="66494464"/>
        <c:scaling>
          <c:orientation val="minMax"/>
          <c:max val="25000"/>
          <c:min val="5000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100" b="1" baseline="0"/>
            </a:pPr>
            <a:endParaRPr lang="ru-RU"/>
          </a:p>
        </c:txPr>
        <c:crossAx val="66476288"/>
        <c:crosses val="autoZero"/>
        <c:crossBetween val="between"/>
        <c:majorUnit val="10000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10497146397662557"/>
          <c:y val="0.91934651110193766"/>
          <c:w val="0.83342955645516936"/>
          <c:h val="5.8433019384139064E-2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7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374347746366082E-2"/>
          <c:y val="1.0444506864715949E-2"/>
          <c:w val="0.96262576048882609"/>
          <c:h val="0.9809577136191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18"/>
          <c:dLbls>
            <c:dLbl>
              <c:idx val="0"/>
              <c:layout>
                <c:manualLayout>
                  <c:x val="0.14972601555021006"/>
                  <c:y val="7.6157489914425273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5</a:t>
                    </a:r>
                    <a:r>
                      <a:rPr lang="ru-RU" sz="1100" dirty="0" smtClean="0"/>
                      <a:t>655,1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29,1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9.2945861345370764E-2"/>
                  <c:y val="8.7288764028465929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28715,8</a:t>
                    </a:r>
                    <a:r>
                      <a:rPr lang="en-US" sz="1100" dirty="0"/>
                      <a:t>
</a:t>
                    </a:r>
                    <a:r>
                      <a:rPr lang="ru-RU" sz="1100" dirty="0" smtClean="0"/>
                      <a:t>87,5</a:t>
                    </a:r>
                    <a:r>
                      <a:rPr lang="en-US" sz="1100" dirty="0" smtClean="0"/>
                      <a:t>%</a:t>
                    </a:r>
                    <a:endParaRPr lang="en-US" sz="11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8.8901594493114147E-2"/>
                  <c:y val="9.9831674887276678E-2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593,7</a:t>
                    </a:r>
                    <a:r>
                      <a:rPr lang="en-US" sz="1100" dirty="0"/>
                      <a:t>
</a:t>
                    </a:r>
                    <a:r>
                      <a:rPr lang="ru-RU" sz="1100" dirty="0" smtClean="0"/>
                      <a:t>1,8</a:t>
                    </a:r>
                    <a:r>
                      <a:rPr lang="en-US" sz="1100" dirty="0" smtClean="0"/>
                      <a:t>%</a:t>
                    </a:r>
                    <a:endParaRPr lang="en-US" sz="110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6.882704089789482E-2"/>
                  <c:y val="1.77478533132937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1819,8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5,5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5.3881772847280809E-2"/>
                  <c:y val="7.2764451748547967E-3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408,2</a:t>
                    </a:r>
                    <a:r>
                      <a:rPr lang="en-US" sz="1000" dirty="0"/>
                      <a:t>
</a:t>
                    </a:r>
                    <a:r>
                      <a:rPr lang="ru-RU" sz="1000" dirty="0" smtClean="0"/>
                      <a:t>1,2</a:t>
                    </a:r>
                    <a:r>
                      <a:rPr lang="en-US" sz="1000" dirty="0" smtClean="0"/>
                      <a:t>%</a:t>
                    </a:r>
                    <a:endParaRPr lang="en-US" sz="10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1.146575403094326E-2"/>
                  <c:y val="-2.534833655799250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1263,5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3,9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11588582557173246"/>
                  <c:y val="6.1621651877526822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215,9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3.0447131480528675E-2"/>
                  <c:y val="6.7473206963433424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186,2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,0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1.7906883724170569E-2"/>
                  <c:y val="-1.7667849029125902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305,3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,1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100" b="1" dirty="0"/>
                      <a:t>8</a:t>
                    </a:r>
                    <a:r>
                      <a:rPr lang="en-US" sz="1400" dirty="0"/>
                      <a:t>06,5</a:t>
                    </a:r>
                    <a:r>
                      <a:rPr lang="en-US" dirty="0"/>
                      <a:t>
3,0%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Лист1!$A$2:$A$10</c:f>
              <c:strCache>
                <c:ptCount val="6"/>
                <c:pt idx="1">
                  <c:v>НДФЛ</c:v>
                </c:pt>
                <c:pt idx="2">
                  <c:v>Акцизы</c:v>
                </c:pt>
                <c:pt idx="3">
                  <c:v>Налог на совокупный доход</c:v>
                </c:pt>
                <c:pt idx="4">
                  <c:v>государственная пошлина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Лист1!$B$2:$B$10</c:f>
              <c:numCache>
                <c:formatCode>#,##0.0</c:formatCode>
                <c:ptCount val="9"/>
                <c:pt idx="1">
                  <c:v>28715.8</c:v>
                </c:pt>
                <c:pt idx="2">
                  <c:v>593.70000000000005</c:v>
                </c:pt>
                <c:pt idx="3">
                  <c:v>1819.8</c:v>
                </c:pt>
                <c:pt idx="4">
                  <c:v>408.2</c:v>
                </c:pt>
                <c:pt idx="5">
                  <c:v>1263.5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1523358289909974"/>
          <c:y val="0.7632920241566451"/>
          <c:w val="0.83302858006158265"/>
          <c:h val="0.23560380083554658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14667993494293E-4"/>
          <c:y val="0.13327232798179461"/>
          <c:w val="0.67175904062942127"/>
          <c:h val="0.680816712922078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88B23C"/>
              </a:solidFill>
            </c:spPr>
          </c:dPt>
          <c:dPt>
            <c:idx val="4"/>
            <c:bubble3D val="0"/>
            <c:spPr>
              <a:solidFill>
                <a:srgbClr val="A4C1E0"/>
              </a:solidFill>
            </c:spPr>
          </c:dPt>
          <c:dPt>
            <c:idx val="5"/>
            <c:bubble3D val="0"/>
            <c:spPr>
              <a:solidFill>
                <a:srgbClr val="2F6291"/>
              </a:solidFill>
            </c:spPr>
          </c:dPt>
          <c:dPt>
            <c:idx val="6"/>
            <c:bubble3D val="0"/>
            <c:spPr>
              <a:solidFill>
                <a:srgbClr val="A78ADC"/>
              </a:solidFill>
            </c:spPr>
          </c:dPt>
          <c:dPt>
            <c:idx val="7"/>
            <c:bubble3D val="0"/>
            <c:spPr>
              <a:solidFill>
                <a:schemeClr val="accent4">
                  <a:lumMod val="50000"/>
                  <a:lumOff val="50000"/>
                </a:schemeClr>
              </a:solidFill>
            </c:spPr>
          </c:dPt>
          <c:dPt>
            <c:idx val="8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9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0.15290384997756581"/>
                  <c:y val="4.70031121056607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1.8884662419930743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2.8764090589839059E-2"/>
                  <c:y val="-0.2878940616471725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4.2389186132394452E-2"/>
                  <c:y val="-0.1100552887985014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2.8326993629896057E-2"/>
                  <c:y val="-1.5679451866750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46174190330652143"/>
                  <c:y val="0.4790683958431471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5,</a:t>
                    </a:r>
                    <a:r>
                      <a:rPr lang="ru-RU" dirty="0" smtClean="0"/>
                      <a:t>3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0,0</a:t>
                    </a:r>
                    <a:r>
                      <a:rPr lang="ru-RU" dirty="0" smtClean="0"/>
                      <a:t>03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0.46300328828640197"/>
                  <c:y val="0.5665954963813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4.7211656049827133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0.33794015734064886"/>
                  <c:y val="0.7579251827037807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0.31656486738175493"/>
                  <c:y val="0.847543195105240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Лист1!$A$2:$A$12</c:f>
              <c:strCache>
                <c:ptCount val="11"/>
                <c:pt idx="0">
                  <c:v>Образование</c:v>
                </c:pt>
                <c:pt idx="1">
                  <c:v>Национальная экономика</c:v>
                </c:pt>
                <c:pt idx="2">
                  <c:v>Соц. политика</c:v>
                </c:pt>
                <c:pt idx="3">
                  <c:v>национальная оборона</c:v>
                </c:pt>
                <c:pt idx="4">
                  <c:v>Общегосударственные вопросы</c:v>
                </c:pt>
                <c:pt idx="5">
                  <c:v>Культура</c:v>
                </c:pt>
                <c:pt idx="6">
                  <c:v>Обслуживание государственного и муниципального долга</c:v>
                </c:pt>
                <c:pt idx="7">
                  <c:v>Жилищно-коммунальное хозяйство</c:v>
                </c:pt>
                <c:pt idx="8">
                  <c:v>Межбюджетные трансферты</c:v>
                </c:pt>
                <c:pt idx="9">
                  <c:v>физическая культура и спорт</c:v>
                </c:pt>
                <c:pt idx="10">
                  <c:v>нац. безопасность и правоохр.деят.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85441.3</c:v>
                </c:pt>
                <c:pt idx="1">
                  <c:v>1194.4000000000001</c:v>
                </c:pt>
                <c:pt idx="2">
                  <c:v>36001.699999999997</c:v>
                </c:pt>
                <c:pt idx="3">
                  <c:v>394.6</c:v>
                </c:pt>
                <c:pt idx="4">
                  <c:v>25959.3</c:v>
                </c:pt>
                <c:pt idx="5">
                  <c:v>25076</c:v>
                </c:pt>
                <c:pt idx="6">
                  <c:v>5.3</c:v>
                </c:pt>
                <c:pt idx="7">
                  <c:v>809.4</c:v>
                </c:pt>
                <c:pt idx="8">
                  <c:v>9725.5</c:v>
                </c:pt>
                <c:pt idx="9">
                  <c:v>2018</c:v>
                </c:pt>
                <c:pt idx="10">
                  <c:v>608.5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426398453242053"/>
          <c:y val="1.9508446707112329E-2"/>
          <c:w val="0.32416229359925769"/>
          <c:h val="0.9742844694584618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400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F129B55-CEB7-4C61-B104-3E7004456A56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0" y="9428165"/>
            <a:ext cx="2946400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619B7C07-86A6-4EC6-BF16-31EA646FDE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61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33BFF151-7695-4F2C-935C-981BD61A1EFD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2EC6298F-2780-4B3F-B063-5CEE9F42DE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281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2" y="4714877"/>
            <a:ext cx="5438775" cy="4467225"/>
          </a:xfrm>
          <a:noFill/>
        </p:spPr>
        <p:txBody>
          <a:bodyPr lIns="91381" tIns="45687" rIns="91381" bIns="45687"/>
          <a:lstStyle/>
          <a:p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716256-B379-46B5-89AC-2AA2DBDCD20B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2687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</p:spPr>
        <p:txBody>
          <a:bodyPr lIns="91388" tIns="45691" rIns="91388" bIns="45691"/>
          <a:lstStyle/>
          <a:p>
            <a:endParaRPr lang="ru-RU" alt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38D3-D101-44C6-B991-D928E36EE784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73CA8-59ED-4571-B826-27D3492FD838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669360"/>
            <a:ext cx="2133600" cy="188640"/>
          </a:xfrm>
        </p:spPr>
        <p:txBody>
          <a:bodyPr lIns="0" tIns="0" rIns="0" bIns="0"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B42D-6345-4471-A348-0889FE5BC166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669360"/>
            <a:ext cx="2133600" cy="188640"/>
          </a:xfrm>
        </p:spPr>
        <p:txBody>
          <a:bodyPr lIns="0" tIns="0" rIns="0" bIns="0"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4099-83AF-47D0-AE38-B223F02144E9}" type="datetime1">
              <a:rPr lang="en-US" smtClean="0"/>
              <a:pPr/>
              <a:t>4/10/2018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010400" y="6669360"/>
            <a:ext cx="2133600" cy="188640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B20D-FD84-4099-B4AB-0E6FA923D9F8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02D3-1A53-436D-87CB-8A21AF414F28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B432-9B2C-4749-B2D1-69AA102129B2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E41A-2000-4EFB-BA63-1438B0696B7E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E61C-737C-443E-BD79-D2A273AF1EB7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647-1BDD-4CC0-8FB6-BC62791456A8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E40F-8A76-4DD4-BB69-8CF256DC4B66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C046-9629-4407-B6DE-74DD16F43122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291DE-F664-4966-B917-7AE9AF1FCB6A}" type="datetime1">
              <a:rPr lang="en-US" smtClean="0"/>
              <a:pPr/>
              <a:t>4/10/2018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6669360"/>
            <a:ext cx="2133600" cy="1886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15F3-8BD0-4E72-8BAC-1566A88439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 txBox="1">
            <a:spLocks/>
          </p:cNvSpPr>
          <p:nvPr/>
        </p:nvSpPr>
        <p:spPr>
          <a:xfrm>
            <a:off x="0" y="1844824"/>
            <a:ext cx="9144000" cy="2304256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latin typeface="+mj-lt"/>
                <a:ea typeface="+mj-ea"/>
                <a:cs typeface="+mj-cs"/>
              </a:rPr>
              <a:t>Об исполнении бюджета Холмского муниципального района за </a:t>
            </a:r>
            <a:r>
              <a:rPr lang="ru-RU" sz="6600" b="1" dirty="0" smtClean="0">
                <a:latin typeface="+mj-lt"/>
                <a:ea typeface="+mj-ea"/>
                <a:cs typeface="+mj-cs"/>
              </a:rPr>
              <a:t>2017 </a:t>
            </a:r>
            <a:r>
              <a:rPr lang="ru-RU" sz="6600" b="1" dirty="0" smtClean="0">
                <a:latin typeface="+mj-lt"/>
                <a:ea typeface="+mj-ea"/>
                <a:cs typeface="+mj-cs"/>
              </a:rPr>
              <a:t>год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latin typeface="+mj-lt"/>
                <a:ea typeface="+mj-ea"/>
                <a:cs typeface="+mj-cs"/>
              </a:rPr>
              <a:t>(Бюджет для граждан)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6209928"/>
            <a:ext cx="9144000" cy="64807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Комитет  финансов Администрации Холмского муниципального района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857533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 fontAlgn="b"/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расходной части муниципального бюджета в 2017 году в разрезе разделов и подразделов, тыс.рублей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599629"/>
              </p:ext>
            </p:extLst>
          </p:nvPr>
        </p:nvGraphicFramePr>
        <p:xfrm>
          <a:off x="107504" y="1346044"/>
          <a:ext cx="8928989" cy="5006119"/>
        </p:xfrm>
        <a:graphic>
          <a:graphicData uri="http://schemas.openxmlformats.org/drawingml/2006/table">
            <a:tbl>
              <a:tblPr/>
              <a:tblGrid>
                <a:gridCol w="5523373"/>
                <a:gridCol w="949338"/>
                <a:gridCol w="872103"/>
                <a:gridCol w="720080"/>
                <a:gridCol w="864095"/>
              </a:tblGrid>
              <a:tr h="578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Раздел, подраздел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но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89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Общегосударственные вопросы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0100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26201,8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25959,3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808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0102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1273,6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1273,6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19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0104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14236,7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14031,6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08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0106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4651,8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4637,5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Резервные фонды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0111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Другие общегосударственные вопросы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0113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6024,7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6016,5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Национальная оборона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0200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394,6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394,6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9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Мобилизационная и вневойсковая подготовка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0203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394,6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394,6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0300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808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0309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1411531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расходной части муниципального бюджета в 2017 году в разрезе разделов и подразделов, тыс.рублей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630913"/>
              </p:ext>
            </p:extLst>
          </p:nvPr>
        </p:nvGraphicFramePr>
        <p:xfrm>
          <a:off x="107504" y="1457298"/>
          <a:ext cx="8928989" cy="5075306"/>
        </p:xfrm>
        <a:graphic>
          <a:graphicData uri="http://schemas.openxmlformats.org/drawingml/2006/table">
            <a:tbl>
              <a:tblPr/>
              <a:tblGrid>
                <a:gridCol w="4756600"/>
                <a:gridCol w="1204929"/>
                <a:gridCol w="1058877"/>
                <a:gridCol w="985851"/>
                <a:gridCol w="922732"/>
              </a:tblGrid>
              <a:tr h="8976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Раздел, подраздел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но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6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Национальная экономика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0400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1842,8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1194,4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6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Сельское хозяйство и рыболовство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0405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Дорожное хозяйство (дорожные фонды)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0409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1634,8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986,4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0412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Жилищно-коммунальное хозяйство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0500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6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Жилищное хозяйство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0501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Коммунальное хозяйство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0502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1411531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расходной части муниципального бюджета в 2017 году в разрезе разделов и подразделов, тыс.рублей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612483"/>
              </p:ext>
            </p:extLst>
          </p:nvPr>
        </p:nvGraphicFramePr>
        <p:xfrm>
          <a:off x="202723" y="1808820"/>
          <a:ext cx="8738553" cy="4608512"/>
        </p:xfrm>
        <a:graphic>
          <a:graphicData uri="http://schemas.openxmlformats.org/drawingml/2006/table">
            <a:tbl>
              <a:tblPr/>
              <a:tblGrid>
                <a:gridCol w="4356993"/>
                <a:gridCol w="1387494"/>
                <a:gridCol w="1131903"/>
                <a:gridCol w="1022364"/>
                <a:gridCol w="839799"/>
              </a:tblGrid>
              <a:tr h="11169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Раздел, подраздел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но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470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Охрана окружающей среды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0600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1707,1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64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Другие вопросы в области охраны окружающей среды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0605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1707,1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159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Образование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0700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85445,6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85441,3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Дошкольное образование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0701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19427,2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19427,2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Общее образование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0702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53018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53018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Дополнительное образование детей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0703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8446,2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8442,9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Молодежная политика и оздоровление детей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0707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4409,7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4408,7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Другие вопросы в области образования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0709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Культура, кинематография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0800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25099,2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25076,0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858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Культура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0801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25099,2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25076,0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1411531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расходной части муниципального бюджета в 2017 году в разрезе разделов и подразделов, тыс.рублей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21037"/>
              </p:ext>
            </p:extLst>
          </p:nvPr>
        </p:nvGraphicFramePr>
        <p:xfrm>
          <a:off x="107504" y="1530320"/>
          <a:ext cx="8928989" cy="5321128"/>
        </p:xfrm>
        <a:graphic>
          <a:graphicData uri="http://schemas.openxmlformats.org/drawingml/2006/table">
            <a:tbl>
              <a:tblPr/>
              <a:tblGrid>
                <a:gridCol w="5724634"/>
                <a:gridCol w="900100"/>
                <a:gridCol w="720080"/>
                <a:gridCol w="720080"/>
                <a:gridCol w="864095"/>
              </a:tblGrid>
              <a:tr h="637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Раздел, подраздел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но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9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Социальная политика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1000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37834,7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36001,7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95,2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9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Пенсионное обеспечение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1001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1606,4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1606,4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Социальное обеспечение населения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1003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18529,5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17200,6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Охрана семьи и детства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1004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15843,1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15339,7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Другие вопросы в области социальной политики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1006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1855,7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1855,1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Физическая культура и спорт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1100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9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Физическая культура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1101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1300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9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1301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6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1400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9725,5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9725,5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376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1389" marR="1389" marT="138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1401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9725,5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9725,5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77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ВСЕГО РАСХОДОВ:</a:t>
                      </a: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191692,9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187234,0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389" marR="1389" marT="1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9806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tIns="72000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 бюджета муниципального района в разрезе муниципальных программ за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год, тыс.рублей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994480"/>
              </p:ext>
            </p:extLst>
          </p:nvPr>
        </p:nvGraphicFramePr>
        <p:xfrm>
          <a:off x="179512" y="962686"/>
          <a:ext cx="8784975" cy="6014168"/>
        </p:xfrm>
        <a:graphic>
          <a:graphicData uri="http://schemas.openxmlformats.org/drawingml/2006/table">
            <a:tbl>
              <a:tblPr/>
              <a:tblGrid>
                <a:gridCol w="6372708"/>
                <a:gridCol w="792088"/>
                <a:gridCol w="828092"/>
                <a:gridCol w="792087"/>
              </a:tblGrid>
              <a:tr h="612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утверждено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445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"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Развитие образования в Холмском муниципальном районе на 2015-2021 годы"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93689,1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93429,3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</a:tr>
              <a:tr h="422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"Развитие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физической культуры и спорта в Холмском муниципальном районе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2017-2021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годы»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1937,3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</a:tr>
              <a:tr h="268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«Молодежь Холмского муниципального района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2017-2021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годы»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</a:tr>
              <a:tr h="3445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«Патриотическое воспитание населения Холмского района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2017-2021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годы»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</a:tr>
              <a:tr h="422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«Комплексные меры противодействия наркомании и зависимости от других психоактивных веществ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 Холмском муниципальном районе на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2017-2021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</a:tr>
              <a:tr h="3666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«Доступная среда для инвалидов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2017-2020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годы»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</a:tr>
              <a:tr h="3445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«Повышение безопасности дорожного движения в районе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2017-2021 годы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</a:tr>
              <a:tr h="3445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«Охрана окружающей среды и экологической безопасности района на 2017-2019 годы»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1707,1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</a:tr>
              <a:tr h="422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«Управление муниципальными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финансами Холмского района на 2014-2020 годы»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13746,6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13734,9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</a:tr>
              <a:tr h="422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«Поддержка молодежи оказавшейся в трудной жизненной ситуации на 2017-2020 годы»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</a:tr>
              <a:tr h="4221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«Культура Холмского района 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2015-2020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29954,3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29927,7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00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9806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tIns="72000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 бюджета муниципального района в разрезе муниципальных программ  за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год, тыс.рублей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585465"/>
              </p:ext>
            </p:extLst>
          </p:nvPr>
        </p:nvGraphicFramePr>
        <p:xfrm>
          <a:off x="117414" y="1238220"/>
          <a:ext cx="8955086" cy="5500888"/>
        </p:xfrm>
        <a:graphic>
          <a:graphicData uri="http://schemas.openxmlformats.org/drawingml/2006/table">
            <a:tbl>
              <a:tblPr/>
              <a:tblGrid>
                <a:gridCol w="6443596"/>
                <a:gridCol w="833945"/>
                <a:gridCol w="833945"/>
                <a:gridCol w="843600"/>
              </a:tblGrid>
              <a:tr h="689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утверждено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6669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«Обеспечение жильем молодых семей в Холмском муниципальном районе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2017-2020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годы»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570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«Комплексное развитие инфраструктуры водоснабжения и водоотведения в Холмском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районе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 2014-2016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годы и на плановый период до 2019 года"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81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«Об энергосбережении в Холмском муниципальном районе на 2014-2016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годы и на плановый период до 2019 года"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378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«Развитие торговли в Холмском муниципальном районе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2017-2019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годы"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669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"Развитие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малого и среднего предпринимательства в Холмском муниципальном районе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2017-2021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годы"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669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«Информатизация органов местного самоуправления Холмского муниципального района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2017-2021годы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468,3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468,3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5755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«Реформирование и развитие муниципальной службы в Холмском муниципальном районе на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2017-2021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годы"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4455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«Развитие сельского хозяйства Холмского муниципального района на 2014-2020 годы»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669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"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Укрепление материально-технической базы предприятий жилищно-коммунального хозяйства Холмского района на 2014-2018 годы"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499,7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9806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tIns="72000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 бюджета муниципального района в разрезе муниципальных программ  за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год, тыс.рублей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71811"/>
              </p:ext>
            </p:extLst>
          </p:nvPr>
        </p:nvGraphicFramePr>
        <p:xfrm>
          <a:off x="336492" y="1676376"/>
          <a:ext cx="8411970" cy="5260544"/>
        </p:xfrm>
        <a:graphic>
          <a:graphicData uri="http://schemas.openxmlformats.org/drawingml/2006/table">
            <a:tbl>
              <a:tblPr/>
              <a:tblGrid>
                <a:gridCol w="5623002"/>
                <a:gridCol w="839799"/>
                <a:gridCol w="876312"/>
                <a:gridCol w="1072857"/>
              </a:tblGrid>
              <a:tr h="8651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показателя</a:t>
                      </a: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утверждено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исполне-ния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741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«Совершенствование и содержание дорожного хозяйства Холмского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муниципального района на 2016-2018 годы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1634,8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986,4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9539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"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Обеспечение муниципальных учреждений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и органов местного самоуправления Холмского муниципального района в сфере бухгалтерского и иного (транспортного, хозяйственно-технического и бытового) обслуживания на 2016-2020гг.)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5518,6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5513,4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481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«Противодействие коррупции в Холмском муниципальном районе на 2017-2021 годы»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7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РАСХОДЫ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ПО МУНИЦИПАЛЬНЫМ ПРОГРАММАМ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150118,4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147458,3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568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НЕПРОГРАМНЫЕ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41574,5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39775,7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568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ВСЕГО РАСХОДОВ: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334" marR="3334" marT="3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191692,9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187234,0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97,7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noProof="0" dirty="0" smtClean="0">
                <a:latin typeface="+mj-lt"/>
                <a:ea typeface="+mj-ea"/>
                <a:cs typeface="+mj-cs"/>
              </a:rPr>
              <a:t>«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Развитие образования  в Холмском муниципальном районе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на 2015-2021 годы</a:t>
            </a:r>
            <a:r>
              <a:rPr lang="ru-RU" sz="2000" b="1" noProof="0" dirty="0" smtClean="0">
                <a:latin typeface="+mj-lt"/>
                <a:ea typeface="+mj-ea"/>
                <a:cs typeface="+mj-cs"/>
              </a:rPr>
              <a:t>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825044"/>
            <a:ext cx="9144000" cy="432048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r>
              <a:rPr lang="ru-RU" b="1" dirty="0" smtClean="0"/>
              <a:t>Расходы по наиболее значимым направлениям в </a:t>
            </a:r>
            <a:r>
              <a:rPr lang="ru-RU" b="1" dirty="0" smtClean="0"/>
              <a:t>2017 </a:t>
            </a:r>
            <a:r>
              <a:rPr lang="ru-RU" b="1" dirty="0" smtClean="0"/>
              <a:t>году (тыс. рублей):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525442"/>
              </p:ext>
            </p:extLst>
          </p:nvPr>
        </p:nvGraphicFramePr>
        <p:xfrm>
          <a:off x="3995936" y="1088740"/>
          <a:ext cx="5040560" cy="202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792088"/>
                <a:gridCol w="828092"/>
                <a:gridCol w="1368152"/>
                <a:gridCol w="972108"/>
              </a:tblGrid>
              <a:tr h="50585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Финансовое обеспечение (тыс. руб.):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5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 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58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 плану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68080,0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93689,1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93429,3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" name="TextBox 83"/>
          <p:cNvSpPr txBox="1"/>
          <p:nvPr/>
        </p:nvSpPr>
        <p:spPr>
          <a:xfrm>
            <a:off x="0" y="5949280"/>
            <a:ext cx="9144000" cy="720080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endParaRPr lang="ru-RU" b="1" dirty="0" smtClean="0"/>
          </a:p>
        </p:txBody>
      </p:sp>
      <p:sp>
        <p:nvSpPr>
          <p:cNvPr id="17" name="Правая фигурная скобка 16"/>
          <p:cNvSpPr/>
          <p:nvPr/>
        </p:nvSpPr>
        <p:spPr>
          <a:xfrm rot="16200000">
            <a:off x="4373978" y="134634"/>
            <a:ext cx="396044" cy="8640960"/>
          </a:xfrm>
          <a:prstGeom prst="rightBrace">
            <a:avLst>
              <a:gd name="adj1" fmla="val 9972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379016"/>
              </p:ext>
            </p:extLst>
          </p:nvPr>
        </p:nvGraphicFramePr>
        <p:xfrm>
          <a:off x="153927" y="4706954"/>
          <a:ext cx="8846056" cy="2151045"/>
        </p:xfrm>
        <a:graphic>
          <a:graphicData uri="http://schemas.openxmlformats.org/drawingml/2006/table">
            <a:tbl>
              <a:tblPr/>
              <a:tblGrid>
                <a:gridCol w="1971702"/>
                <a:gridCol w="2081241"/>
                <a:gridCol w="2665449"/>
                <a:gridCol w="2127664"/>
              </a:tblGrid>
              <a:tr h="7131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19427,3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53017,9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4408,6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9910,3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6000" marR="36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7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Дошкольное образование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000" marR="36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Общее образование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000" marR="36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Молодежная политика и оздоровление детей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000" marR="36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Охрана семьи и детства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000" marR="36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07504" y="1232756"/>
          <a:ext cx="3816424" cy="2323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29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Цель программы: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5341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00" dirty="0" smtClean="0"/>
                        <a:t>1.Обеспечение на территории района доступного и качественного образования, соответствующего перспективным задачам развития экономики и потребностям населения района</a:t>
                      </a:r>
                    </a:p>
                    <a:p>
                      <a:r>
                        <a:rPr lang="ru-RU" sz="1000" dirty="0" smtClean="0"/>
                        <a:t> 2. Комплексное решение жизнеустройства детей-сирот и детей, оставшихся без попечения родителей</a:t>
                      </a:r>
                    </a:p>
                    <a:p>
                      <a:r>
                        <a:rPr lang="ru-RU" sz="1000" dirty="0" smtClean="0"/>
                        <a:t>3. Обеспечение реализации муниципальной программы «Развитие образования в Холмском муниципальном районе на 2015-2021 годы»и прочие мероприятия в области образования</a:t>
                      </a:r>
                    </a:p>
                    <a:p>
                      <a:endParaRPr lang="ru-RU" sz="1000" dirty="0" smtClean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Ответственный исполнитель: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9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Отдел образования  Администрации Холмского муниципального района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 descr="D:\temp\20160525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23628" cy="1264078"/>
          </a:xfrm>
          <a:prstGeom prst="rect">
            <a:avLst/>
          </a:prstGeom>
          <a:noFill/>
          <a:effectLst>
            <a:innerShdw blurRad="381000" dist="317500" dir="2700000">
              <a:schemeClr val="bg1">
                <a:lumMod val="95000"/>
              </a:schemeClr>
            </a:innerShdw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temp\20160525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516322" cy="1268760"/>
          </a:xfrm>
          <a:prstGeom prst="rect">
            <a:avLst/>
          </a:prstGeom>
          <a:noFill/>
          <a:effectLst>
            <a:innerShdw blurRad="381000" dist="317500" dir="2700000">
              <a:schemeClr val="bg1">
                <a:lumMod val="95000"/>
              </a:schemeClr>
            </a:innerShdw>
          </a:effec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0" y="-1"/>
            <a:ext cx="9144000" cy="1201707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noProof="0" dirty="0" smtClean="0">
                <a:latin typeface="+mj-lt"/>
                <a:ea typeface="+mj-ea"/>
                <a:cs typeface="+mj-cs"/>
              </a:rPr>
              <a:t>«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Развитие физической культуры и спорта в Холмском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муниципальном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районе  на 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2017-2021 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годы</a:t>
            </a:r>
            <a:r>
              <a:rPr lang="ru-RU" sz="2000" b="1" noProof="0" dirty="0" smtClean="0">
                <a:latin typeface="+mj-lt"/>
                <a:ea typeface="+mj-ea"/>
                <a:cs typeface="+mj-cs"/>
              </a:rPr>
              <a:t>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825044"/>
            <a:ext cx="9144000" cy="432048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r>
              <a:rPr lang="ru-RU" b="1" dirty="0" smtClean="0"/>
              <a:t>Расходы по наиболее значимым направлениям в </a:t>
            </a:r>
            <a:r>
              <a:rPr lang="ru-RU" b="1" dirty="0" smtClean="0"/>
              <a:t>2017 </a:t>
            </a:r>
            <a:r>
              <a:rPr lang="ru-RU" b="1" dirty="0" smtClean="0"/>
              <a:t>году (тыс. рублей):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78455"/>
              </p:ext>
            </p:extLst>
          </p:nvPr>
        </p:nvGraphicFramePr>
        <p:xfrm>
          <a:off x="3995936" y="1088740"/>
          <a:ext cx="5040560" cy="202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792088"/>
                <a:gridCol w="828092"/>
                <a:gridCol w="1368152"/>
                <a:gridCol w="972108"/>
              </a:tblGrid>
              <a:tr h="50585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Финансовое обеспечение (тыс. руб.):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5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 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58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 плану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1852,7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1937,3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1937,3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104,6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Правая фигурная скобка 16"/>
          <p:cNvSpPr/>
          <p:nvPr/>
        </p:nvSpPr>
        <p:spPr>
          <a:xfrm rot="16200000">
            <a:off x="4373978" y="134634"/>
            <a:ext cx="396044" cy="8640960"/>
          </a:xfrm>
          <a:prstGeom prst="rightBrace">
            <a:avLst>
              <a:gd name="adj1" fmla="val 9972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0" y="6201308"/>
            <a:ext cx="9144000" cy="432048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endParaRPr lang="ru-RU" b="1" dirty="0" smtClean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07504" y="1232756"/>
          <a:ext cx="3816424" cy="2231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29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Цель программы: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36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1.Создание условий для занятий населения физической культурой и спортом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2.Организация деятельности Муниципального учреждения «</a:t>
                      </a:r>
                      <a:r>
                        <a:rPr lang="ru-RU" sz="1200" dirty="0" err="1" smtClean="0"/>
                        <a:t>Физкультурно</a:t>
                      </a:r>
                      <a:r>
                        <a:rPr lang="ru-RU" sz="1200" dirty="0" smtClean="0"/>
                        <a:t> – оздоровительный комплекс»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Ответственный исполнитель: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9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Главный специалист по спорту, физической культуре и молодежной политики Администрации района</a:t>
                      </a:r>
                      <a:endParaRPr lang="ru-RU" sz="1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126583"/>
              </p:ext>
            </p:extLst>
          </p:nvPr>
        </p:nvGraphicFramePr>
        <p:xfrm>
          <a:off x="107504" y="4653136"/>
          <a:ext cx="8928992" cy="1121811"/>
        </p:xfrm>
        <a:graphic>
          <a:graphicData uri="http://schemas.openxmlformats.org/drawingml/2006/table">
            <a:tbl>
              <a:tblPr/>
              <a:tblGrid>
                <a:gridCol w="1872208"/>
                <a:gridCol w="2081106"/>
                <a:gridCol w="2482884"/>
                <a:gridCol w="2492794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63,5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10,0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29,5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1834,3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64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Проведение районных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местных мероприятий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областных и местных  соревнований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000" marR="36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Обустройство объектов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инфраструктуры площадками ГТО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000" marR="36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учреждений в сфере физической культуры и спорта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000" marR="36000" marT="36000" marB="36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temp\20160525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48702" cy="1268760"/>
          </a:xfrm>
          <a:prstGeom prst="rect">
            <a:avLst/>
          </a:prstGeom>
          <a:noFill/>
          <a:effectLst>
            <a:innerShdw blurRad="381000" dist="317500" dir="2700000">
              <a:schemeClr val="bg1">
                <a:lumMod val="95000"/>
              </a:schemeClr>
            </a:innerShdw>
          </a:effec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noProof="0" dirty="0" smtClean="0">
                <a:latin typeface="+mj-lt"/>
                <a:ea typeface="+mj-ea"/>
                <a:cs typeface="+mj-cs"/>
              </a:rPr>
              <a:t>«Обеспечение жильем молодых семей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noProof="0" dirty="0" smtClean="0">
                <a:latin typeface="+mj-lt"/>
                <a:ea typeface="+mj-ea"/>
                <a:cs typeface="+mj-cs"/>
              </a:rPr>
              <a:t>Холмском муниципальном районе на </a:t>
            </a:r>
            <a:r>
              <a:rPr lang="ru-RU" sz="2000" b="1" noProof="0" dirty="0" smtClean="0">
                <a:latin typeface="+mj-lt"/>
                <a:ea typeface="+mj-ea"/>
                <a:cs typeface="+mj-cs"/>
              </a:rPr>
              <a:t>2017-2020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годы</a:t>
            </a:r>
            <a:r>
              <a:rPr lang="ru-RU" sz="2000" b="1" noProof="0" dirty="0" smtClean="0">
                <a:latin typeface="+mj-lt"/>
                <a:ea typeface="+mj-ea"/>
                <a:cs typeface="+mj-cs"/>
              </a:rPr>
              <a:t>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825044"/>
            <a:ext cx="9144000" cy="432048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r>
              <a:rPr lang="ru-RU" b="1" dirty="0" smtClean="0"/>
              <a:t>Расходы по наиболее значимым направлениям в </a:t>
            </a:r>
            <a:r>
              <a:rPr lang="ru-RU" b="1" dirty="0" smtClean="0"/>
              <a:t>2017 </a:t>
            </a:r>
            <a:r>
              <a:rPr lang="ru-RU" b="1" dirty="0" smtClean="0"/>
              <a:t>году (тыс. рублей):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386342"/>
              </p:ext>
            </p:extLst>
          </p:nvPr>
        </p:nvGraphicFramePr>
        <p:xfrm>
          <a:off x="3995936" y="1088740"/>
          <a:ext cx="5040560" cy="202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792088"/>
                <a:gridCol w="828092"/>
                <a:gridCol w="1368152"/>
                <a:gridCol w="972108"/>
              </a:tblGrid>
              <a:tr h="50585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Финансовое обеспечение (тыс. руб.):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5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 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58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 плану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970,2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378,0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378,0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38,9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Правая фигурная скобка 16"/>
          <p:cNvSpPr/>
          <p:nvPr/>
        </p:nvSpPr>
        <p:spPr>
          <a:xfrm rot="16200000">
            <a:off x="4349411" y="365419"/>
            <a:ext cx="396044" cy="8640960"/>
          </a:xfrm>
          <a:prstGeom prst="rightBrace">
            <a:avLst>
              <a:gd name="adj1" fmla="val 9972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0" y="6129300"/>
            <a:ext cx="9144000" cy="432048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endParaRPr lang="ru-RU" b="1" dirty="0" smtClean="0">
              <a:solidFill>
                <a:srgbClr val="004CBC"/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26953" y="1274733"/>
          <a:ext cx="3760839" cy="2658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839"/>
              </a:tblGrid>
              <a:tr h="29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Цель программы: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534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 -Обеспечение предоставления молодым семьям социальных выплат на предоставление жилья экономического класса или строительство индивидуального жилого дома экономического класса, а также создание условий для привлечения молодыми семьями собственных средств, дополнительных финансовых средств кредитных и других организаций, предоставляющих кредиты и займы, в том числе ипотечные кредиты, для приобретения жилого помещения или строительства индивидуального жилого дома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Ответственный исполнитель: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9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Отдел</a:t>
                      </a:r>
                      <a:r>
                        <a:rPr lang="ru-RU" sz="1200" baseline="0" dirty="0" smtClean="0"/>
                        <a:t> по управлению муниципальным имуществом и экономике Администрации Холмского муниципального района</a:t>
                      </a:r>
                      <a:endParaRPr lang="ru-RU" sz="1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004250"/>
              </p:ext>
            </p:extLst>
          </p:nvPr>
        </p:nvGraphicFramePr>
        <p:xfrm>
          <a:off x="107504" y="4926032"/>
          <a:ext cx="8892988" cy="1277955"/>
        </p:xfrm>
        <a:graphic>
          <a:graphicData uri="http://schemas.openxmlformats.org/drawingml/2006/table">
            <a:tbl>
              <a:tblPr/>
              <a:tblGrid>
                <a:gridCol w="3240360"/>
                <a:gridCol w="2880320"/>
                <a:gridCol w="2772308"/>
              </a:tblGrid>
              <a:tr h="6890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127,1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181,4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69,5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89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Средства федерального бюджета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Средства областного бюджета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Средства местного бюджета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7627" y="5085143"/>
            <a:ext cx="1810512" cy="16416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8267" y="939419"/>
            <a:ext cx="8656320" cy="4363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5875" indent="260350" algn="just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«</a:t>
            </a:r>
            <a:r>
              <a:rPr sz="1800" dirty="0" err="1" smtClean="0">
                <a:latin typeface="Calibri"/>
                <a:cs typeface="Calibri"/>
              </a:rPr>
              <a:t>Б</a:t>
            </a:r>
            <a:r>
              <a:rPr sz="1800" spc="-55" dirty="0" err="1" smtClean="0">
                <a:latin typeface="Calibri"/>
                <a:cs typeface="Calibri"/>
              </a:rPr>
              <a:t>ю</a:t>
            </a:r>
            <a:r>
              <a:rPr sz="1800" spc="0" dirty="0" err="1" smtClean="0">
                <a:latin typeface="Calibri"/>
                <a:cs typeface="Calibri"/>
              </a:rPr>
              <a:t>д</a:t>
            </a:r>
            <a:r>
              <a:rPr sz="1800" spc="-30" dirty="0" err="1" smtClean="0">
                <a:latin typeface="Calibri"/>
                <a:cs typeface="Calibri"/>
              </a:rPr>
              <a:t>ж</a:t>
            </a:r>
            <a:r>
              <a:rPr sz="1800" spc="-10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т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10" dirty="0" err="1" smtClean="0">
                <a:latin typeface="Calibri"/>
                <a:cs typeface="Calibri"/>
              </a:rPr>
              <a:t>д</a:t>
            </a:r>
            <a:r>
              <a:rPr sz="1800" spc="0" dirty="0" err="1" smtClean="0">
                <a:latin typeface="Calibri"/>
                <a:cs typeface="Calibri"/>
              </a:rPr>
              <a:t>ля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граж</a:t>
            </a:r>
            <a:r>
              <a:rPr sz="1800" spc="-15" dirty="0" err="1" smtClean="0">
                <a:latin typeface="Calibri"/>
                <a:cs typeface="Calibri"/>
              </a:rPr>
              <a:t>д</a:t>
            </a:r>
            <a:r>
              <a:rPr sz="1800" spc="0" dirty="0" err="1" smtClean="0">
                <a:latin typeface="Calibri"/>
                <a:cs typeface="Calibri"/>
              </a:rPr>
              <a:t>ан</a:t>
            </a:r>
            <a:r>
              <a:rPr sz="1800" spc="0" dirty="0" smtClean="0">
                <a:latin typeface="Calibri"/>
                <a:cs typeface="Calibri"/>
              </a:rPr>
              <a:t>»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по</a:t>
            </a:r>
            <a:r>
              <a:rPr sz="1800" spc="-10" dirty="0" err="1" smtClean="0">
                <a:latin typeface="Calibri"/>
                <a:cs typeface="Calibri"/>
              </a:rPr>
              <a:t>з</a:t>
            </a:r>
            <a:r>
              <a:rPr sz="1800" spc="0" dirty="0" err="1" smtClean="0">
                <a:latin typeface="Calibri"/>
                <a:cs typeface="Calibri"/>
              </a:rPr>
              <a:t>на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sz="1800" spc="-10" dirty="0" err="1" smtClean="0">
                <a:latin typeface="Calibri"/>
                <a:cs typeface="Calibri"/>
              </a:rPr>
              <a:t>м</a:t>
            </a:r>
            <a:r>
              <a:rPr sz="1800" spc="0" dirty="0" err="1" smtClean="0">
                <a:latin typeface="Calibri"/>
                <a:cs typeface="Calibri"/>
              </a:rPr>
              <a:t>ит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В</a:t>
            </a:r>
            <a:r>
              <a:rPr sz="1800" spc="5" dirty="0" err="1" smtClean="0">
                <a:latin typeface="Calibri"/>
                <a:cs typeface="Calibri"/>
              </a:rPr>
              <a:t>а</a:t>
            </a:r>
            <a:r>
              <a:rPr sz="1800" spc="0" dirty="0" err="1" smtClean="0">
                <a:latin typeface="Calibri"/>
                <a:cs typeface="Calibri"/>
              </a:rPr>
              <a:t>с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с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err="1" smtClean="0">
                <a:latin typeface="Calibri"/>
                <a:cs typeface="Calibri"/>
              </a:rPr>
              <a:t>п</a:t>
            </a:r>
            <a:r>
              <a:rPr sz="1800" spc="-40" err="1" smtClean="0">
                <a:latin typeface="Calibri"/>
                <a:cs typeface="Calibri"/>
              </a:rPr>
              <a:t>о</a:t>
            </a:r>
            <a:r>
              <a:rPr sz="1800" spc="0" err="1" smtClean="0">
                <a:latin typeface="Calibri"/>
                <a:cs typeface="Calibri"/>
              </a:rPr>
              <a:t>л</a:t>
            </a:r>
            <a:r>
              <a:rPr sz="1800" spc="-15" err="1" smtClean="0">
                <a:latin typeface="Calibri"/>
                <a:cs typeface="Calibri"/>
              </a:rPr>
              <a:t>о</a:t>
            </a:r>
            <a:r>
              <a:rPr sz="1800" spc="-30" err="1" smtClean="0">
                <a:latin typeface="Calibri"/>
                <a:cs typeface="Calibri"/>
              </a:rPr>
              <a:t>ж</a:t>
            </a:r>
            <a:r>
              <a:rPr sz="1800" spc="0" err="1" smtClean="0">
                <a:latin typeface="Calibri"/>
                <a:cs typeface="Calibri"/>
              </a:rPr>
              <a:t>е</a:t>
            </a:r>
            <a:r>
              <a:rPr sz="1800" spc="10" err="1" smtClean="0">
                <a:latin typeface="Calibri"/>
                <a:cs typeface="Calibri"/>
              </a:rPr>
              <a:t>н</a:t>
            </a:r>
            <a:r>
              <a:rPr sz="1800" spc="0" err="1" smtClean="0">
                <a:latin typeface="Calibri"/>
                <a:cs typeface="Calibri"/>
              </a:rPr>
              <a:t>ия</a:t>
            </a:r>
            <a:r>
              <a:rPr sz="1800" spc="-10" err="1" smtClean="0">
                <a:latin typeface="Calibri"/>
                <a:cs typeface="Calibri"/>
              </a:rPr>
              <a:t>м</a:t>
            </a:r>
            <a:r>
              <a:rPr sz="1800" spc="0" err="1" smtClean="0">
                <a:latin typeface="Calibri"/>
                <a:cs typeface="Calibri"/>
              </a:rPr>
              <a:t>и</a:t>
            </a:r>
            <a:r>
              <a:rPr lang="ru-RU" sz="1800" spc="0" dirty="0" smtClean="0">
                <a:latin typeface="Calibri"/>
                <a:cs typeface="Calibri"/>
              </a:rPr>
              <a:t> решения Думы Холмского муниципального района о муниципальном</a:t>
            </a:r>
            <a:r>
              <a:rPr sz="1800" spc="1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б</a:t>
            </a:r>
            <a:r>
              <a:rPr sz="1800" spc="-55" dirty="0" err="1" smtClean="0">
                <a:latin typeface="Calibri"/>
                <a:cs typeface="Calibri"/>
              </a:rPr>
              <a:t>ю</a:t>
            </a:r>
            <a:r>
              <a:rPr sz="1800" spc="0" dirty="0" err="1" smtClean="0">
                <a:latin typeface="Calibri"/>
                <a:cs typeface="Calibri"/>
              </a:rPr>
              <a:t>д</a:t>
            </a:r>
            <a:r>
              <a:rPr sz="1800" spc="-30" dirty="0" err="1" smtClean="0">
                <a:latin typeface="Calibri"/>
                <a:cs typeface="Calibri"/>
              </a:rPr>
              <a:t>ж</a:t>
            </a:r>
            <a:r>
              <a:rPr sz="1800" spc="-10" dirty="0" err="1" smtClean="0">
                <a:latin typeface="Calibri"/>
                <a:cs typeface="Calibri"/>
              </a:rPr>
              <a:t>е</a:t>
            </a:r>
            <a:r>
              <a:rPr sz="1800" spc="-15" dirty="0" err="1" smtClean="0">
                <a:latin typeface="Calibri"/>
                <a:cs typeface="Calibri"/>
              </a:rPr>
              <a:t>т</a:t>
            </a:r>
            <a:r>
              <a:rPr sz="1800" spc="0" dirty="0" err="1" smtClean="0">
                <a:latin typeface="Calibri"/>
                <a:cs typeface="Calibri"/>
              </a:rPr>
              <a:t>е</a:t>
            </a:r>
            <a:r>
              <a:rPr lang="ru-RU" sz="1800" spc="0" dirty="0" smtClean="0">
                <a:latin typeface="Calibri"/>
                <a:cs typeface="Calibri"/>
              </a:rPr>
              <a:t> и основными показателями его исполнения.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 dirty="0"/>
          </a:p>
          <a:p>
            <a:pPr marL="12700" marR="12700" indent="313690" algn="just">
              <a:lnSpc>
                <a:spcPct val="100000"/>
              </a:lnSpc>
            </a:pPr>
            <a:r>
              <a:rPr sz="1800" dirty="0" err="1" smtClean="0">
                <a:latin typeface="Calibri"/>
                <a:cs typeface="Calibri"/>
              </a:rPr>
              <a:t>Пр</a:t>
            </a:r>
            <a:r>
              <a:rPr sz="1800" spc="-25" dirty="0" err="1" smtClean="0">
                <a:latin typeface="Calibri"/>
                <a:cs typeface="Calibri"/>
              </a:rPr>
              <a:t>е</a:t>
            </a:r>
            <a:r>
              <a:rPr sz="1800" spc="-10" dirty="0" err="1" smtClean="0">
                <a:latin typeface="Calibri"/>
                <a:cs typeface="Calibri"/>
              </a:rPr>
              <a:t>дс</a:t>
            </a:r>
            <a:r>
              <a:rPr sz="1800" spc="0" dirty="0" err="1" smtClean="0">
                <a:latin typeface="Calibri"/>
                <a:cs typeface="Calibri"/>
              </a:rPr>
              <a:t>та</a:t>
            </a:r>
            <a:r>
              <a:rPr sz="1800" spc="-10" dirty="0" err="1" smtClean="0">
                <a:latin typeface="Calibri"/>
                <a:cs typeface="Calibri"/>
              </a:rPr>
              <a:t>в</a:t>
            </a:r>
            <a:r>
              <a:rPr sz="1800" spc="0" dirty="0" err="1" smtClean="0">
                <a:latin typeface="Calibri"/>
                <a:cs typeface="Calibri"/>
              </a:rPr>
              <a:t>л</a:t>
            </a:r>
            <a:r>
              <a:rPr sz="1800" spc="-10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н</a:t>
            </a:r>
            <a:r>
              <a:rPr sz="1800" spc="-10" dirty="0" err="1" smtClean="0">
                <a:latin typeface="Calibri"/>
                <a:cs typeface="Calibri"/>
              </a:rPr>
              <a:t>н</a:t>
            </a:r>
            <a:r>
              <a:rPr sz="1800" spc="0" dirty="0" err="1" smtClean="0">
                <a:latin typeface="Calibri"/>
                <a:cs typeface="Calibri"/>
              </a:rPr>
              <a:t>ая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информ</a:t>
            </a:r>
            <a:r>
              <a:rPr sz="1800" spc="5" dirty="0" err="1" smtClean="0">
                <a:latin typeface="Calibri"/>
                <a:cs typeface="Calibri"/>
              </a:rPr>
              <a:t>а</a:t>
            </a:r>
            <a:r>
              <a:rPr sz="1800" spc="0" dirty="0" err="1" smtClean="0">
                <a:latin typeface="Calibri"/>
                <a:cs typeface="Calibri"/>
              </a:rPr>
              <a:t>ция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пр</a:t>
            </a:r>
            <a:r>
              <a:rPr sz="1800" spc="-20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дназ</a:t>
            </a:r>
            <a:r>
              <a:rPr sz="1800" spc="-10" dirty="0" err="1" smtClean="0">
                <a:latin typeface="Calibri"/>
                <a:cs typeface="Calibri"/>
              </a:rPr>
              <a:t>н</a:t>
            </a:r>
            <a:r>
              <a:rPr sz="1800" spc="10" dirty="0" err="1" smtClean="0">
                <a:latin typeface="Calibri"/>
                <a:cs typeface="Calibri"/>
              </a:rPr>
              <a:t>а</a:t>
            </a:r>
            <a:r>
              <a:rPr sz="1800" spc="0" dirty="0" err="1" smtClean="0">
                <a:latin typeface="Calibri"/>
                <a:cs typeface="Calibri"/>
              </a:rPr>
              <a:t>чена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д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spc="0" dirty="0" err="1" smtClean="0">
                <a:latin typeface="Calibri"/>
                <a:cs typeface="Calibri"/>
              </a:rPr>
              <a:t>я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ш</a:t>
            </a:r>
            <a:r>
              <a:rPr sz="1800" spc="-10" dirty="0" err="1" smtClean="0">
                <a:latin typeface="Calibri"/>
                <a:cs typeface="Calibri"/>
              </a:rPr>
              <a:t>и</a:t>
            </a:r>
            <a:r>
              <a:rPr sz="1800" spc="0" dirty="0" err="1" smtClean="0">
                <a:latin typeface="Calibri"/>
                <a:cs typeface="Calibri"/>
              </a:rPr>
              <a:t>ро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sz="1800" spc="-25" dirty="0" err="1" smtClean="0">
                <a:latin typeface="Calibri"/>
                <a:cs typeface="Calibri"/>
              </a:rPr>
              <a:t>г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круга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п</a:t>
            </a:r>
            <a:r>
              <a:rPr sz="1800" spc="-40" dirty="0" err="1" smtClean="0">
                <a:latin typeface="Calibri"/>
                <a:cs typeface="Calibri"/>
              </a:rPr>
              <a:t>о</a:t>
            </a:r>
            <a:r>
              <a:rPr sz="1800" spc="-10" dirty="0" err="1" smtClean="0">
                <a:latin typeface="Calibri"/>
                <a:cs typeface="Calibri"/>
              </a:rPr>
              <a:t>ль</a:t>
            </a:r>
            <a:r>
              <a:rPr sz="1800" spc="5" dirty="0" err="1" smtClean="0">
                <a:latin typeface="Calibri"/>
                <a:cs typeface="Calibri"/>
              </a:rPr>
              <a:t>з</a:t>
            </a:r>
            <a:r>
              <a:rPr sz="1800" spc="0" dirty="0" err="1" smtClean="0">
                <a:latin typeface="Calibri"/>
                <a:cs typeface="Calibri"/>
              </a:rPr>
              <a:t>ова</a:t>
            </a:r>
            <a:r>
              <a:rPr sz="1800" spc="-10" dirty="0" err="1" smtClean="0">
                <a:latin typeface="Calibri"/>
                <a:cs typeface="Calibri"/>
              </a:rPr>
              <a:t>т</a:t>
            </a:r>
            <a:r>
              <a:rPr sz="1800" spc="-35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лей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 </a:t>
            </a:r>
            <a:r>
              <a:rPr sz="1800" spc="-15" dirty="0" err="1" smtClean="0">
                <a:latin typeface="Calibri"/>
                <a:cs typeface="Calibri"/>
              </a:rPr>
              <a:t>б</a:t>
            </a:r>
            <a:r>
              <a:rPr sz="1800" spc="-75" dirty="0" err="1" smtClean="0">
                <a:latin typeface="Calibri"/>
                <a:cs typeface="Calibri"/>
              </a:rPr>
              <a:t>у</a:t>
            </a:r>
            <a:r>
              <a:rPr sz="1800" spc="-10" dirty="0" err="1" smtClean="0">
                <a:latin typeface="Calibri"/>
                <a:cs typeface="Calibri"/>
              </a:rPr>
              <a:t>де</a:t>
            </a:r>
            <a:r>
              <a:rPr sz="1800" spc="0" dirty="0" err="1" smtClean="0">
                <a:latin typeface="Calibri"/>
                <a:cs typeface="Calibri"/>
              </a:rPr>
              <a:t>т</a:t>
            </a:r>
            <a:r>
              <a:rPr sz="1800" spc="155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ин</a:t>
            </a:r>
            <a:r>
              <a:rPr sz="1800" spc="-20" dirty="0" err="1" smtClean="0">
                <a:latin typeface="Calibri"/>
                <a:cs typeface="Calibri"/>
              </a:rPr>
              <a:t>т</a:t>
            </a:r>
            <a:r>
              <a:rPr sz="1800" spc="0" dirty="0" err="1" smtClean="0">
                <a:latin typeface="Calibri"/>
                <a:cs typeface="Calibri"/>
              </a:rPr>
              <a:t>е</a:t>
            </a:r>
            <a:r>
              <a:rPr sz="1800" spc="5" dirty="0" err="1" smtClean="0">
                <a:latin typeface="Calibri"/>
                <a:cs typeface="Calibri"/>
              </a:rPr>
              <a:t>р</a:t>
            </a:r>
            <a:r>
              <a:rPr sz="1800" spc="10" dirty="0" err="1" smtClean="0">
                <a:latin typeface="Calibri"/>
                <a:cs typeface="Calibri"/>
              </a:rPr>
              <a:t>е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5" dirty="0" err="1" smtClean="0">
                <a:latin typeface="Calibri"/>
                <a:cs typeface="Calibri"/>
              </a:rPr>
              <a:t>н</a:t>
            </a:r>
            <a:r>
              <a:rPr sz="1800" spc="0" dirty="0" err="1" smtClean="0">
                <a:latin typeface="Calibri"/>
                <a:cs typeface="Calibri"/>
              </a:rPr>
              <a:t>а</a:t>
            </a:r>
            <a:r>
              <a:rPr sz="1800" spc="16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165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п</a:t>
            </a:r>
            <a:r>
              <a:rPr sz="1800" spc="-40" dirty="0" err="1" smtClean="0">
                <a:latin typeface="Calibri"/>
                <a:cs typeface="Calibri"/>
              </a:rPr>
              <a:t>о</a:t>
            </a:r>
            <a:r>
              <a:rPr sz="1800" spc="0" dirty="0" err="1" smtClean="0">
                <a:latin typeface="Calibri"/>
                <a:cs typeface="Calibri"/>
              </a:rPr>
              <a:t>лезна</a:t>
            </a:r>
            <a:r>
              <a:rPr sz="1800" spc="165" dirty="0" smtClean="0">
                <a:latin typeface="Calibri"/>
                <a:cs typeface="Calibri"/>
              </a:rPr>
              <a:t> 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ак</a:t>
            </a:r>
            <a:r>
              <a:rPr sz="1800" spc="165" dirty="0" smtClean="0">
                <a:latin typeface="Calibri"/>
                <a:cs typeface="Calibri"/>
              </a:rPr>
              <a:t> 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т</a:t>
            </a:r>
            <a:r>
              <a:rPr sz="1800" spc="-75" dirty="0" err="1" smtClean="0">
                <a:latin typeface="Calibri"/>
                <a:cs typeface="Calibri"/>
              </a:rPr>
              <a:t>у</a:t>
            </a:r>
            <a:r>
              <a:rPr sz="1800" spc="-10" dirty="0" err="1" smtClean="0">
                <a:latin typeface="Calibri"/>
                <a:cs typeface="Calibri"/>
              </a:rPr>
              <a:t>д</a:t>
            </a:r>
            <a:r>
              <a:rPr sz="1800" spc="0" dirty="0" err="1" smtClean="0">
                <a:latin typeface="Calibri"/>
                <a:cs typeface="Calibri"/>
              </a:rPr>
              <a:t>ентам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16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п</a:t>
            </a:r>
            <a:r>
              <a:rPr sz="1800" spc="-15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да</a:t>
            </a:r>
            <a:r>
              <a:rPr sz="1800" spc="-20" dirty="0" err="1" smtClean="0">
                <a:latin typeface="Calibri"/>
                <a:cs typeface="Calibri"/>
              </a:rPr>
              <a:t>г</a:t>
            </a:r>
            <a:r>
              <a:rPr sz="1800" spc="0" dirty="0" err="1" smtClean="0">
                <a:latin typeface="Calibri"/>
                <a:cs typeface="Calibri"/>
              </a:rPr>
              <a:t>огам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15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вр</a:t>
            </a:r>
            <a:r>
              <a:rPr sz="1800" spc="5" dirty="0" err="1" smtClean="0">
                <a:latin typeface="Calibri"/>
                <a:cs typeface="Calibri"/>
              </a:rPr>
              <a:t>а</a:t>
            </a:r>
            <a:r>
              <a:rPr sz="1800" spc="0" dirty="0" err="1" smtClean="0">
                <a:latin typeface="Calibri"/>
                <a:cs typeface="Calibri"/>
              </a:rPr>
              <a:t>ч</a:t>
            </a:r>
            <a:r>
              <a:rPr sz="1800" spc="5" dirty="0" err="1" smtClean="0">
                <a:latin typeface="Calibri"/>
                <a:cs typeface="Calibri"/>
              </a:rPr>
              <a:t>а</a:t>
            </a:r>
            <a:r>
              <a:rPr sz="1800" spc="0" dirty="0" err="1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150" dirty="0" smtClean="0">
                <a:latin typeface="Calibri"/>
                <a:cs typeface="Calibri"/>
              </a:rPr>
              <a:t> </a:t>
            </a:r>
            <a:r>
              <a:rPr sz="1800" spc="5" dirty="0" err="1" smtClean="0">
                <a:latin typeface="Calibri"/>
                <a:cs typeface="Calibri"/>
              </a:rPr>
              <a:t>м</a:t>
            </a:r>
            <a:r>
              <a:rPr sz="1800" spc="-40" dirty="0" err="1" smtClean="0">
                <a:latin typeface="Calibri"/>
                <a:cs typeface="Calibri"/>
              </a:rPr>
              <a:t>о</a:t>
            </a:r>
            <a:r>
              <a:rPr sz="1800" spc="0" dirty="0" err="1" smtClean="0">
                <a:latin typeface="Calibri"/>
                <a:cs typeface="Calibri"/>
              </a:rPr>
              <a:t>л</a:t>
            </a:r>
            <a:r>
              <a:rPr sz="1800" spc="-50" dirty="0" err="1" smtClean="0">
                <a:latin typeface="Calibri"/>
                <a:cs typeface="Calibri"/>
              </a:rPr>
              <a:t>о</a:t>
            </a:r>
            <a:r>
              <a:rPr sz="1800" spc="0" dirty="0" err="1" smtClean="0">
                <a:latin typeface="Calibri"/>
                <a:cs typeface="Calibri"/>
              </a:rPr>
              <a:t>дым</a:t>
            </a:r>
            <a:r>
              <a:rPr sz="1800" spc="160" dirty="0" smtClean="0">
                <a:latin typeface="Calibri"/>
                <a:cs typeface="Calibri"/>
              </a:rPr>
              <a:t> 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ем</a:t>
            </a:r>
            <a:r>
              <a:rPr sz="1800" spc="-10" dirty="0" err="1" smtClean="0">
                <a:latin typeface="Calibri"/>
                <a:cs typeface="Calibri"/>
              </a:rPr>
              <a:t>ь</a:t>
            </a:r>
            <a:r>
              <a:rPr sz="1800" spc="0" dirty="0" err="1" smtClean="0">
                <a:latin typeface="Calibri"/>
                <a:cs typeface="Calibri"/>
              </a:rPr>
              <a:t>я</a:t>
            </a:r>
            <a:r>
              <a:rPr sz="1800" spc="-10" dirty="0" err="1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16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так</a:t>
            </a:r>
            <a:r>
              <a:rPr sz="1800" spc="17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 </a:t>
            </a:r>
            <a:r>
              <a:rPr sz="1800" spc="0" dirty="0" err="1" smtClean="0">
                <a:latin typeface="Calibri"/>
                <a:cs typeface="Calibri"/>
              </a:rPr>
              <a:t>пен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ио</a:t>
            </a:r>
            <a:r>
              <a:rPr sz="1800" spc="-10" dirty="0" err="1" smtClean="0">
                <a:latin typeface="Calibri"/>
                <a:cs typeface="Calibri"/>
              </a:rPr>
              <a:t>н</a:t>
            </a:r>
            <a:r>
              <a:rPr sz="1800" spc="10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рам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д</a:t>
            </a:r>
            <a:r>
              <a:rPr sz="1800" spc="-10" dirty="0" err="1" smtClean="0">
                <a:latin typeface="Calibri"/>
                <a:cs typeface="Calibri"/>
              </a:rPr>
              <a:t>р</a:t>
            </a:r>
            <a:r>
              <a:rPr sz="1800" spc="0" dirty="0" err="1" smtClean="0">
                <a:latin typeface="Calibri"/>
                <a:cs typeface="Calibri"/>
              </a:rPr>
              <a:t>угим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а</a:t>
            </a:r>
            <a:r>
              <a:rPr sz="1800" spc="-15" dirty="0" err="1" smtClean="0">
                <a:latin typeface="Calibri"/>
                <a:cs typeface="Calibri"/>
              </a:rPr>
              <a:t>т</a:t>
            </a:r>
            <a:r>
              <a:rPr sz="1800" spc="0" dirty="0" err="1" smtClean="0">
                <a:latin typeface="Calibri"/>
                <a:cs typeface="Calibri"/>
              </a:rPr>
              <a:t>е</a:t>
            </a:r>
            <a:r>
              <a:rPr sz="1800" spc="-20" dirty="0" err="1" smtClean="0">
                <a:latin typeface="Calibri"/>
                <a:cs typeface="Calibri"/>
              </a:rPr>
              <a:t>г</a:t>
            </a:r>
            <a:r>
              <a:rPr sz="1800" spc="-15" dirty="0" err="1" smtClean="0">
                <a:latin typeface="Calibri"/>
                <a:cs typeface="Calibri"/>
              </a:rPr>
              <a:t>о</a:t>
            </a:r>
            <a:r>
              <a:rPr sz="1800" spc="0" dirty="0" err="1" smtClean="0">
                <a:latin typeface="Calibri"/>
                <a:cs typeface="Calibri"/>
              </a:rPr>
              <a:t>риям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на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-20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ления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так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-20" err="1" smtClean="0">
                <a:latin typeface="Calibri"/>
                <a:cs typeface="Calibri"/>
              </a:rPr>
              <a:t>к</a:t>
            </a:r>
            <a:r>
              <a:rPr sz="1800" spc="0" err="1" smtClean="0">
                <a:latin typeface="Calibri"/>
                <a:cs typeface="Calibri"/>
              </a:rPr>
              <a:t>ак</a:t>
            </a:r>
            <a:r>
              <a:rPr lang="ru-RU" sz="1800" spc="0" dirty="0" smtClean="0">
                <a:latin typeface="Calibri"/>
                <a:cs typeface="Calibri"/>
              </a:rPr>
              <a:t>  муниципальный </a:t>
            </a:r>
            <a:r>
              <a:rPr sz="1800" spc="0" smtClean="0">
                <a:latin typeface="Calibri"/>
                <a:cs typeface="Calibri"/>
              </a:rPr>
              <a:t>б</a:t>
            </a:r>
            <a:r>
              <a:rPr sz="1800" spc="-55" smtClean="0">
                <a:latin typeface="Calibri"/>
                <a:cs typeface="Calibri"/>
              </a:rPr>
              <a:t>ю</a:t>
            </a:r>
            <a:r>
              <a:rPr sz="1800" spc="0" smtClean="0">
                <a:latin typeface="Calibri"/>
                <a:cs typeface="Calibri"/>
              </a:rPr>
              <a:t>д</a:t>
            </a:r>
            <a:r>
              <a:rPr sz="1800" spc="-30" smtClean="0">
                <a:latin typeface="Calibri"/>
                <a:cs typeface="Calibri"/>
              </a:rPr>
              <a:t>ж</a:t>
            </a:r>
            <a:r>
              <a:rPr sz="1800" spc="-10" smtClean="0">
                <a:latin typeface="Calibri"/>
                <a:cs typeface="Calibri"/>
              </a:rPr>
              <a:t>е</a:t>
            </a:r>
            <a:r>
              <a:rPr sz="1800" spc="0" smtClean="0">
                <a:latin typeface="Calibri"/>
                <a:cs typeface="Calibri"/>
              </a:rPr>
              <a:t>т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-10" dirty="0" err="1" smtClean="0">
                <a:latin typeface="Calibri"/>
                <a:cs typeface="Calibri"/>
              </a:rPr>
              <a:t>з</a:t>
            </a:r>
            <a:r>
              <a:rPr sz="1800" spc="0" dirty="0" err="1" smtClean="0">
                <a:latin typeface="Calibri"/>
                <a:cs typeface="Calibri"/>
              </a:rPr>
              <a:t>атрагивает</a:t>
            </a:r>
            <a:r>
              <a:rPr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и</a:t>
            </a:r>
            <a:r>
              <a:rPr sz="1800" spc="-10" dirty="0" err="1" smtClean="0">
                <a:latin typeface="Calibri"/>
                <a:cs typeface="Calibri"/>
              </a:rPr>
              <a:t>н</a:t>
            </a:r>
            <a:r>
              <a:rPr sz="1800" spc="-15" dirty="0" err="1" smtClean="0">
                <a:latin typeface="Calibri"/>
                <a:cs typeface="Calibri"/>
              </a:rPr>
              <a:t>т</a:t>
            </a:r>
            <a:r>
              <a:rPr sz="1800" spc="0" dirty="0" err="1" smtClean="0">
                <a:latin typeface="Calibri"/>
                <a:cs typeface="Calibri"/>
              </a:rPr>
              <a:t>ер</a:t>
            </a:r>
            <a:r>
              <a:rPr sz="1800" spc="5" dirty="0" err="1" smtClean="0">
                <a:latin typeface="Calibri"/>
                <a:cs typeface="Calibri"/>
              </a:rPr>
              <a:t>е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ы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аж</a:t>
            </a:r>
            <a:r>
              <a:rPr sz="1800" spc="-15" dirty="0" err="1" smtClean="0">
                <a:latin typeface="Calibri"/>
                <a:cs typeface="Calibri"/>
              </a:rPr>
              <a:t>д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sz="1800" spc="-30" dirty="0" err="1" smtClean="0">
                <a:latin typeface="Calibri"/>
                <a:cs typeface="Calibri"/>
              </a:rPr>
              <a:t>г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-10" err="1" smtClean="0">
                <a:latin typeface="Calibri"/>
                <a:cs typeface="Calibri"/>
              </a:rPr>
              <a:t>ж</a:t>
            </a:r>
            <a:r>
              <a:rPr sz="1800" spc="0" err="1" smtClean="0">
                <a:latin typeface="Calibri"/>
                <a:cs typeface="Calibri"/>
              </a:rPr>
              <a:t>и</a:t>
            </a:r>
            <a:r>
              <a:rPr sz="1800" spc="-20" err="1" smtClean="0">
                <a:latin typeface="Calibri"/>
                <a:cs typeface="Calibri"/>
              </a:rPr>
              <a:t>т</a:t>
            </a:r>
            <a:r>
              <a:rPr sz="1800" spc="-25" err="1" smtClean="0">
                <a:latin typeface="Calibri"/>
                <a:cs typeface="Calibri"/>
              </a:rPr>
              <a:t>е</a:t>
            </a:r>
            <a:r>
              <a:rPr sz="1800" spc="0" err="1" smtClean="0">
                <a:latin typeface="Calibri"/>
                <a:cs typeface="Calibri"/>
              </a:rPr>
              <a:t>ля</a:t>
            </a:r>
            <a:r>
              <a:rPr sz="1800" spc="-10" smtClean="0">
                <a:latin typeface="Calibri"/>
                <a:cs typeface="Calibri"/>
              </a:rPr>
              <a:t> </a:t>
            </a:r>
            <a:r>
              <a:rPr lang="ru-RU" sz="1800" spc="-10" dirty="0" smtClean="0">
                <a:latin typeface="Calibri"/>
                <a:cs typeface="Calibri"/>
              </a:rPr>
              <a:t>Холмского муниципального района</a:t>
            </a:r>
            <a:r>
              <a:rPr sz="1800" spc="0" smtClean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 dirty="0"/>
          </a:p>
          <a:p>
            <a:pPr marL="12700" marR="13335" indent="260350" algn="just">
              <a:lnSpc>
                <a:spcPct val="100000"/>
              </a:lnSpc>
            </a:pPr>
            <a:r>
              <a:rPr sz="1800" spc="-130" dirty="0" err="1" smtClean="0">
                <a:latin typeface="Calibri"/>
                <a:cs typeface="Calibri"/>
              </a:rPr>
              <a:t>Г</a:t>
            </a:r>
            <a:r>
              <a:rPr sz="1800" spc="0" dirty="0" err="1" smtClean="0">
                <a:latin typeface="Calibri"/>
                <a:cs typeface="Calibri"/>
              </a:rPr>
              <a:t>раждане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—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ак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нало</a:t>
            </a:r>
            <a:r>
              <a:rPr sz="1800" spc="-20" dirty="0" err="1" smtClean="0">
                <a:latin typeface="Calibri"/>
                <a:cs typeface="Calibri"/>
              </a:rPr>
              <a:t>г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sz="1800" spc="5" dirty="0" err="1" smtClean="0">
                <a:latin typeface="Calibri"/>
                <a:cs typeface="Calibri"/>
              </a:rPr>
              <a:t>п</a:t>
            </a:r>
            <a:r>
              <a:rPr sz="1800" spc="-10" dirty="0" err="1" smtClean="0">
                <a:latin typeface="Calibri"/>
                <a:cs typeface="Calibri"/>
              </a:rPr>
              <a:t>л</a:t>
            </a:r>
            <a:r>
              <a:rPr sz="1800" spc="0" dirty="0" err="1" smtClean="0">
                <a:latin typeface="Calibri"/>
                <a:cs typeface="Calibri"/>
              </a:rPr>
              <a:t>а</a:t>
            </a:r>
            <a:r>
              <a:rPr sz="1800" spc="-15" dirty="0" err="1" smtClean="0">
                <a:latin typeface="Calibri"/>
                <a:cs typeface="Calibri"/>
              </a:rPr>
              <a:t>т</a:t>
            </a:r>
            <a:r>
              <a:rPr sz="1800" spc="-35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л</a:t>
            </a:r>
            <a:r>
              <a:rPr sz="1800" spc="-10" dirty="0" err="1" smtClean="0">
                <a:latin typeface="Calibri"/>
                <a:cs typeface="Calibri"/>
              </a:rPr>
              <a:t>ь</a:t>
            </a:r>
            <a:r>
              <a:rPr sz="1800" spc="0" dirty="0" err="1" smtClean="0">
                <a:latin typeface="Calibri"/>
                <a:cs typeface="Calibri"/>
              </a:rPr>
              <a:t>щ</a:t>
            </a:r>
            <a:r>
              <a:rPr sz="1800" spc="-10" dirty="0" err="1" smtClean="0">
                <a:latin typeface="Calibri"/>
                <a:cs typeface="Calibri"/>
              </a:rPr>
              <a:t>и</a:t>
            </a:r>
            <a:r>
              <a:rPr sz="1800" spc="0" dirty="0" err="1" smtClean="0">
                <a:latin typeface="Calibri"/>
                <a:cs typeface="Calibri"/>
              </a:rPr>
              <a:t>ки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ак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п</a:t>
            </a:r>
            <a:r>
              <a:rPr sz="1800" spc="-15" dirty="0" err="1" smtClean="0">
                <a:latin typeface="Calibri"/>
                <a:cs typeface="Calibri"/>
              </a:rPr>
              <a:t>о</a:t>
            </a:r>
            <a:r>
              <a:rPr sz="1800" spc="0" dirty="0" err="1" smtClean="0">
                <a:latin typeface="Calibri"/>
                <a:cs typeface="Calibri"/>
              </a:rPr>
              <a:t>треби</a:t>
            </a:r>
            <a:r>
              <a:rPr sz="1800" spc="-15" dirty="0" err="1" smtClean="0">
                <a:latin typeface="Calibri"/>
                <a:cs typeface="Calibri"/>
              </a:rPr>
              <a:t>т</a:t>
            </a:r>
            <a:r>
              <a:rPr sz="1800" spc="-20" dirty="0" err="1" smtClean="0">
                <a:latin typeface="Calibri"/>
                <a:cs typeface="Calibri"/>
              </a:rPr>
              <a:t>е</a:t>
            </a:r>
            <a:r>
              <a:rPr sz="1800" spc="-10" dirty="0" err="1" smtClean="0">
                <a:latin typeface="Calibri"/>
                <a:cs typeface="Calibri"/>
              </a:rPr>
              <a:t>л</a:t>
            </a:r>
            <a:r>
              <a:rPr sz="1800" spc="0" dirty="0" err="1" smtClean="0">
                <a:latin typeface="Calibri"/>
                <a:cs typeface="Calibri"/>
              </a:rPr>
              <a:t>и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об</a:t>
            </a:r>
            <a:r>
              <a:rPr sz="1800" spc="-20" dirty="0" err="1" smtClean="0">
                <a:latin typeface="Calibri"/>
                <a:cs typeface="Calibri"/>
              </a:rPr>
              <a:t>щ</a:t>
            </a:r>
            <a:r>
              <a:rPr sz="1800" spc="10" dirty="0" err="1" smtClean="0">
                <a:latin typeface="Calibri"/>
                <a:cs typeface="Calibri"/>
              </a:rPr>
              <a:t>е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твенн</a:t>
            </a:r>
            <a:r>
              <a:rPr sz="1800" spc="10" dirty="0" err="1" smtClean="0">
                <a:latin typeface="Calibri"/>
                <a:cs typeface="Calibri"/>
              </a:rPr>
              <a:t>ы</a:t>
            </a:r>
            <a:r>
              <a:rPr sz="1800" spc="0" dirty="0" err="1" smtClean="0">
                <a:latin typeface="Calibri"/>
                <a:cs typeface="Calibri"/>
              </a:rPr>
              <a:t>х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-40" dirty="0" err="1" smtClean="0">
                <a:latin typeface="Calibri"/>
                <a:cs typeface="Calibri"/>
              </a:rPr>
              <a:t>б</a:t>
            </a:r>
            <a:r>
              <a:rPr sz="1800" spc="0" dirty="0" err="1" smtClean="0">
                <a:latin typeface="Calibri"/>
                <a:cs typeface="Calibri"/>
              </a:rPr>
              <a:t>лаг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— </a:t>
            </a:r>
            <a:r>
              <a:rPr sz="1800" spc="-10" dirty="0" err="1" smtClean="0">
                <a:latin typeface="Calibri"/>
                <a:cs typeface="Calibri"/>
              </a:rPr>
              <a:t>д</a:t>
            </a:r>
            <a:r>
              <a:rPr sz="1800" spc="-50" dirty="0" err="1" smtClean="0">
                <a:latin typeface="Calibri"/>
                <a:cs typeface="Calibri"/>
              </a:rPr>
              <a:t>о</a:t>
            </a:r>
            <a:r>
              <a:rPr sz="1800" spc="0" dirty="0" err="1" smtClean="0">
                <a:latin typeface="Calibri"/>
                <a:cs typeface="Calibri"/>
              </a:rPr>
              <a:t>лж</a:t>
            </a:r>
            <a:r>
              <a:rPr sz="1800" spc="-10" dirty="0" err="1" smtClean="0">
                <a:latin typeface="Calibri"/>
                <a:cs typeface="Calibri"/>
              </a:rPr>
              <a:t>н</a:t>
            </a:r>
            <a:r>
              <a:rPr sz="1800" spc="0" dirty="0" err="1" smtClean="0">
                <a:latin typeface="Calibri"/>
                <a:cs typeface="Calibri"/>
              </a:rPr>
              <a:t>ы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быть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увер</a:t>
            </a:r>
            <a:r>
              <a:rPr sz="1800" spc="5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ны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-30" dirty="0" err="1" smtClean="0">
                <a:latin typeface="Calibri"/>
                <a:cs typeface="Calibri"/>
              </a:rPr>
              <a:t>т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sz="1800" spc="5" dirty="0" err="1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ч</a:t>
            </a:r>
            <a:r>
              <a:rPr sz="1800" spc="-30" dirty="0" err="1" smtClean="0">
                <a:latin typeface="Calibri"/>
                <a:cs typeface="Calibri"/>
              </a:rPr>
              <a:t>т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пер</a:t>
            </a:r>
            <a:r>
              <a:rPr sz="1800" spc="-20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да</a:t>
            </a:r>
            <a:r>
              <a:rPr sz="1800" spc="5" dirty="0" err="1" smtClean="0">
                <a:latin typeface="Calibri"/>
                <a:cs typeface="Calibri"/>
              </a:rPr>
              <a:t>в</a:t>
            </a:r>
            <a:r>
              <a:rPr sz="1800" spc="0" dirty="0" err="1" smtClean="0">
                <a:latin typeface="Calibri"/>
                <a:cs typeface="Calibri"/>
              </a:rPr>
              <a:t>а</a:t>
            </a:r>
            <a:r>
              <a:rPr sz="1800" spc="-10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мые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и</a:t>
            </a:r>
            <a:r>
              <a:rPr sz="1800" spc="-10" dirty="0" err="1" smtClean="0">
                <a:latin typeface="Calibri"/>
                <a:cs typeface="Calibri"/>
              </a:rPr>
              <a:t>м</a:t>
            </a:r>
            <a:r>
              <a:rPr sz="1800" spc="0" dirty="0" err="1" smtClean="0">
                <a:latin typeface="Calibri"/>
                <a:cs typeface="Calibri"/>
              </a:rPr>
              <a:t>и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10" dirty="0" err="1" smtClean="0">
                <a:latin typeface="Calibri"/>
                <a:cs typeface="Calibri"/>
              </a:rPr>
              <a:t>р</a:t>
            </a:r>
            <a:r>
              <a:rPr sz="1800" spc="0" dirty="0" err="1" smtClean="0">
                <a:latin typeface="Calibri"/>
                <a:cs typeface="Calibri"/>
              </a:rPr>
              <a:t>ас</a:t>
            </a:r>
            <a:r>
              <a:rPr sz="1800" spc="-10" dirty="0" err="1" smtClean="0">
                <a:latin typeface="Calibri"/>
                <a:cs typeface="Calibri"/>
              </a:rPr>
              <a:t>п</a:t>
            </a:r>
            <a:r>
              <a:rPr sz="1800" spc="0" dirty="0" err="1" smtClean="0">
                <a:latin typeface="Calibri"/>
                <a:cs typeface="Calibri"/>
              </a:rPr>
              <a:t>оря</a:t>
            </a:r>
            <a:r>
              <a:rPr sz="1800" spc="-30" dirty="0" err="1" smtClean="0">
                <a:latin typeface="Calibri"/>
                <a:cs typeface="Calibri"/>
              </a:rPr>
              <a:t>ж</a:t>
            </a:r>
            <a:r>
              <a:rPr sz="1800" spc="0" dirty="0" err="1" smtClean="0">
                <a:latin typeface="Calibri"/>
                <a:cs typeface="Calibri"/>
              </a:rPr>
              <a:t>е</a:t>
            </a:r>
            <a:r>
              <a:rPr sz="1800" spc="10" dirty="0" err="1" smtClean="0">
                <a:latin typeface="Calibri"/>
                <a:cs typeface="Calibri"/>
              </a:rPr>
              <a:t>н</a:t>
            </a:r>
            <a:r>
              <a:rPr sz="1800" spc="0" dirty="0" err="1" smtClean="0">
                <a:latin typeface="Calibri"/>
                <a:cs typeface="Calibri"/>
              </a:rPr>
              <a:t>ие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-15" dirty="0" err="1" smtClean="0">
                <a:latin typeface="Calibri"/>
                <a:cs typeface="Calibri"/>
              </a:rPr>
              <a:t>г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-75" dirty="0" err="1" smtClean="0">
                <a:latin typeface="Calibri"/>
                <a:cs typeface="Calibri"/>
              </a:rPr>
              <a:t>у</a:t>
            </a:r>
            <a:r>
              <a:rPr sz="1800" spc="0" dirty="0" err="1" smtClean="0">
                <a:latin typeface="Calibri"/>
                <a:cs typeface="Calibri"/>
              </a:rPr>
              <a:t>да</a:t>
            </a:r>
            <a:r>
              <a:rPr sz="1800" spc="5" dirty="0" err="1" smtClean="0">
                <a:latin typeface="Calibri"/>
                <a:cs typeface="Calibri"/>
              </a:rPr>
              <a:t>р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тва</a:t>
            </a:r>
            <a:r>
              <a:rPr sz="1800" spc="0" dirty="0" smtClean="0">
                <a:latin typeface="Calibri"/>
                <a:cs typeface="Calibri"/>
              </a:rPr>
              <a:t> 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р</a:t>
            </a:r>
            <a:r>
              <a:rPr sz="1800" spc="-20" dirty="0" err="1" smtClean="0">
                <a:latin typeface="Calibri"/>
                <a:cs typeface="Calibri"/>
              </a:rPr>
              <a:t>е</a:t>
            </a:r>
            <a:r>
              <a:rPr sz="1800" spc="-10" dirty="0" err="1" smtClean="0">
                <a:latin typeface="Calibri"/>
                <a:cs typeface="Calibri"/>
              </a:rPr>
              <a:t>дс</a:t>
            </a:r>
            <a:r>
              <a:rPr sz="1800" spc="0" dirty="0" err="1" smtClean="0">
                <a:latin typeface="Calibri"/>
                <a:cs typeface="Calibri"/>
              </a:rPr>
              <a:t>тва</a:t>
            </a:r>
            <a:r>
              <a:rPr sz="1800" spc="160" dirty="0" smtClean="0">
                <a:latin typeface="Calibri"/>
                <a:cs typeface="Calibri"/>
              </a:rPr>
              <a:t> </a:t>
            </a:r>
            <a:r>
              <a:rPr sz="1800" spc="5" dirty="0" err="1" smtClean="0">
                <a:latin typeface="Calibri"/>
                <a:cs typeface="Calibri"/>
              </a:rPr>
              <a:t>и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п</a:t>
            </a:r>
            <a:r>
              <a:rPr sz="1800" spc="-40" dirty="0" err="1" smtClean="0">
                <a:latin typeface="Calibri"/>
                <a:cs typeface="Calibri"/>
              </a:rPr>
              <a:t>о</a:t>
            </a:r>
            <a:r>
              <a:rPr sz="1800" spc="0" dirty="0" err="1" smtClean="0">
                <a:latin typeface="Calibri"/>
                <a:cs typeface="Calibri"/>
              </a:rPr>
              <a:t>ль</a:t>
            </a:r>
            <a:r>
              <a:rPr sz="1800" spc="-20" dirty="0" err="1" smtClean="0">
                <a:latin typeface="Calibri"/>
                <a:cs typeface="Calibri"/>
              </a:rPr>
              <a:t>з</a:t>
            </a:r>
            <a:r>
              <a:rPr sz="1800" spc="0" dirty="0" err="1" smtClean="0">
                <a:latin typeface="Calibri"/>
                <a:cs typeface="Calibri"/>
              </a:rPr>
              <a:t>у</a:t>
            </a:r>
            <a:r>
              <a:rPr sz="1800" spc="-15" dirty="0" err="1" smtClean="0">
                <a:latin typeface="Calibri"/>
                <a:cs typeface="Calibri"/>
              </a:rPr>
              <a:t>ют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я</a:t>
            </a:r>
            <a:r>
              <a:rPr sz="1800" spc="17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про</a:t>
            </a:r>
            <a:r>
              <a:rPr sz="1800" spc="5" dirty="0" err="1" smtClean="0">
                <a:latin typeface="Calibri"/>
                <a:cs typeface="Calibri"/>
              </a:rPr>
              <a:t>з</a:t>
            </a:r>
            <a:r>
              <a:rPr sz="1800" spc="0" dirty="0" err="1" smtClean="0">
                <a:latin typeface="Calibri"/>
                <a:cs typeface="Calibri"/>
              </a:rPr>
              <a:t>р</a:t>
            </a:r>
            <a:r>
              <a:rPr sz="1800" spc="10" dirty="0" err="1" smtClean="0">
                <a:latin typeface="Calibri"/>
                <a:cs typeface="Calibri"/>
              </a:rPr>
              <a:t>а</a:t>
            </a:r>
            <a:r>
              <a:rPr sz="1800" spc="0" dirty="0" err="1" smtClean="0">
                <a:latin typeface="Calibri"/>
                <a:cs typeface="Calibri"/>
              </a:rPr>
              <a:t>ч</a:t>
            </a:r>
            <a:r>
              <a:rPr sz="1800" spc="-10" dirty="0" err="1" smtClean="0">
                <a:latin typeface="Calibri"/>
                <a:cs typeface="Calibri"/>
              </a:rPr>
              <a:t>н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sz="1800" spc="17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165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эфф</a:t>
            </a:r>
            <a:r>
              <a:rPr sz="1800" spc="5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кти</a:t>
            </a:r>
            <a:r>
              <a:rPr sz="1800" spc="10" dirty="0" err="1" smtClean="0">
                <a:latin typeface="Calibri"/>
                <a:cs typeface="Calibri"/>
              </a:rPr>
              <a:t>в</a:t>
            </a:r>
            <a:r>
              <a:rPr sz="1800" spc="0" dirty="0" err="1" smtClean="0">
                <a:latin typeface="Calibri"/>
                <a:cs typeface="Calibri"/>
              </a:rPr>
              <a:t>но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16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прин</a:t>
            </a:r>
            <a:r>
              <a:rPr sz="1800" spc="5" dirty="0" err="1" smtClean="0">
                <a:latin typeface="Calibri"/>
                <a:cs typeface="Calibri"/>
              </a:rPr>
              <a:t>о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ят</a:t>
            </a:r>
            <a:r>
              <a:rPr sz="1800" spc="170" dirty="0" smtClean="0">
                <a:latin typeface="Calibri"/>
                <a:cs typeface="Calibri"/>
              </a:rPr>
              <a:t> 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онкрет</a:t>
            </a:r>
            <a:r>
              <a:rPr sz="1800" spc="-10" dirty="0" err="1" smtClean="0">
                <a:latin typeface="Calibri"/>
                <a:cs typeface="Calibri"/>
              </a:rPr>
              <a:t>н</a:t>
            </a:r>
            <a:r>
              <a:rPr sz="1800" spc="0" dirty="0" err="1" smtClean="0">
                <a:latin typeface="Calibri"/>
                <a:cs typeface="Calibri"/>
              </a:rPr>
              <a:t>ые</a:t>
            </a:r>
            <a:r>
              <a:rPr sz="1800" spc="175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р</a:t>
            </a:r>
            <a:r>
              <a:rPr sz="1800" spc="15" dirty="0" err="1" smtClean="0">
                <a:latin typeface="Calibri"/>
                <a:cs typeface="Calibri"/>
              </a:rPr>
              <a:t>е</a:t>
            </a:r>
            <a:r>
              <a:rPr sz="1800" spc="-10" dirty="0" err="1" smtClean="0">
                <a:latin typeface="Calibri"/>
                <a:cs typeface="Calibri"/>
              </a:rPr>
              <a:t>з</a:t>
            </a:r>
            <a:r>
              <a:rPr sz="1800" spc="-60" dirty="0" err="1" smtClean="0">
                <a:latin typeface="Calibri"/>
                <a:cs typeface="Calibri"/>
              </a:rPr>
              <a:t>у</a:t>
            </a:r>
            <a:r>
              <a:rPr sz="1800" spc="0" dirty="0" err="1" smtClean="0">
                <a:latin typeface="Calibri"/>
                <a:cs typeface="Calibri"/>
              </a:rPr>
              <a:t>л</a:t>
            </a:r>
            <a:r>
              <a:rPr sz="1800" spc="-80" dirty="0" err="1" smtClean="0">
                <a:latin typeface="Calibri"/>
                <a:cs typeface="Calibri"/>
              </a:rPr>
              <a:t>ь</a:t>
            </a:r>
            <a:r>
              <a:rPr sz="1800" spc="0" dirty="0" err="1" smtClean="0">
                <a:latin typeface="Calibri"/>
                <a:cs typeface="Calibri"/>
              </a:rPr>
              <a:t>таты</a:t>
            </a:r>
            <a:r>
              <a:rPr sz="1800" spc="160" dirty="0" smtClean="0">
                <a:latin typeface="Calibri"/>
                <a:cs typeface="Calibri"/>
              </a:rPr>
              <a:t> 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ак</a:t>
            </a:r>
            <a:r>
              <a:rPr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д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spc="0" dirty="0" err="1" smtClean="0">
                <a:latin typeface="Calibri"/>
                <a:cs typeface="Calibri"/>
              </a:rPr>
              <a:t>я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об</a:t>
            </a:r>
            <a:r>
              <a:rPr sz="1800" spc="-20" dirty="0" err="1" smtClean="0">
                <a:latin typeface="Calibri"/>
                <a:cs typeface="Calibri"/>
              </a:rPr>
              <a:t>щ</a:t>
            </a:r>
            <a:r>
              <a:rPr sz="1800" spc="0" dirty="0" err="1" smtClean="0">
                <a:latin typeface="Calibri"/>
                <a:cs typeface="Calibri"/>
              </a:rPr>
              <a:t>ества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 </a:t>
            </a:r>
            <a:r>
              <a:rPr sz="1800" spc="-20" dirty="0" err="1" smtClean="0">
                <a:latin typeface="Calibri"/>
                <a:cs typeface="Calibri"/>
              </a:rPr>
              <a:t>це</a:t>
            </a:r>
            <a:r>
              <a:rPr sz="1800" spc="0" dirty="0" err="1" smtClean="0">
                <a:latin typeface="Calibri"/>
                <a:cs typeface="Calibri"/>
              </a:rPr>
              <a:t>ло</a:t>
            </a:r>
            <a:r>
              <a:rPr sz="1800" spc="-10" dirty="0" err="1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так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д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spc="0" dirty="0" err="1" smtClean="0">
                <a:latin typeface="Calibri"/>
                <a:cs typeface="Calibri"/>
              </a:rPr>
              <a:t>я</a:t>
            </a:r>
            <a:r>
              <a:rPr sz="1800" spc="-20" dirty="0" smtClean="0">
                <a:latin typeface="Calibri"/>
                <a:cs typeface="Calibri"/>
              </a:rPr>
              <a:t> 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аж</a:t>
            </a:r>
            <a:r>
              <a:rPr sz="1800" spc="-15" dirty="0" err="1" smtClean="0">
                <a:latin typeface="Calibri"/>
                <a:cs typeface="Calibri"/>
              </a:rPr>
              <a:t>д</a:t>
            </a:r>
            <a:r>
              <a:rPr sz="1800" spc="0" dirty="0" err="1" smtClean="0">
                <a:latin typeface="Calibri"/>
                <a:cs typeface="Calibri"/>
              </a:rPr>
              <a:t>ой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-10" dirty="0" err="1" smtClean="0">
                <a:latin typeface="Calibri"/>
                <a:cs typeface="Calibri"/>
              </a:rPr>
              <a:t>се</a:t>
            </a:r>
            <a:r>
              <a:rPr sz="1800" spc="0" dirty="0" err="1" smtClean="0">
                <a:latin typeface="Calibri"/>
                <a:cs typeface="Calibri"/>
              </a:rPr>
              <a:t>м</a:t>
            </a:r>
            <a:r>
              <a:rPr sz="1800" spc="-15" dirty="0" err="1" smtClean="0">
                <a:latin typeface="Calibri"/>
                <a:cs typeface="Calibri"/>
              </a:rPr>
              <a:t>ь</a:t>
            </a:r>
            <a:r>
              <a:rPr sz="1800" spc="0" dirty="0" err="1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д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spc="0" dirty="0" err="1" smtClean="0">
                <a:latin typeface="Calibri"/>
                <a:cs typeface="Calibri"/>
              </a:rPr>
              <a:t>я</a:t>
            </a:r>
            <a:r>
              <a:rPr sz="1800" spc="-20" dirty="0" smtClean="0">
                <a:latin typeface="Calibri"/>
                <a:cs typeface="Calibri"/>
              </a:rPr>
              <a:t> </a:t>
            </a:r>
            <a:r>
              <a:rPr sz="1800" spc="-20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аж</a:t>
            </a:r>
            <a:r>
              <a:rPr sz="1800" spc="-15" dirty="0" err="1" smtClean="0">
                <a:latin typeface="Calibri"/>
                <a:cs typeface="Calibri"/>
              </a:rPr>
              <a:t>д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sz="1800" spc="-25" dirty="0" err="1" smtClean="0">
                <a:latin typeface="Calibri"/>
                <a:cs typeface="Calibri"/>
              </a:rPr>
              <a:t>г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ч</a:t>
            </a:r>
            <a:r>
              <a:rPr sz="1800" spc="-30" dirty="0" err="1" smtClean="0">
                <a:latin typeface="Calibri"/>
                <a:cs typeface="Calibri"/>
              </a:rPr>
              <a:t>е</a:t>
            </a:r>
            <a:r>
              <a:rPr sz="1800" spc="0" dirty="0" err="1" smtClean="0">
                <a:latin typeface="Calibri"/>
                <a:cs typeface="Calibri"/>
              </a:rPr>
              <a:t>лове</a:t>
            </a:r>
            <a:r>
              <a:rPr sz="1800" spc="-15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а</a:t>
            </a:r>
            <a:r>
              <a:rPr sz="1800" spc="0" dirty="0" smtClean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1"/>
              </a:spcBef>
            </a:pPr>
            <a:endParaRPr sz="1200" dirty="0"/>
          </a:p>
          <a:p>
            <a:pPr marL="12700" marR="14604" indent="260350" algn="just">
              <a:lnSpc>
                <a:spcPct val="100000"/>
              </a:lnSpc>
            </a:pPr>
            <a:r>
              <a:rPr sz="1800" spc="-5" dirty="0" err="1" smtClean="0">
                <a:latin typeface="Calibri"/>
                <a:cs typeface="Calibri"/>
              </a:rPr>
              <a:t>М</a:t>
            </a:r>
            <a:r>
              <a:rPr sz="1800" spc="0" dirty="0" err="1" smtClean="0">
                <a:latin typeface="Calibri"/>
                <a:cs typeface="Calibri"/>
              </a:rPr>
              <a:t>ы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п</a:t>
            </a:r>
            <a:r>
              <a:rPr sz="1800" spc="5" dirty="0" err="1" smtClean="0">
                <a:latin typeface="Calibri"/>
                <a:cs typeface="Calibri"/>
              </a:rPr>
              <a:t>о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тар</a:t>
            </a:r>
            <a:r>
              <a:rPr sz="1800" spc="15" dirty="0" err="1" smtClean="0">
                <a:latin typeface="Calibri"/>
                <a:cs typeface="Calibri"/>
              </a:rPr>
              <a:t>а</a:t>
            </a:r>
            <a:r>
              <a:rPr sz="1800" spc="0" dirty="0" err="1" smtClean="0">
                <a:latin typeface="Calibri"/>
                <a:cs typeface="Calibri"/>
              </a:rPr>
              <a:t>ли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ь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-10" dirty="0" err="1" smtClean="0">
                <a:latin typeface="Calibri"/>
                <a:cs typeface="Calibri"/>
              </a:rPr>
              <a:t>д</a:t>
            </a:r>
            <a:r>
              <a:rPr sz="1800" spc="0" dirty="0" err="1" smtClean="0">
                <a:latin typeface="Calibri"/>
                <a:cs typeface="Calibri"/>
              </a:rPr>
              <a:t>о</a:t>
            </a:r>
            <a:r>
              <a:rPr sz="1800" spc="-10" dirty="0" err="1" smtClean="0">
                <a:latin typeface="Calibri"/>
                <a:cs typeface="Calibri"/>
              </a:rPr>
              <a:t>с</a:t>
            </a:r>
            <a:r>
              <a:rPr sz="1800" spc="0" dirty="0" err="1" smtClean="0">
                <a:latin typeface="Calibri"/>
                <a:cs typeface="Calibri"/>
              </a:rPr>
              <a:t>туп</a:t>
            </a:r>
            <a:r>
              <a:rPr sz="1800" spc="5" dirty="0" err="1" smtClean="0">
                <a:latin typeface="Calibri"/>
                <a:cs typeface="Calibri"/>
              </a:rPr>
              <a:t>н</a:t>
            </a:r>
            <a:r>
              <a:rPr sz="1800" spc="0" dirty="0" err="1" smtClean="0">
                <a:latin typeface="Calibri"/>
                <a:cs typeface="Calibri"/>
              </a:rPr>
              <a:t>ой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5" dirty="0" err="1" smtClean="0">
                <a:latin typeface="Calibri"/>
                <a:cs typeface="Calibri"/>
              </a:rPr>
              <a:t>п</a:t>
            </a:r>
            <a:r>
              <a:rPr sz="1800" spc="0" dirty="0" err="1" smtClean="0">
                <a:latin typeface="Calibri"/>
                <a:cs typeface="Calibri"/>
              </a:rPr>
              <a:t>оня</a:t>
            </a:r>
            <a:r>
              <a:rPr sz="1800" spc="-10" dirty="0" err="1" smtClean="0">
                <a:latin typeface="Calibri"/>
                <a:cs typeface="Calibri"/>
              </a:rPr>
              <a:t>т</a:t>
            </a:r>
            <a:r>
              <a:rPr sz="1800" spc="0" dirty="0" err="1" smtClean="0">
                <a:latin typeface="Calibri"/>
                <a:cs typeface="Calibri"/>
              </a:rPr>
              <a:t>н</a:t>
            </a:r>
            <a:r>
              <a:rPr sz="1800" spc="5" dirty="0" err="1" smtClean="0">
                <a:latin typeface="Calibri"/>
                <a:cs typeface="Calibri"/>
              </a:rPr>
              <a:t>о</a:t>
            </a:r>
            <a:r>
              <a:rPr sz="1800" spc="0" dirty="0" err="1" smtClean="0">
                <a:latin typeface="Calibri"/>
                <a:cs typeface="Calibri"/>
              </a:rPr>
              <a:t>й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д</a:t>
            </a:r>
            <a:r>
              <a:rPr sz="1800" spc="5" dirty="0" err="1" smtClean="0">
                <a:latin typeface="Calibri"/>
                <a:cs typeface="Calibri"/>
              </a:rPr>
              <a:t>л</a:t>
            </a:r>
            <a:r>
              <a:rPr sz="1800" spc="0" dirty="0" err="1" smtClean="0">
                <a:latin typeface="Calibri"/>
                <a:cs typeface="Calibri"/>
              </a:rPr>
              <a:t>я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граждан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фо</a:t>
            </a:r>
            <a:r>
              <a:rPr sz="1800" spc="5" dirty="0" err="1" smtClean="0">
                <a:latin typeface="Calibri"/>
                <a:cs typeface="Calibri"/>
              </a:rPr>
              <a:t>р</a:t>
            </a:r>
            <a:r>
              <a:rPr sz="1800" spc="0" dirty="0" err="1" smtClean="0">
                <a:latin typeface="Calibri"/>
                <a:cs typeface="Calibri"/>
              </a:rPr>
              <a:t>ме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по</a:t>
            </a:r>
            <a:r>
              <a:rPr sz="1800" spc="-25" dirty="0" err="1" smtClean="0">
                <a:latin typeface="Calibri"/>
                <a:cs typeface="Calibri"/>
              </a:rPr>
              <a:t>к</a:t>
            </a:r>
            <a:r>
              <a:rPr sz="1800" spc="0" dirty="0" err="1" smtClean="0">
                <a:latin typeface="Calibri"/>
                <a:cs typeface="Calibri"/>
              </a:rPr>
              <a:t>аза</a:t>
            </a:r>
            <a:r>
              <a:rPr sz="1800" spc="5" dirty="0" err="1" smtClean="0">
                <a:latin typeface="Calibri"/>
                <a:cs typeface="Calibri"/>
              </a:rPr>
              <a:t>т</a:t>
            </a:r>
            <a:r>
              <a:rPr sz="1800" spc="0" dirty="0" err="1" smtClean="0">
                <a:latin typeface="Calibri"/>
                <a:cs typeface="Calibri"/>
              </a:rPr>
              <a:t>ь</a:t>
            </a:r>
            <a:r>
              <a:rPr lang="ru-RU" sz="1800" spc="0" dirty="0" smtClean="0">
                <a:latin typeface="Calibri"/>
                <a:cs typeface="Calibri"/>
              </a:rPr>
              <a:t> </a:t>
            </a:r>
            <a:r>
              <a:rPr sz="1800" spc="0" dirty="0" err="1" smtClean="0">
                <a:latin typeface="Calibri"/>
                <a:cs typeface="Calibri"/>
              </a:rPr>
              <a:t>основные</a:t>
            </a:r>
            <a:r>
              <a:rPr sz="1800" spc="0" dirty="0" smtClean="0">
                <a:latin typeface="Calibri"/>
                <a:cs typeface="Calibri"/>
              </a:rPr>
              <a:t> </a:t>
            </a:r>
            <a:r>
              <a:rPr sz="1800" spc="0" err="1" smtClean="0">
                <a:latin typeface="Calibri"/>
                <a:cs typeface="Calibri"/>
              </a:rPr>
              <a:t>парам</a:t>
            </a:r>
            <a:r>
              <a:rPr sz="1800" spc="-10" err="1" smtClean="0">
                <a:latin typeface="Calibri"/>
                <a:cs typeface="Calibri"/>
              </a:rPr>
              <a:t>е</a:t>
            </a:r>
            <a:r>
              <a:rPr sz="1800" spc="0" err="1" smtClean="0">
                <a:latin typeface="Calibri"/>
                <a:cs typeface="Calibri"/>
              </a:rPr>
              <a:t>тры</a:t>
            </a:r>
            <a:r>
              <a:rPr sz="1800" spc="15" smtClean="0">
                <a:latin typeface="Calibri"/>
                <a:cs typeface="Calibri"/>
              </a:rPr>
              <a:t> </a:t>
            </a:r>
            <a:r>
              <a:rPr sz="1800" spc="25" smtClean="0">
                <a:latin typeface="Calibri"/>
                <a:cs typeface="Calibri"/>
              </a:rPr>
              <a:t> </a:t>
            </a:r>
            <a:r>
              <a:rPr sz="1800" spc="0" smtClean="0">
                <a:latin typeface="Calibri"/>
                <a:cs typeface="Calibri"/>
              </a:rPr>
              <a:t>б</a:t>
            </a:r>
            <a:r>
              <a:rPr sz="1800" spc="-55" smtClean="0">
                <a:latin typeface="Calibri"/>
                <a:cs typeface="Calibri"/>
              </a:rPr>
              <a:t>ю</a:t>
            </a:r>
            <a:r>
              <a:rPr sz="1800" spc="0" smtClean="0">
                <a:latin typeface="Calibri"/>
                <a:cs typeface="Calibri"/>
              </a:rPr>
              <a:t>д</a:t>
            </a:r>
            <a:r>
              <a:rPr sz="1800" spc="-30" smtClean="0">
                <a:latin typeface="Calibri"/>
                <a:cs typeface="Calibri"/>
              </a:rPr>
              <a:t>ж</a:t>
            </a:r>
            <a:r>
              <a:rPr sz="1800" spc="-10" smtClean="0">
                <a:latin typeface="Calibri"/>
                <a:cs typeface="Calibri"/>
              </a:rPr>
              <a:t>е</a:t>
            </a:r>
            <a:r>
              <a:rPr sz="1800" spc="0" smtClean="0">
                <a:latin typeface="Calibri"/>
                <a:cs typeface="Calibri"/>
              </a:rPr>
              <a:t>та</a:t>
            </a:r>
            <a:r>
              <a:rPr lang="ru-RU" sz="1800" spc="0" dirty="0" smtClean="0">
                <a:latin typeface="Calibri"/>
                <a:cs typeface="Calibri"/>
              </a:rPr>
              <a:t> муниципального района</a:t>
            </a:r>
            <a:r>
              <a:rPr sz="1800" spc="0" smtClean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  <a:p>
            <a:pPr marL="4425315">
              <a:lnSpc>
                <a:spcPct val="100000"/>
              </a:lnSpc>
              <a:spcBef>
                <a:spcPts val="60"/>
              </a:spcBef>
              <a:tabLst>
                <a:tab pos="6127750" algn="l"/>
              </a:tabLst>
            </a:pPr>
            <a:r>
              <a:rPr sz="1600" spc="-10" dirty="0" err="1" smtClean="0">
                <a:solidFill>
                  <a:srgbClr val="A6A6A6"/>
                </a:solidFill>
                <a:latin typeface="Calibri"/>
                <a:cs typeface="Calibri"/>
              </a:rPr>
              <a:t>Здраво</a:t>
            </a:r>
            <a:r>
              <a:rPr sz="1600" spc="-40" dirty="0" err="1" smtClean="0">
                <a:solidFill>
                  <a:srgbClr val="A6A6A6"/>
                </a:solidFill>
                <a:latin typeface="Calibri"/>
                <a:cs typeface="Calibri"/>
              </a:rPr>
              <a:t>о</a:t>
            </a:r>
            <a:r>
              <a:rPr sz="1600" spc="-10" dirty="0" err="1" smtClean="0">
                <a:solidFill>
                  <a:srgbClr val="A6A6A6"/>
                </a:solidFill>
                <a:latin typeface="Calibri"/>
                <a:cs typeface="Calibri"/>
              </a:rPr>
              <a:t>хране</a:t>
            </a:r>
            <a:r>
              <a:rPr sz="1600" spc="-20" dirty="0" err="1" smtClean="0">
                <a:solidFill>
                  <a:srgbClr val="A6A6A6"/>
                </a:solidFill>
                <a:latin typeface="Calibri"/>
                <a:cs typeface="Calibri"/>
              </a:rPr>
              <a:t>н</a:t>
            </a:r>
            <a:r>
              <a:rPr sz="1600" spc="-10" dirty="0" err="1" smtClean="0">
                <a:solidFill>
                  <a:srgbClr val="A6A6A6"/>
                </a:solidFill>
                <a:latin typeface="Calibri"/>
                <a:cs typeface="Calibri"/>
              </a:rPr>
              <a:t>ие</a:t>
            </a:r>
            <a:r>
              <a:rPr sz="1600" spc="-10" smtClean="0">
                <a:solidFill>
                  <a:srgbClr val="A6A6A6"/>
                </a:solidFill>
                <a:latin typeface="Calibri"/>
                <a:cs typeface="Calibri"/>
              </a:rPr>
              <a:t>	</a:t>
            </a:r>
            <a:r>
              <a:rPr lang="ru-RU" sz="1600" spc="-10" dirty="0" smtClean="0">
                <a:solidFill>
                  <a:srgbClr val="A6A6A6"/>
                </a:solidFill>
                <a:latin typeface="Calibri"/>
                <a:cs typeface="Calibri"/>
              </a:rPr>
              <a:t>Администрация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5303" y="5276596"/>
            <a:ext cx="652780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2000" dirty="0" smtClean="0">
                <a:latin typeface="Calibri"/>
                <a:cs typeface="Calibri"/>
              </a:rPr>
              <a:t>Решение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0457" y="5276596"/>
            <a:ext cx="1438910" cy="8172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8895">
              <a:lnSpc>
                <a:spcPct val="100000"/>
              </a:lnSpc>
            </a:pPr>
            <a:r>
              <a:rPr sz="2000" spc="-145" smtClean="0">
                <a:solidFill>
                  <a:srgbClr val="A6A6A6"/>
                </a:solidFill>
                <a:latin typeface="Calibri"/>
                <a:cs typeface="Calibri"/>
              </a:rPr>
              <a:t>Г</a:t>
            </a:r>
            <a:r>
              <a:rPr sz="2000" spc="0" smtClean="0">
                <a:solidFill>
                  <a:srgbClr val="A6A6A6"/>
                </a:solidFill>
                <a:latin typeface="Calibri"/>
                <a:cs typeface="Calibri"/>
              </a:rPr>
              <a:t>раждане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3770"/>
              </a:lnSpc>
            </a:pPr>
            <a:r>
              <a:rPr sz="3200" b="1" smtClean="0">
                <a:latin typeface="Calibri"/>
                <a:cs typeface="Calibri"/>
              </a:rPr>
              <a:t>Б</a:t>
            </a:r>
            <a:r>
              <a:rPr sz="3200" b="1" spc="-95" smtClean="0">
                <a:latin typeface="Calibri"/>
                <a:cs typeface="Calibri"/>
              </a:rPr>
              <a:t>ю</a:t>
            </a:r>
            <a:r>
              <a:rPr sz="3200" b="1" spc="0" smtClean="0">
                <a:latin typeface="Calibri"/>
                <a:cs typeface="Calibri"/>
              </a:rPr>
              <a:t>д</a:t>
            </a:r>
            <a:r>
              <a:rPr sz="3200" b="1" spc="-55" smtClean="0">
                <a:latin typeface="Calibri"/>
                <a:cs typeface="Calibri"/>
              </a:rPr>
              <a:t>ж</a:t>
            </a:r>
            <a:r>
              <a:rPr sz="3200" b="1" spc="-20" smtClean="0">
                <a:latin typeface="Calibri"/>
                <a:cs typeface="Calibri"/>
              </a:rPr>
              <a:t>е</a:t>
            </a:r>
            <a:r>
              <a:rPr sz="3200" b="1" spc="0" smtClean="0">
                <a:latin typeface="Calibri"/>
                <a:cs typeface="Calibri"/>
              </a:rPr>
              <a:t>т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1344" y="5327396"/>
            <a:ext cx="1177925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10" smtClean="0">
                <a:solidFill>
                  <a:srgbClr val="A6A6A6"/>
                </a:solidFill>
                <a:latin typeface="Calibri"/>
                <a:cs typeface="Calibri"/>
              </a:rPr>
              <a:t>Образование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63536" y="5724956"/>
            <a:ext cx="1252220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35" smtClean="0">
                <a:solidFill>
                  <a:srgbClr val="A6A6A6"/>
                </a:solidFill>
                <a:latin typeface="Calibri"/>
                <a:cs typeface="Calibri"/>
              </a:rPr>
              <a:t>Г</a:t>
            </a:r>
            <a:r>
              <a:rPr lang="ru-RU" sz="2000" spc="-135" dirty="0" smtClean="0">
                <a:solidFill>
                  <a:srgbClr val="A6A6A6"/>
                </a:solidFill>
                <a:latin typeface="Calibri"/>
                <a:cs typeface="Calibri"/>
              </a:rPr>
              <a:t>лава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75303" y="6069380"/>
            <a:ext cx="1010285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mtClean="0">
                <a:solidFill>
                  <a:srgbClr val="A6A6A6"/>
                </a:solidFill>
                <a:latin typeface="Calibri"/>
                <a:cs typeface="Calibri"/>
              </a:rPr>
              <a:t>Ф</a:t>
            </a:r>
            <a:r>
              <a:rPr sz="2000" spc="-10" smtClean="0">
                <a:solidFill>
                  <a:srgbClr val="A6A6A6"/>
                </a:solidFill>
                <a:latin typeface="Calibri"/>
                <a:cs typeface="Calibri"/>
              </a:rPr>
              <a:t>и</a:t>
            </a:r>
            <a:r>
              <a:rPr sz="2000" spc="0" smtClean="0">
                <a:solidFill>
                  <a:srgbClr val="A6A6A6"/>
                </a:solidFill>
                <a:latin typeface="Calibri"/>
                <a:cs typeface="Calibri"/>
              </a:rPr>
              <a:t>на</a:t>
            </a:r>
            <a:r>
              <a:rPr sz="2000" spc="-10" smtClean="0">
                <a:solidFill>
                  <a:srgbClr val="A6A6A6"/>
                </a:solidFill>
                <a:latin typeface="Calibri"/>
                <a:cs typeface="Calibri"/>
              </a:rPr>
              <a:t>н</a:t>
            </a:r>
            <a:r>
              <a:rPr sz="2000" spc="0" smtClean="0">
                <a:solidFill>
                  <a:srgbClr val="A6A6A6"/>
                </a:solidFill>
                <a:latin typeface="Calibri"/>
                <a:cs typeface="Calibri"/>
              </a:rPr>
              <a:t>сы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8096" y="6120180"/>
            <a:ext cx="781050" cy="266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50" smtClean="0">
                <a:solidFill>
                  <a:srgbClr val="A6A6A6"/>
                </a:solidFill>
                <a:latin typeface="Calibri"/>
                <a:cs typeface="Calibri"/>
              </a:rPr>
              <a:t>К</a:t>
            </a:r>
            <a:r>
              <a:rPr sz="1600" spc="-65" smtClean="0">
                <a:solidFill>
                  <a:srgbClr val="A6A6A6"/>
                </a:solidFill>
                <a:latin typeface="Calibri"/>
                <a:cs typeface="Calibri"/>
              </a:rPr>
              <a:t>у</a:t>
            </a:r>
            <a:r>
              <a:rPr sz="1600" spc="-10" smtClean="0">
                <a:solidFill>
                  <a:srgbClr val="A6A6A6"/>
                </a:solidFill>
                <a:latin typeface="Calibri"/>
                <a:cs typeface="Calibri"/>
              </a:rPr>
              <a:t>л</a:t>
            </a:r>
            <a:r>
              <a:rPr sz="1600" spc="-75" smtClean="0">
                <a:solidFill>
                  <a:srgbClr val="A6A6A6"/>
                </a:solidFill>
                <a:latin typeface="Calibri"/>
                <a:cs typeface="Calibri"/>
              </a:rPr>
              <a:t>ь</a:t>
            </a:r>
            <a:r>
              <a:rPr sz="1600" spc="-10" smtClean="0">
                <a:solidFill>
                  <a:srgbClr val="A6A6A6"/>
                </a:solidFill>
                <a:latin typeface="Calibri"/>
                <a:cs typeface="Calibri"/>
              </a:rPr>
              <a:t>тура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94145" y="6069380"/>
            <a:ext cx="2060575" cy="6223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pc="-10" smtClean="0">
                <a:solidFill>
                  <a:srgbClr val="A6A6A6"/>
                </a:solidFill>
                <a:latin typeface="Calibri"/>
                <a:cs typeface="Calibri"/>
              </a:rPr>
              <a:t>Э</a:t>
            </a:r>
            <a:r>
              <a:rPr sz="2000" spc="-30" smtClean="0">
                <a:solidFill>
                  <a:srgbClr val="A6A6A6"/>
                </a:solidFill>
                <a:latin typeface="Calibri"/>
                <a:cs typeface="Calibri"/>
              </a:rPr>
              <a:t>к</a:t>
            </a:r>
            <a:r>
              <a:rPr sz="2000" spc="0" smtClean="0">
                <a:solidFill>
                  <a:srgbClr val="A6A6A6"/>
                </a:solidFill>
                <a:latin typeface="Calibri"/>
                <a:cs typeface="Calibri"/>
              </a:rPr>
              <a:t>оном</a:t>
            </a:r>
            <a:r>
              <a:rPr sz="2000" spc="-10" smtClean="0">
                <a:solidFill>
                  <a:srgbClr val="A6A6A6"/>
                </a:solidFill>
                <a:latin typeface="Calibri"/>
                <a:cs typeface="Calibri"/>
              </a:rPr>
              <a:t>и</a:t>
            </a:r>
            <a:r>
              <a:rPr sz="2000" spc="-30" smtClean="0">
                <a:solidFill>
                  <a:srgbClr val="A6A6A6"/>
                </a:solidFill>
                <a:latin typeface="Calibri"/>
                <a:cs typeface="Calibri"/>
              </a:rPr>
              <a:t>к</a:t>
            </a:r>
            <a:r>
              <a:rPr sz="2000" spc="0" smtClean="0">
                <a:solidFill>
                  <a:srgbClr val="A6A6A6"/>
                </a:solidFill>
                <a:latin typeface="Calibri"/>
                <a:cs typeface="Calibri"/>
              </a:rPr>
              <a:t>а</a:t>
            </a:r>
            <a:endParaRPr sz="2000">
              <a:latin typeface="Calibri"/>
              <a:cs typeface="Calibri"/>
            </a:endParaRPr>
          </a:p>
          <a:p>
            <a:pPr marL="169545">
              <a:lnSpc>
                <a:spcPct val="100000"/>
              </a:lnSpc>
              <a:spcBef>
                <a:spcPts val="400"/>
              </a:spcBef>
            </a:pPr>
            <a:r>
              <a:rPr sz="1600" spc="-10" smtClean="0">
                <a:solidFill>
                  <a:srgbClr val="A6A6A6"/>
                </a:solidFill>
                <a:latin typeface="Calibri"/>
                <a:cs typeface="Calibri"/>
              </a:rPr>
              <a:t>Социал</a:t>
            </a:r>
            <a:r>
              <a:rPr sz="1600" spc="-20" smtClean="0">
                <a:solidFill>
                  <a:srgbClr val="A6A6A6"/>
                </a:solidFill>
                <a:latin typeface="Calibri"/>
                <a:cs typeface="Calibri"/>
              </a:rPr>
              <a:t>ь</a:t>
            </a:r>
            <a:r>
              <a:rPr sz="1600" spc="-10" smtClean="0">
                <a:solidFill>
                  <a:srgbClr val="A6A6A6"/>
                </a:solidFill>
                <a:latin typeface="Calibri"/>
                <a:cs typeface="Calibri"/>
              </a:rPr>
              <a:t>ная</a:t>
            </a:r>
            <a:r>
              <a:rPr sz="1600" spc="10" smtClean="0">
                <a:solidFill>
                  <a:srgbClr val="A6A6A6"/>
                </a:solidFill>
                <a:latin typeface="Calibri"/>
                <a:cs typeface="Calibri"/>
              </a:rPr>
              <a:t> </a:t>
            </a:r>
            <a:r>
              <a:rPr sz="1600" spc="-10" smtClean="0">
                <a:solidFill>
                  <a:srgbClr val="A6A6A6"/>
                </a:solidFill>
                <a:latin typeface="Calibri"/>
                <a:cs typeface="Calibri"/>
              </a:rPr>
              <a:t>п</a:t>
            </a:r>
            <a:r>
              <a:rPr sz="1600" spc="-40" smtClean="0">
                <a:solidFill>
                  <a:srgbClr val="A6A6A6"/>
                </a:solidFill>
                <a:latin typeface="Calibri"/>
                <a:cs typeface="Calibri"/>
              </a:rPr>
              <a:t>о</a:t>
            </a:r>
            <a:r>
              <a:rPr sz="1600" spc="-10" smtClean="0">
                <a:solidFill>
                  <a:srgbClr val="A6A6A6"/>
                </a:solidFill>
                <a:latin typeface="Calibri"/>
                <a:cs typeface="Calibri"/>
              </a:rPr>
              <a:t>ли</a:t>
            </a:r>
            <a:r>
              <a:rPr sz="1600" spc="-5" smtClean="0">
                <a:solidFill>
                  <a:srgbClr val="A6A6A6"/>
                </a:solidFill>
                <a:latin typeface="Calibri"/>
                <a:cs typeface="Calibri"/>
              </a:rPr>
              <a:t>т</a:t>
            </a:r>
            <a:r>
              <a:rPr sz="1600" spc="-10" smtClean="0">
                <a:solidFill>
                  <a:srgbClr val="A6A6A6"/>
                </a:solidFill>
                <a:latin typeface="Calibri"/>
                <a:cs typeface="Calibri"/>
              </a:rPr>
              <a:t>и</a:t>
            </a:r>
            <a:r>
              <a:rPr sz="1600" spc="-35" smtClean="0">
                <a:solidFill>
                  <a:srgbClr val="A6A6A6"/>
                </a:solidFill>
                <a:latin typeface="Calibri"/>
                <a:cs typeface="Calibri"/>
              </a:rPr>
              <a:t>к</a:t>
            </a:r>
            <a:r>
              <a:rPr sz="1600" spc="-10" smtClean="0">
                <a:solidFill>
                  <a:srgbClr val="A6A6A6"/>
                </a:solidFill>
                <a:latin typeface="Calibri"/>
                <a:cs typeface="Calibri"/>
              </a:rPr>
              <a:t>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17490" y="6374180"/>
            <a:ext cx="1464945" cy="330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smtClean="0">
                <a:solidFill>
                  <a:srgbClr val="A6A6A6"/>
                </a:solidFill>
                <a:latin typeface="Calibri"/>
                <a:cs typeface="Calibri"/>
              </a:rPr>
              <a:t>Пр</a:t>
            </a:r>
            <a:r>
              <a:rPr sz="2000" spc="-20" smtClean="0">
                <a:solidFill>
                  <a:srgbClr val="A6A6A6"/>
                </a:solidFill>
                <a:latin typeface="Calibri"/>
                <a:cs typeface="Calibri"/>
              </a:rPr>
              <a:t>е</a:t>
            </a:r>
            <a:r>
              <a:rPr sz="2000" spc="0" smtClean="0">
                <a:solidFill>
                  <a:srgbClr val="A6A6A6"/>
                </a:solidFill>
                <a:latin typeface="Calibri"/>
                <a:cs typeface="Calibri"/>
              </a:rPr>
              <a:t>дприятия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43427" y="5634228"/>
            <a:ext cx="979931" cy="4145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180000"/>
            <a:ext cx="9144000" cy="548696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+mj-lt"/>
                <a:ea typeface="+mj-ea"/>
                <a:cs typeface="+mj-cs"/>
              </a:rPr>
              <a:t>Что такое «Бюджет для граждан»?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temp\20160525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7704" cy="1269491"/>
          </a:xfrm>
          <a:prstGeom prst="rect">
            <a:avLst/>
          </a:prstGeom>
          <a:noFill/>
          <a:effectLst>
            <a:innerShdw blurRad="381000" dist="317500" dir="2700000">
              <a:schemeClr val="bg1">
                <a:lumMod val="95000"/>
              </a:schemeClr>
            </a:innerShdw>
          </a:effec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noProof="0" dirty="0" smtClean="0">
                <a:latin typeface="+mj-lt"/>
                <a:ea typeface="+mj-ea"/>
                <a:cs typeface="+mj-cs"/>
              </a:rPr>
              <a:t>«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Совершенствование и содержание дорожного хозяйства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Холмского муниципального района на 2016-2018 годы</a:t>
            </a:r>
            <a:r>
              <a:rPr lang="ru-RU" sz="2000" b="1" noProof="0" dirty="0" smtClean="0">
                <a:latin typeface="+mj-lt"/>
                <a:ea typeface="+mj-ea"/>
                <a:cs typeface="+mj-cs"/>
              </a:rPr>
              <a:t>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825044"/>
            <a:ext cx="9144000" cy="432048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r>
              <a:rPr lang="ru-RU" b="1" dirty="0" smtClean="0"/>
              <a:t>Расходы по наиболее значимым направлениям в </a:t>
            </a:r>
            <a:r>
              <a:rPr lang="ru-RU" b="1" dirty="0" smtClean="0"/>
              <a:t>2017 </a:t>
            </a:r>
            <a:r>
              <a:rPr lang="ru-RU" b="1" dirty="0" smtClean="0"/>
              <a:t>году (тыс. рублей):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440671"/>
              </p:ext>
            </p:extLst>
          </p:nvPr>
        </p:nvGraphicFramePr>
        <p:xfrm>
          <a:off x="3995935" y="1088740"/>
          <a:ext cx="4848085" cy="202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359"/>
                <a:gridCol w="1548694"/>
                <a:gridCol w="1818032"/>
              </a:tblGrid>
              <a:tr h="50585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Финансовое обеспечение (тыс. руб.):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55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 плану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1634,8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986,4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60,3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Правая фигурная скобка 16"/>
          <p:cNvSpPr/>
          <p:nvPr/>
        </p:nvSpPr>
        <p:spPr>
          <a:xfrm rot="16200000">
            <a:off x="4373978" y="134634"/>
            <a:ext cx="396044" cy="8640960"/>
          </a:xfrm>
          <a:prstGeom prst="rightBrace">
            <a:avLst>
              <a:gd name="adj1" fmla="val 9972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0" y="6201308"/>
            <a:ext cx="9144000" cy="432048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endParaRPr lang="ru-RU" b="1" dirty="0" smtClean="0">
              <a:solidFill>
                <a:srgbClr val="004CBC"/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17414" y="1232756"/>
          <a:ext cx="3806514" cy="2198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6514"/>
              </a:tblGrid>
              <a:tr h="29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Цель программы: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80947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безопасного и бесперебойного движения автомобильного транспорта путем обеспечения сохранности автомобильных дорог и улучшения их транспортно-эксплуатационного состояния.</a:t>
                      </a:r>
                    </a:p>
                    <a:p>
                      <a:endParaRPr lang="ru-RU" sz="1000" dirty="0" smtClean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Ответственный исполнитель: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9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Администрация Холмского муниципального района в лице отдела обеспечения по вопросам жизнедеятельности и строительства Администрации муниципального района</a:t>
                      </a:r>
                      <a:endParaRPr lang="ru-RU" sz="1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734201"/>
              </p:ext>
            </p:extLst>
          </p:nvPr>
        </p:nvGraphicFramePr>
        <p:xfrm>
          <a:off x="107506" y="4689139"/>
          <a:ext cx="8773027" cy="1697413"/>
        </p:xfrm>
        <a:graphic>
          <a:graphicData uri="http://schemas.openxmlformats.org/drawingml/2006/table">
            <a:tbl>
              <a:tblPr/>
              <a:tblGrid>
                <a:gridCol w="3059016"/>
                <a:gridCol w="2885864"/>
                <a:gridCol w="2828147"/>
              </a:tblGrid>
              <a:tr h="3773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585,9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204" marR="6204" marT="62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183,8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204" marR="6204" marT="62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216,7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204" marR="6204" marT="62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0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Улучшение транспортно-эксплуатационных показателей и обеспечение устойчивого функционирования автомобильных дорог общего пользования местного значения в соответствии с нормативными требованиями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условий для бесперебойного движения автомобильного транспорта путем обеспечения сохранности автомобильных дорог общего пользования местного значения и улучшения их транспортно-эксплуатационного состояния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4" marR="6204" marT="6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иных межбюджетных трансфертов из дорожного фонда муниципального района бюджетам городского и сельских поселений на формирование муниципального дорожного фонда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4" marR="6204" marT="62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emp\LW61AgBQz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27330" cy="1268760"/>
          </a:xfrm>
          <a:prstGeom prst="rect">
            <a:avLst/>
          </a:prstGeom>
          <a:noFill/>
          <a:effectLst>
            <a:innerShdw blurRad="381000" dist="317500" dir="2700000">
              <a:schemeClr val="bg1">
                <a:lumMod val="95000"/>
              </a:schemeClr>
            </a:innerShdw>
          </a:effec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noProof="0" dirty="0" smtClean="0">
                <a:latin typeface="+mj-lt"/>
                <a:ea typeface="+mj-ea"/>
                <a:cs typeface="+mj-cs"/>
              </a:rPr>
              <a:t>«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Управление муниципальными финансами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Холмского района на 2014-2020 годы</a:t>
            </a:r>
            <a:r>
              <a:rPr lang="ru-RU" sz="2000" b="1" noProof="0" dirty="0" smtClean="0">
                <a:latin typeface="+mj-lt"/>
                <a:ea typeface="+mj-ea"/>
                <a:cs typeface="+mj-cs"/>
              </a:rPr>
              <a:t>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825044"/>
            <a:ext cx="9144000" cy="432048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r>
              <a:rPr lang="ru-RU" b="1" dirty="0" smtClean="0"/>
              <a:t>Расходы по наиболее значимым направлениям в </a:t>
            </a:r>
            <a:r>
              <a:rPr lang="ru-RU" b="1" dirty="0" smtClean="0"/>
              <a:t>2017 </a:t>
            </a:r>
            <a:r>
              <a:rPr lang="ru-RU" b="1" dirty="0" smtClean="0"/>
              <a:t>году (тыс. рублей):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831972"/>
              </p:ext>
            </p:extLst>
          </p:nvPr>
        </p:nvGraphicFramePr>
        <p:xfrm>
          <a:off x="107505" y="4581127"/>
          <a:ext cx="8928990" cy="1951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6410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10120,1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3507,8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107,0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36000" marB="3600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10411"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Финансовая поддержка городского и сельских поселений Холмского района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и обеспечение осуществления бюджетного процесса, управление  муниципальным долгом в Холмском районе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Повышение эффективности бюджетных расходов</a:t>
                      </a: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263821"/>
              </p:ext>
            </p:extLst>
          </p:nvPr>
        </p:nvGraphicFramePr>
        <p:xfrm>
          <a:off x="3995936" y="1088740"/>
          <a:ext cx="5030650" cy="202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915"/>
                <a:gridCol w="1545938"/>
                <a:gridCol w="1814797"/>
              </a:tblGrid>
              <a:tr h="50585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Финансовое обеспечение (тыс. руб.):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55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 плану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13746,6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13734,9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99,9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Правая фигурная скобка 16"/>
          <p:cNvSpPr/>
          <p:nvPr/>
        </p:nvSpPr>
        <p:spPr>
          <a:xfrm rot="16200000">
            <a:off x="4373978" y="134634"/>
            <a:ext cx="396044" cy="8640960"/>
          </a:xfrm>
          <a:prstGeom prst="rightBrace">
            <a:avLst>
              <a:gd name="adj1" fmla="val 9972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07504" y="1232756"/>
          <a:ext cx="3816424" cy="1933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29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Цель программы: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04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Проведение эффективной муниципальной политики в сфере управления финансами, обеспечение долгосрочной сбалансированности, устойчивости бюджетной системы Холмского района  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2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Ответственный исполнитель: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96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комитет финансов Администрации Холмского района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6273316"/>
            <a:ext cx="9144000" cy="432048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endParaRPr lang="ru-RU" b="1" dirty="0" smtClean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648072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b="1" noProof="0" dirty="0" smtClean="0">
                <a:latin typeface="+mj-lt"/>
                <a:ea typeface="+mj-ea"/>
                <a:cs typeface="+mj-cs"/>
              </a:rPr>
              <a:t>«Культура Холмского района на 2015-2020 </a:t>
            </a:r>
            <a:r>
              <a:rPr lang="ru-RU" sz="2000" b="1" dirty="0" smtClean="0">
                <a:latin typeface="+mj-lt"/>
                <a:ea typeface="+mj-ea"/>
                <a:cs typeface="+mj-cs"/>
              </a:rPr>
              <a:t>годы</a:t>
            </a:r>
            <a:r>
              <a:rPr lang="ru-RU" sz="2000" b="1" noProof="0" dirty="0" smtClean="0">
                <a:latin typeface="+mj-lt"/>
                <a:ea typeface="+mj-ea"/>
                <a:cs typeface="+mj-cs"/>
              </a:rPr>
              <a:t>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825044"/>
            <a:ext cx="9144000" cy="432048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r>
              <a:rPr lang="ru-RU" b="1" dirty="0" smtClean="0"/>
              <a:t>Расходы по наиболее значимым направлениям в </a:t>
            </a:r>
            <a:r>
              <a:rPr lang="ru-RU" b="1" dirty="0" smtClean="0"/>
              <a:t>2017 </a:t>
            </a:r>
            <a:r>
              <a:rPr lang="ru-RU" b="1" dirty="0" smtClean="0"/>
              <a:t>году (тыс. рублей):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854840"/>
              </p:ext>
            </p:extLst>
          </p:nvPr>
        </p:nvGraphicFramePr>
        <p:xfrm>
          <a:off x="3995936" y="1088740"/>
          <a:ext cx="5040560" cy="202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792088"/>
                <a:gridCol w="828092"/>
                <a:gridCol w="1368152"/>
                <a:gridCol w="972108"/>
              </a:tblGrid>
              <a:tr h="50585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Финансовое обеспечение (тыс. руб.):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55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 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58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году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 плану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5855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24331,0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29954,3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29927,8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123,0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99,9</a:t>
                      </a:r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Правая фигурная скобка 16"/>
          <p:cNvSpPr/>
          <p:nvPr/>
        </p:nvSpPr>
        <p:spPr>
          <a:xfrm rot="16200000">
            <a:off x="4373978" y="134634"/>
            <a:ext cx="396044" cy="8640960"/>
          </a:xfrm>
          <a:prstGeom prst="rightBrace">
            <a:avLst>
              <a:gd name="adj1" fmla="val 99724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0" y="6201308"/>
            <a:ext cx="9144000" cy="432048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endParaRPr lang="ru-RU" b="1" dirty="0" smtClean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07504" y="1232756"/>
          <a:ext cx="3816424" cy="1850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</a:tblGrid>
              <a:tr h="430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Цель программы: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Развитие культурного потенциала Холмского района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06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Ответственный исполнитель:</a:t>
                      </a:r>
                      <a:endParaRPr lang="ru-R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777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Отдел культуры администрации Холмского муниципального района </a:t>
                      </a:r>
                      <a:endParaRPr lang="ru-RU" sz="1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15289"/>
              </p:ext>
            </p:extLst>
          </p:nvPr>
        </p:nvGraphicFramePr>
        <p:xfrm>
          <a:off x="107505" y="4816494"/>
          <a:ext cx="8928990" cy="1908810"/>
        </p:xfrm>
        <a:graphic>
          <a:graphicData uri="http://schemas.openxmlformats.org/drawingml/2006/table">
            <a:tbl>
              <a:tblPr/>
              <a:tblGrid>
                <a:gridCol w="1800199"/>
                <a:gridCol w="1771397"/>
                <a:gridCol w="2243880"/>
                <a:gridCol w="1385323"/>
                <a:gridCol w="1728191"/>
              </a:tblGrid>
              <a:tr h="926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78,0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1226,7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35,7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59,9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Продвижение имиджа Холмского района как культурно-исторического города, развитие межрайонных, межрегиональных и международных культурных связей, проведение общественно значимых мероприятий. Информационное обеспечение деятельности в сфере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Сохранение объектов культурного наследия, находящихся в собственности Холмского района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Укрепление единого культурного и информационного пространства на территории района, преодоление отставания и диспропорций в культурном уровне сельских поселений и районного центра, в том числе путем укрепления и модернизации материально-технической базы учреждений культуры, поддержка творческих инициатив населения района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Укрепление материально-технической  базы, приобретение оборудования для сельских учреждений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ремонтов в учреждениях культуры Холмского района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31" name="Rectangle 11"/>
          <p:cNvSpPr>
            <a:spLocks noChangeArrowheads="1"/>
          </p:cNvSpPr>
          <p:nvPr/>
        </p:nvSpPr>
        <p:spPr bwMode="auto">
          <a:xfrm>
            <a:off x="395536" y="1052736"/>
            <a:ext cx="8532948" cy="48936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/>
              <a:t>Адрес: </a:t>
            </a:r>
          </a:p>
          <a:p>
            <a:pPr algn="r"/>
            <a:r>
              <a:rPr lang="ru-RU" dirty="0" smtClean="0"/>
              <a:t>175270, Новгородская область, г. Холм, пл. Победы, д.4</a:t>
            </a:r>
          </a:p>
          <a:p>
            <a:endParaRPr lang="ru-RU" b="1" dirty="0" smtClean="0"/>
          </a:p>
          <a:p>
            <a:r>
              <a:rPr lang="ru-RU" sz="2400" b="1" dirty="0" smtClean="0"/>
              <a:t>Телефон / факс:                                            </a:t>
            </a:r>
            <a:r>
              <a:rPr lang="ru-RU" dirty="0" smtClean="0"/>
              <a:t>(81654) 59-186</a:t>
            </a:r>
            <a:endParaRPr lang="en-US" dirty="0" smtClean="0"/>
          </a:p>
          <a:p>
            <a:endParaRPr lang="en-US" b="1" dirty="0" smtClean="0"/>
          </a:p>
          <a:p>
            <a:r>
              <a:rPr lang="en-US" sz="2400" b="1" dirty="0" smtClean="0"/>
              <a:t>E-mail:</a:t>
            </a:r>
            <a:r>
              <a:rPr lang="ru-RU" sz="2400" b="1" dirty="0" smtClean="0"/>
              <a:t>                                                              </a:t>
            </a:r>
            <a:r>
              <a:rPr lang="en-US" dirty="0" smtClean="0"/>
              <a:t>holmfin@mail.ru</a:t>
            </a:r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         </a:t>
            </a:r>
            <a:endParaRPr lang="en-US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b="1" dirty="0" smtClean="0"/>
              <a:t>Страница в электронно-коммуникационной сети «Интернет»</a:t>
            </a:r>
            <a:r>
              <a:rPr lang="ru-RU" dirty="0" smtClean="0"/>
              <a:t> </a:t>
            </a:r>
            <a:r>
              <a:rPr lang="en-US" dirty="0"/>
              <a:t>http://www.holmadmin.net/vlast/komfin.html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" y="106935"/>
            <a:ext cx="9144000" cy="1411531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Комитет финансов Администрации Холмского муниципального района</a:t>
            </a:r>
          </a:p>
          <a:p>
            <a:pPr algn="ctr"/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6309320"/>
            <a:ext cx="8784976" cy="324036"/>
          </a:xfrm>
          <a:prstGeom prst="rect">
            <a:avLst/>
          </a:prstGeom>
          <a:noFill/>
          <a:ln/>
        </p:spPr>
        <p:txBody>
          <a:bodyPr vert="horz" wrap="square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©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Комитет финансов Администрации Холмского муниципального </a:t>
            </a:r>
            <a:r>
              <a:rPr lang="ru-RU" sz="1600" b="1" smtClean="0">
                <a:solidFill>
                  <a:schemeClr val="tx1"/>
                </a:solidFill>
              </a:rPr>
              <a:t>района </a:t>
            </a:r>
            <a:r>
              <a:rPr lang="ru-RU" sz="1600" b="1" smtClean="0">
                <a:solidFill>
                  <a:schemeClr val="tx1"/>
                </a:solidFill>
              </a:rPr>
              <a:t>2018г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673244"/>
              </p:ext>
            </p:extLst>
          </p:nvPr>
        </p:nvGraphicFramePr>
        <p:xfrm>
          <a:off x="153926" y="1128684"/>
          <a:ext cx="8802177" cy="5452388"/>
        </p:xfrm>
        <a:graphic>
          <a:graphicData uri="http://schemas.openxmlformats.org/drawingml/2006/table">
            <a:tbl>
              <a:tblPr/>
              <a:tblGrid>
                <a:gridCol w="5385517"/>
                <a:gridCol w="1137055"/>
                <a:gridCol w="1137055"/>
                <a:gridCol w="1142550"/>
              </a:tblGrid>
              <a:tr h="37874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показатель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 отчет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оценка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отчет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486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Численность постоянного населения (среднегодовая), тыс. человек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5,38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6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Объем валового регионального продукта,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млн.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рублей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25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Ввод в действие жилых домов,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кв.м.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1429,0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6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Средний размер назначенных пенсий (на конец года), рублей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10937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11519,33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11519,33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86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Среднемесячная заработная плата одного работника, тыс. рублей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22,24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6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Величина прожиточного минимума, рублей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10751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10751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6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Среднедушевые денежные доходы,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рублей в месяц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10167,3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10690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10690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88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Уровень безработицы, %</a:t>
                      </a: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14" marR="5814" marT="58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ea typeface="+mj-ea"/>
                <a:cs typeface="+mj-cs"/>
              </a:rPr>
              <a:t>Основные показатели социально-экономического развития Холмского муниципального района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496" y="548680"/>
            <a:ext cx="1731264" cy="1731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40140" y="551687"/>
            <a:ext cx="403859" cy="5212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02780" y="1313688"/>
            <a:ext cx="522731" cy="5212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92729"/>
              </p:ext>
            </p:extLst>
          </p:nvPr>
        </p:nvGraphicFramePr>
        <p:xfrm>
          <a:off x="245172" y="2342514"/>
          <a:ext cx="8647308" cy="4149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6535"/>
                <a:gridCol w="1389969"/>
                <a:gridCol w="1450402"/>
                <a:gridCol w="1450402"/>
              </a:tblGrid>
              <a:tr h="480440">
                <a:tc>
                  <a:txBody>
                    <a:bodyPr/>
                    <a:lstStyle/>
                    <a:p>
                      <a:pPr marL="0" indent="0" algn="ctr"/>
                      <a:endParaRPr sz="18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+mn-lt"/>
                          <a:cs typeface="Arial"/>
                        </a:rPr>
                        <a:t>утверждено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+mn-lt"/>
                          <a:cs typeface="Arial"/>
                        </a:rPr>
                        <a:t>исполнено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  <a:cs typeface="Arial"/>
                        </a:rPr>
                        <a:t>Темп роста к 2016 году, % 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DE4"/>
                    </a:solidFill>
                  </a:tcPr>
                </a:tc>
              </a:tr>
              <a:tr h="44069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I.</a:t>
                      </a:r>
                      <a:r>
                        <a:rPr sz="1800" b="1" spc="-20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2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Д</a:t>
                      </a:r>
                      <a:r>
                        <a:rPr sz="1800" b="1" spc="-4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5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х</a:t>
                      </a:r>
                      <a:r>
                        <a:rPr sz="1800" b="1" spc="-2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ды</a:t>
                      </a:r>
                      <a:r>
                        <a:rPr sz="1800" b="1" spc="0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sz="1800" b="1" spc="-5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в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с</a:t>
                      </a:r>
                      <a:r>
                        <a:rPr sz="1800" b="1" spc="-1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е</a:t>
                      </a:r>
                      <a:r>
                        <a:rPr sz="1800" b="1" spc="-3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г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endParaRPr sz="1800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191160,9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190797,6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99,8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8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smtClean="0">
                          <a:latin typeface="+mn-lt"/>
                          <a:cs typeface="Arial"/>
                        </a:rPr>
                        <a:t>из</a:t>
                      </a:r>
                      <a:r>
                        <a:rPr sz="1800" spc="-20" smtClean="0">
                          <a:latin typeface="+mn-lt"/>
                          <a:cs typeface="Arial"/>
                        </a:rPr>
                        <a:t> </a:t>
                      </a:r>
                      <a:r>
                        <a:rPr sz="1800" spc="0" smtClean="0">
                          <a:latin typeface="+mn-lt"/>
                          <a:cs typeface="Arial"/>
                        </a:rPr>
                        <a:t>ни</a:t>
                      </a:r>
                      <a:r>
                        <a:rPr sz="1800" spc="-10" smtClean="0">
                          <a:latin typeface="+mn-lt"/>
                          <a:cs typeface="Arial"/>
                        </a:rPr>
                        <a:t>х</a:t>
                      </a:r>
                      <a:r>
                        <a:rPr sz="1800" spc="0" smtClean="0">
                          <a:latin typeface="+mn-lt"/>
                          <a:cs typeface="Arial"/>
                        </a:rPr>
                        <a:t>:</a:t>
                      </a:r>
                      <a:endParaRPr sz="180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41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b="1" smtClean="0">
                          <a:latin typeface="+mn-lt"/>
                          <a:cs typeface="Arial"/>
                        </a:rPr>
                        <a:t>Н</a:t>
                      </a:r>
                      <a:r>
                        <a:rPr sz="1800" b="1" spc="-15" smtClean="0">
                          <a:latin typeface="+mn-lt"/>
                          <a:cs typeface="Arial"/>
                        </a:rPr>
                        <a:t>а</a:t>
                      </a:r>
                      <a:r>
                        <a:rPr sz="1800" b="1" spc="-30" smtClean="0">
                          <a:latin typeface="+mn-lt"/>
                          <a:cs typeface="Arial"/>
                        </a:rPr>
                        <a:t>л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30" smtClean="0">
                          <a:latin typeface="+mn-lt"/>
                          <a:cs typeface="Arial"/>
                        </a:rPr>
                        <a:t>г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овые</a:t>
                      </a:r>
                      <a:r>
                        <a:rPr sz="1800" b="1" spc="-15" smtClean="0"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10" smtClean="0"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нен</a:t>
                      </a:r>
                      <a:r>
                        <a:rPr sz="1800" b="1" spc="-10" smtClean="0">
                          <a:latin typeface="+mn-lt"/>
                          <a:cs typeface="Arial"/>
                        </a:rPr>
                        <a:t>а</a:t>
                      </a:r>
                      <a:r>
                        <a:rPr sz="1800" b="1" spc="-30" smtClean="0">
                          <a:latin typeface="+mn-lt"/>
                          <a:cs typeface="Arial"/>
                        </a:rPr>
                        <a:t>л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30" smtClean="0">
                          <a:latin typeface="+mn-lt"/>
                          <a:cs typeface="Arial"/>
                        </a:rPr>
                        <a:t>г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овые</a:t>
                      </a:r>
                      <a:r>
                        <a:rPr sz="1800" b="1" spc="-15" smtClean="0"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д</a:t>
                      </a:r>
                      <a:r>
                        <a:rPr sz="1800" b="1" spc="-50" smtClean="0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55" smtClean="0">
                          <a:latin typeface="+mn-lt"/>
                          <a:cs typeface="Arial"/>
                        </a:rPr>
                        <a:t>х</a:t>
                      </a:r>
                      <a:r>
                        <a:rPr sz="1800" b="1" spc="-25" smtClean="0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ды</a:t>
                      </a:r>
                      <a:endParaRPr sz="180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+mn-lt"/>
                          <a:cs typeface="Arial"/>
                        </a:rPr>
                        <a:t>30814,3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+mn-lt"/>
                          <a:cs typeface="Arial"/>
                        </a:rPr>
                        <a:t>32800,9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+mn-lt"/>
                          <a:cs typeface="Arial"/>
                        </a:rPr>
                        <a:t>106,4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7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b="1" smtClean="0">
                          <a:latin typeface="+mn-lt"/>
                          <a:cs typeface="Arial"/>
                        </a:rPr>
                        <a:t>Без</a:t>
                      </a:r>
                      <a:r>
                        <a:rPr sz="1800" b="1" spc="-30" smtClean="0">
                          <a:latin typeface="+mn-lt"/>
                          <a:cs typeface="Arial"/>
                        </a:rPr>
                        <a:t>в</a:t>
                      </a:r>
                      <a:r>
                        <a:rPr sz="1800" b="1" spc="-20" smtClean="0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45" smtClean="0">
                          <a:latin typeface="+mn-lt"/>
                          <a:cs typeface="Arial"/>
                        </a:rPr>
                        <a:t>з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мездные</a:t>
                      </a:r>
                      <a:r>
                        <a:rPr sz="1800" b="1" spc="10" smtClean="0"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п</a:t>
                      </a:r>
                      <a:r>
                        <a:rPr sz="1800" b="1" spc="-15" smtClean="0"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с</a:t>
                      </a:r>
                      <a:r>
                        <a:rPr sz="1800" b="1" spc="10" smtClean="0">
                          <a:latin typeface="+mn-lt"/>
                          <a:cs typeface="Arial"/>
                        </a:rPr>
                        <a:t>т</a:t>
                      </a:r>
                      <a:r>
                        <a:rPr sz="1800" b="1" spc="-20" smtClean="0">
                          <a:latin typeface="+mn-lt"/>
                          <a:cs typeface="Arial"/>
                        </a:rPr>
                        <a:t>у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п</a:t>
                      </a:r>
                      <a:r>
                        <a:rPr sz="1800" b="1" spc="-25" smtClean="0">
                          <a:latin typeface="+mn-lt"/>
                          <a:cs typeface="Arial"/>
                        </a:rPr>
                        <a:t>л</a:t>
                      </a:r>
                      <a:r>
                        <a:rPr sz="1800" b="1" spc="0" smtClean="0">
                          <a:latin typeface="+mn-lt"/>
                          <a:cs typeface="Arial"/>
                        </a:rPr>
                        <a:t>ения</a:t>
                      </a:r>
                      <a:endParaRPr sz="180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+mn-lt"/>
                          <a:cs typeface="Arial"/>
                        </a:rPr>
                        <a:t>160346,6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+mn-lt"/>
                          <a:cs typeface="Arial"/>
                        </a:rPr>
                        <a:t>157996,6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latin typeface="+mn-lt"/>
                          <a:cs typeface="Arial"/>
                        </a:rPr>
                        <a:t>98,5</a:t>
                      </a:r>
                      <a:endParaRPr sz="1800" b="1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6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II.</a:t>
                      </a:r>
                      <a:r>
                        <a:rPr sz="1800" b="1" spc="-20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-3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Р</a:t>
                      </a:r>
                      <a:r>
                        <a:rPr sz="1800" b="1" spc="-1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а</a:t>
                      </a:r>
                      <a:r>
                        <a:rPr sz="1800" b="1" spc="-3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с</a:t>
                      </a:r>
                      <a:r>
                        <a:rPr sz="1800" b="1" spc="-5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х</a:t>
                      </a:r>
                      <a:r>
                        <a:rPr sz="1800" b="1" spc="-2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д</a:t>
                      </a:r>
                      <a:r>
                        <a:rPr sz="1800" b="1" spc="-1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ы</a:t>
                      </a:r>
                      <a:r>
                        <a:rPr sz="1800" b="1" spc="0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, </a:t>
                      </a:r>
                      <a:r>
                        <a:rPr sz="1800" b="1" spc="-5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в</a:t>
                      </a:r>
                      <a:r>
                        <a:rPr sz="1800" b="1" spc="-1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се</a:t>
                      </a:r>
                      <a:r>
                        <a:rPr sz="1800" b="1" spc="-3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г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endParaRPr sz="1800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191692,9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187234,0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102,5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70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</a:pPr>
                      <a:r>
                        <a:rPr sz="1800" b="1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III.</a:t>
                      </a:r>
                      <a:r>
                        <a:rPr sz="1800" b="1" spc="-3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25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Д</a:t>
                      </a:r>
                      <a:r>
                        <a:rPr sz="1800" b="1" spc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е</a:t>
                      </a:r>
                      <a:r>
                        <a:rPr sz="1800" b="1" spc="-35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ф</a:t>
                      </a:r>
                      <a:r>
                        <a:rPr sz="1800" b="1" spc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иц</a:t>
                      </a:r>
                      <a:r>
                        <a:rPr sz="1800" b="1" spc="5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т</a:t>
                      </a:r>
                      <a:r>
                        <a:rPr sz="1800" b="1" spc="45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5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(</a:t>
                      </a:r>
                      <a:r>
                        <a:rPr sz="1800" b="1" spc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-), пр</a:t>
                      </a:r>
                      <a:r>
                        <a:rPr sz="1800" b="1" spc="5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4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ф</a:t>
                      </a:r>
                      <a:r>
                        <a:rPr sz="1800" b="1" spc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-1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ц</a:t>
                      </a:r>
                      <a:r>
                        <a:rPr sz="1800" b="1" spc="5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т</a:t>
                      </a:r>
                      <a:r>
                        <a:rPr sz="1800" b="1" spc="45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(+)</a:t>
                      </a:r>
                      <a:endParaRPr sz="180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-531,9</a:t>
                      </a:r>
                      <a:endParaRPr sz="1800" b="1" dirty="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3563,6</a:t>
                      </a:r>
                      <a:endParaRPr sz="1800" b="1" dirty="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-</a:t>
                      </a:r>
                      <a:endParaRPr sz="1800" b="1" dirty="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776">
                <a:tc>
                  <a:txBody>
                    <a:bodyPr/>
                    <a:lstStyle/>
                    <a:p>
                      <a:pPr marL="0" marR="577215" indent="0" algn="l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V</a:t>
                      </a:r>
                      <a:r>
                        <a:rPr sz="1800" b="1" spc="5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I</a:t>
                      </a:r>
                      <a:r>
                        <a:rPr sz="1800" b="1" spc="0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.</a:t>
                      </a:r>
                      <a:r>
                        <a:rPr sz="1800" b="1" spc="-20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Ис</a:t>
                      </a:r>
                      <a:r>
                        <a:rPr sz="1800" b="1" spc="-6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т</a:t>
                      </a:r>
                      <a:r>
                        <a:rPr sz="1800" b="1" spc="-4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чни</a:t>
                      </a:r>
                      <a:r>
                        <a:rPr sz="1800" b="1" spc="1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к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45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-4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ф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инанс</a:t>
                      </a:r>
                      <a:r>
                        <a:rPr sz="1800" b="1" spc="-1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р</a:t>
                      </a:r>
                      <a:r>
                        <a:rPr sz="1800" b="1" spc="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о</a:t>
                      </a:r>
                      <a:r>
                        <a:rPr sz="1800" b="1" spc="-1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в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ания</a:t>
                      </a:r>
                      <a:r>
                        <a:rPr sz="1800" b="1" spc="0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д</a:t>
                      </a:r>
                      <a:r>
                        <a:rPr sz="1800" b="1" spc="-1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е</a:t>
                      </a:r>
                      <a:r>
                        <a:rPr sz="1800" b="1" spc="-4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ф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-1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ц</a:t>
                      </a:r>
                      <a:r>
                        <a:rPr sz="1800" b="1" spc="5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sz="1800" b="1" spc="0" dirty="0" err="1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та</a:t>
                      </a:r>
                      <a:endParaRPr sz="1800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531,9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-3563,6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800" b="1" dirty="0" smtClean="0">
                          <a:solidFill>
                            <a:srgbClr val="009A46"/>
                          </a:solidFill>
                          <a:latin typeface="+mn-lt"/>
                          <a:cs typeface="Arial"/>
                        </a:rPr>
                        <a:t>-</a:t>
                      </a:r>
                      <a:endParaRPr sz="1800" b="1" dirty="0">
                        <a:solidFill>
                          <a:srgbClr val="009A46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R="0" algn="ctr">
              <a:lnSpc>
                <a:spcPts val="2400"/>
              </a:lnSpc>
            </a:pPr>
            <a:r>
              <a:rPr lang="ru-RU" sz="2800" b="1" spc="-15" dirty="0" smtClean="0">
                <a:cs typeface="Trebuchet MS"/>
              </a:rPr>
              <a:t>Ос</a:t>
            </a:r>
            <a:r>
              <a:rPr lang="ru-RU" sz="2800" b="1" spc="-25" dirty="0" smtClean="0">
                <a:cs typeface="Trebuchet MS"/>
              </a:rPr>
              <a:t>н</a:t>
            </a:r>
            <a:r>
              <a:rPr lang="ru-RU" sz="2800" b="1" spc="-15" dirty="0" smtClean="0">
                <a:cs typeface="Trebuchet MS"/>
              </a:rPr>
              <a:t>овн</a:t>
            </a:r>
            <a:r>
              <a:rPr lang="ru-RU" sz="2800" b="1" spc="-30" dirty="0" smtClean="0">
                <a:cs typeface="Trebuchet MS"/>
              </a:rPr>
              <a:t>ы</a:t>
            </a:r>
            <a:r>
              <a:rPr lang="ru-RU" sz="2800" b="1" spc="-15" dirty="0" smtClean="0">
                <a:cs typeface="Trebuchet MS"/>
              </a:rPr>
              <a:t>е</a:t>
            </a:r>
            <a:r>
              <a:rPr lang="ru-RU" sz="2800" b="1" spc="15" dirty="0" smtClean="0">
                <a:cs typeface="Trebuchet MS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показатели исполнения  бюджета муниципального района в 2017 году</a:t>
            </a:r>
            <a:endParaRPr lang="ru-RU" sz="2800" b="1" spc="-15" dirty="0" smtClean="0">
              <a:cs typeface="Trebuchet M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56207" y="1844824"/>
            <a:ext cx="1787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31470" algn="r">
              <a:lnSpc>
                <a:spcPct val="100000"/>
              </a:lnSpc>
            </a:pPr>
            <a:r>
              <a:rPr lang="ru-RU" spc="-10" dirty="0" smtClean="0">
                <a:cs typeface="Arial"/>
              </a:rPr>
              <a:t>(тыс.</a:t>
            </a:r>
            <a:r>
              <a:rPr lang="ru-RU" spc="20" dirty="0" smtClean="0">
                <a:cs typeface="Arial"/>
              </a:rPr>
              <a:t> </a:t>
            </a:r>
            <a:r>
              <a:rPr lang="ru-RU" spc="-25" dirty="0" smtClean="0">
                <a:cs typeface="Arial"/>
              </a:rPr>
              <a:t>р</a:t>
            </a:r>
            <a:r>
              <a:rPr lang="ru-RU" spc="-20" dirty="0" smtClean="0">
                <a:cs typeface="Arial"/>
              </a:rPr>
              <a:t>у</a:t>
            </a:r>
            <a:r>
              <a:rPr lang="ru-RU" spc="-85" dirty="0" smtClean="0">
                <a:cs typeface="Arial"/>
              </a:rPr>
              <a:t>б</a:t>
            </a:r>
            <a:r>
              <a:rPr lang="ru-RU" spc="-10" dirty="0" smtClean="0">
                <a:cs typeface="Arial"/>
              </a:rPr>
              <a:t>лей)</a:t>
            </a:r>
            <a:endParaRPr lang="ru-RU" dirty="0">
              <a:cs typeface="Arial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980644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Основные показатели исполнения  бюджета муниципального района по годам, тыс. рублей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272732"/>
              </p:ext>
            </p:extLst>
          </p:nvPr>
        </p:nvGraphicFramePr>
        <p:xfrm>
          <a:off x="683568" y="910281"/>
          <a:ext cx="7768280" cy="5947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ая выноска 4"/>
          <p:cNvSpPr/>
          <p:nvPr/>
        </p:nvSpPr>
        <p:spPr bwMode="auto">
          <a:xfrm>
            <a:off x="5256076" y="944724"/>
            <a:ext cx="1309816" cy="444843"/>
          </a:xfrm>
          <a:prstGeom prst="wedgeRectCallout">
            <a:avLst>
              <a:gd name="adj1" fmla="val 33884"/>
              <a:gd name="adj2" fmla="val 159023"/>
            </a:avLst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118,9%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к уровню 2016 г.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 bwMode="auto">
          <a:xfrm>
            <a:off x="7416316" y="1016732"/>
            <a:ext cx="1309816" cy="444843"/>
          </a:xfrm>
          <a:prstGeom prst="wedgeRectCallout">
            <a:avLst>
              <a:gd name="adj1" fmla="val -33412"/>
              <a:gd name="adj2" fmla="val 113074"/>
            </a:avLst>
          </a:prstGeom>
          <a:noFill/>
          <a:ln w="254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117,7%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к уровню 2016 г.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1"/>
            <a:ext cx="9144000" cy="980644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доходной части  муниципального бюджета</a:t>
            </a:r>
          </a:p>
          <a:p>
            <a:pPr algn="ctr" fontAlgn="b"/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2017 год, тыс.рублей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291357"/>
              </p:ext>
            </p:extLst>
          </p:nvPr>
        </p:nvGraphicFramePr>
        <p:xfrm>
          <a:off x="107504" y="1031606"/>
          <a:ext cx="8856984" cy="5756590"/>
        </p:xfrm>
        <a:graphic>
          <a:graphicData uri="http://schemas.openxmlformats.org/drawingml/2006/table">
            <a:tbl>
              <a:tblPr/>
              <a:tblGrid>
                <a:gridCol w="4841223"/>
                <a:gridCol w="1182419"/>
                <a:gridCol w="1338586"/>
                <a:gridCol w="1494756"/>
              </a:tblGrid>
              <a:tr h="628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Показатель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исполнено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исполнения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28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Налоговые доходы,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 том числе: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29996,3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31537,5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105,1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9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Налог на доходы физических лиц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26245,5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28715,8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Акцизы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590,8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593,7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Налоги на совокупный доход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2400,0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1819,8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760,0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Неналоговые доходы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818,0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1263,5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154,5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88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Безвозмездные поступления,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 том числе: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160346,6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157996,6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9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дотации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35386,3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35386,3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субсидии 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17360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17045,5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субвенции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85548,8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83513,3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Иные 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22051,5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22051,5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7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ДОХОДЫ ВСЕГО:</a:t>
                      </a: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191160,9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190797,6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414" marR="8414" marT="84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791580" y="0"/>
            <a:ext cx="8130746" cy="85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Динамика доходов бюджета муниципального района, тыс. рублей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926593"/>
              </p:ext>
            </p:extLst>
          </p:nvPr>
        </p:nvGraphicFramePr>
        <p:xfrm>
          <a:off x="503548" y="1052736"/>
          <a:ext cx="8418778" cy="5580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734423"/>
          </a:xfrm>
          <a:prstGeom prst="rect">
            <a:avLst/>
          </a:prstGeom>
        </p:spPr>
        <p:txBody>
          <a:bodyPr wrap="square" tIns="72000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Налоговые и неналоговые доходы  бюджета муниципального района в 2017 году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42401949"/>
              </p:ext>
            </p:extLst>
          </p:nvPr>
        </p:nvGraphicFramePr>
        <p:xfrm>
          <a:off x="0" y="1628800"/>
          <a:ext cx="471601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bject 4"/>
          <p:cNvSpPr txBox="1"/>
          <p:nvPr/>
        </p:nvSpPr>
        <p:spPr>
          <a:xfrm rot="16200000">
            <a:off x="-648326" y="2493150"/>
            <a:ext cx="1476164" cy="17951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ru-RU" sz="1000" b="1" dirty="0" smtClean="0">
                <a:latin typeface="Calibri"/>
                <a:cs typeface="Calibri"/>
              </a:rPr>
              <a:t>тыс. рублей</a:t>
            </a:r>
            <a:endParaRPr sz="1000" dirty="0">
              <a:latin typeface="Calibri"/>
              <a:cs typeface="Calibri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38360860"/>
              </p:ext>
            </p:extLst>
          </p:nvPr>
        </p:nvGraphicFramePr>
        <p:xfrm>
          <a:off x="4572000" y="728700"/>
          <a:ext cx="4428492" cy="5724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6016" y="764704"/>
            <a:ext cx="4284476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cap="flat">
            <a:noFill/>
            <a:round/>
          </a:ln>
          <a:scene3d>
            <a:camera prst="orthographicFront"/>
            <a:lightRig rig="threePt" dir="t"/>
          </a:scene3d>
          <a:sp3d prstMaterial="matte"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alibri" pitchFamily="34" charset="0"/>
              </a:rPr>
              <a:t>Структура налоговых и неналоговых доходов муниципального бюджета за 2017 год в разрезе доходных источников (тыс.рублей, % в общей сумме доходов)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524" y="764704"/>
            <a:ext cx="4284476" cy="7386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cap="flat">
            <a:noFill/>
            <a:round/>
          </a:ln>
          <a:scene3d>
            <a:camera prst="orthographicFront"/>
            <a:lightRig rig="threePt" dir="t"/>
          </a:scene3d>
          <a:sp3d prstMaterial="matte"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alibri" pitchFamily="34" charset="0"/>
              </a:rPr>
              <a:t>Динамика поступлений по налоговым и неналоговым доходам муниципального бюджета с 2015 года (тыс.рублей)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0" y="0"/>
            <a:ext cx="9144001" cy="63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Основные направления расходов муниципального бюджета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 2017 году, тыс. рублей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10052971"/>
              </p:ext>
            </p:extLst>
          </p:nvPr>
        </p:nvGraphicFramePr>
        <p:xfrm>
          <a:off x="0" y="1128681"/>
          <a:ext cx="9026586" cy="4615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14447" y="5583267"/>
            <a:ext cx="3369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alibri" pitchFamily="34" charset="0"/>
              </a:rPr>
              <a:t>Всего – 187234 тыс. рублей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30" y="6027003"/>
            <a:ext cx="5609138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7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cap="flat">
            <a:noFill/>
            <a:round/>
          </a:ln>
          <a:scene3d>
            <a:camera prst="orthographicFront"/>
            <a:lightRig rig="threePt" dir="t"/>
          </a:scene3d>
          <a:sp3d prstMaterial="matte">
            <a:bevelT prst="convex"/>
          </a:sp3d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Процент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ru-RU" sz="1600" b="1" dirty="0" smtClean="0">
                <a:latin typeface="Calibri" pitchFamily="34" charset="0"/>
              </a:rPr>
              <a:t>исполнения:	Холмский муниципальный район – 97,7%</a:t>
            </a:r>
          </a:p>
          <a:p>
            <a:r>
              <a:rPr lang="ru-RU" sz="1600" b="1" dirty="0" smtClean="0">
                <a:latin typeface="Calibri" pitchFamily="34" charset="0"/>
              </a:rPr>
              <a:t>			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15F3-8BD0-4E72-8BAC-1566A884398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/>
      </a:spPr>
      <a:bodyPr vert="horz" anchor="ctr">
        <a:noAutofit/>
      </a:bodyPr>
      <a:lstStyle>
        <a:defPPr algn="ctr">
          <a:defRPr sz="1800" b="1"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2357</Words>
  <Application>Microsoft Office PowerPoint</Application>
  <PresentationFormat>Экран (4:3)</PresentationFormat>
  <Paragraphs>728</Paragraphs>
  <Slides>23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Давыдов Сергей Игоревич</dc:creator>
  <cp:lastModifiedBy>User</cp:lastModifiedBy>
  <cp:revision>552</cp:revision>
  <dcterms:created xsi:type="dcterms:W3CDTF">2013-11-11T10:07:08Z</dcterms:created>
  <dcterms:modified xsi:type="dcterms:W3CDTF">2018-04-10T12:07:33Z</dcterms:modified>
</cp:coreProperties>
</file>