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2" r:id="rId2"/>
    <p:sldId id="410" r:id="rId3"/>
    <p:sldId id="411" r:id="rId4"/>
    <p:sldId id="468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2" r:id="rId15"/>
    <p:sldId id="423" r:id="rId16"/>
    <p:sldId id="425" r:id="rId17"/>
    <p:sldId id="426" r:id="rId18"/>
    <p:sldId id="427" r:id="rId19"/>
    <p:sldId id="428" r:id="rId20"/>
    <p:sldId id="429" r:id="rId21"/>
    <p:sldId id="430" r:id="rId22"/>
    <p:sldId id="433" r:id="rId23"/>
    <p:sldId id="445" r:id="rId24"/>
    <p:sldId id="437" r:id="rId25"/>
    <p:sldId id="465" r:id="rId26"/>
    <p:sldId id="467" r:id="rId27"/>
    <p:sldId id="443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1CE9D"/>
    <a:srgbClr val="A4E9F2"/>
    <a:srgbClr val="F2EAD6"/>
    <a:srgbClr val="FAF8F0"/>
    <a:srgbClr val="F9F6EB"/>
    <a:srgbClr val="9D6E61"/>
    <a:srgbClr val="A17367"/>
    <a:srgbClr val="FFC901"/>
    <a:srgbClr val="FDD903"/>
    <a:srgbClr val="FEEC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76" autoAdjust="0"/>
    <p:restoredTop sz="91043" autoAdjust="0"/>
  </p:normalViewPr>
  <p:slideViewPr>
    <p:cSldViewPr>
      <p:cViewPr>
        <p:scale>
          <a:sx n="80" d="100"/>
          <a:sy n="80" d="100"/>
        </p:scale>
        <p:origin x="-108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xx\Application%20Data\Microsoft\Excel\&#1050;&#1085;&#1080;&#1075;&#1072;1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Лист1!$H$5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Лист1!$D$6:$G$16</c:f>
              <c:strCache>
                <c:ptCount val="11"/>
                <c:pt idx="0">
                  <c:v>налог на доходы физических лиц</c:v>
                </c:pt>
                <c:pt idx="2">
                  <c:v>акцизы</c:v>
                </c:pt>
                <c:pt idx="4">
                  <c:v>налог на имущество</c:v>
                </c:pt>
                <c:pt idx="6">
                  <c:v>земельный налог</c:v>
                </c:pt>
                <c:pt idx="8">
                  <c:v>аренда земли</c:v>
                </c:pt>
                <c:pt idx="10">
                  <c:v>продажа земли</c:v>
                </c:pt>
              </c:strCache>
            </c:strRef>
          </c:cat>
          <c:val>
            <c:numRef>
              <c:f>Лист1!$H$6:$H$16</c:f>
              <c:numCache>
                <c:formatCode>General</c:formatCode>
                <c:ptCount val="11"/>
                <c:pt idx="0">
                  <c:v>2700</c:v>
                </c:pt>
                <c:pt idx="2">
                  <c:v>1112.5</c:v>
                </c:pt>
                <c:pt idx="4">
                  <c:v>250</c:v>
                </c:pt>
                <c:pt idx="6">
                  <c:v>690</c:v>
                </c:pt>
                <c:pt idx="8">
                  <c:v>191.8</c:v>
                </c:pt>
                <c:pt idx="10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Лист1!$I$5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Лист1!$D$6:$G$16</c:f>
              <c:strCache>
                <c:ptCount val="11"/>
                <c:pt idx="0">
                  <c:v>налог на доходы физических лиц</c:v>
                </c:pt>
                <c:pt idx="2">
                  <c:v>акцизы</c:v>
                </c:pt>
                <c:pt idx="4">
                  <c:v>налог на имущество</c:v>
                </c:pt>
                <c:pt idx="6">
                  <c:v>земельный налог</c:v>
                </c:pt>
                <c:pt idx="8">
                  <c:v>аренда земли</c:v>
                </c:pt>
                <c:pt idx="10">
                  <c:v>продажа земли</c:v>
                </c:pt>
              </c:strCache>
            </c:strRef>
          </c:cat>
          <c:val>
            <c:numRef>
              <c:f>Лист1!$I$6:$I$16</c:f>
              <c:numCache>
                <c:formatCode>General</c:formatCode>
                <c:ptCount val="11"/>
                <c:pt idx="0">
                  <c:v>54.3</c:v>
                </c:pt>
                <c:pt idx="2">
                  <c:v>22.4</c:v>
                </c:pt>
                <c:pt idx="4">
                  <c:v>5</c:v>
                </c:pt>
                <c:pt idx="6">
                  <c:v>13.9</c:v>
                </c:pt>
                <c:pt idx="8">
                  <c:v>3.8</c:v>
                </c:pt>
                <c:pt idx="10">
                  <c:v>0.60000000000000031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'Лист1 (2)'!$H$5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Pos val="outEnd"/>
            <c:showVal val="1"/>
          </c:dLbls>
          <c:cat>
            <c:strRef>
              <c:f>'Лист1 (2)'!$D$6:$G$16</c:f>
              <c:strCache>
                <c:ptCount val="11"/>
                <c:pt idx="0">
                  <c:v>налог на доходы физических лиц</c:v>
                </c:pt>
                <c:pt idx="2">
                  <c:v>акцизы</c:v>
                </c:pt>
                <c:pt idx="4">
                  <c:v>налог на имущество</c:v>
                </c:pt>
                <c:pt idx="6">
                  <c:v>земельный налог</c:v>
                </c:pt>
                <c:pt idx="8">
                  <c:v>аренда земли</c:v>
                </c:pt>
                <c:pt idx="10">
                  <c:v>продажа земли</c:v>
                </c:pt>
              </c:strCache>
            </c:strRef>
          </c:cat>
          <c:val>
            <c:numRef>
              <c:f>'Лист1 (2)'!$H$6:$H$16</c:f>
              <c:numCache>
                <c:formatCode>General</c:formatCode>
                <c:ptCount val="11"/>
                <c:pt idx="0">
                  <c:v>2797.7</c:v>
                </c:pt>
                <c:pt idx="2">
                  <c:v>1065.5999999999999</c:v>
                </c:pt>
                <c:pt idx="4">
                  <c:v>255</c:v>
                </c:pt>
                <c:pt idx="6">
                  <c:v>735</c:v>
                </c:pt>
                <c:pt idx="8">
                  <c:v>224.8</c:v>
                </c:pt>
                <c:pt idx="10">
                  <c:v>60</c:v>
                </c:pt>
              </c:numCache>
            </c:numRef>
          </c:val>
        </c:ser>
        <c:ser>
          <c:idx val="1"/>
          <c:order val="1"/>
          <c:tx>
            <c:strRef>
              <c:f>'Лист1 (2)'!$I$5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Val val="1"/>
          </c:dLbls>
          <c:cat>
            <c:strRef>
              <c:f>'Лист1 (2)'!$D$6:$G$16</c:f>
              <c:strCache>
                <c:ptCount val="11"/>
                <c:pt idx="0">
                  <c:v>налог на доходы физических лиц</c:v>
                </c:pt>
                <c:pt idx="2">
                  <c:v>акцизы</c:v>
                </c:pt>
                <c:pt idx="4">
                  <c:v>налог на имущество</c:v>
                </c:pt>
                <c:pt idx="6">
                  <c:v>земельный налог</c:v>
                </c:pt>
                <c:pt idx="8">
                  <c:v>аренда земли</c:v>
                </c:pt>
                <c:pt idx="10">
                  <c:v>продажа земли</c:v>
                </c:pt>
              </c:strCache>
            </c:strRef>
          </c:cat>
          <c:val>
            <c:numRef>
              <c:f>'Лист1 (2)'!$I$6:$I$16</c:f>
              <c:numCache>
                <c:formatCode>General</c:formatCode>
                <c:ptCount val="11"/>
                <c:pt idx="0">
                  <c:v>54.5</c:v>
                </c:pt>
                <c:pt idx="2">
                  <c:v>20.7</c:v>
                </c:pt>
                <c:pt idx="4">
                  <c:v>4.9000000000000004</c:v>
                </c:pt>
                <c:pt idx="6">
                  <c:v>14.3</c:v>
                </c:pt>
                <c:pt idx="8">
                  <c:v>4.4000000000000004</c:v>
                </c:pt>
                <c:pt idx="10">
                  <c:v>1.2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'Бюджет 2018+ЖКУ  (3)'!$A$5</c:f>
              <c:strCache>
                <c:ptCount val="1"/>
                <c:pt idx="0">
                  <c:v>ДОХОДЫ, ВСЕГО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(3)'!$B$5:$H$5</c:f>
            </c:numRef>
          </c:val>
        </c:ser>
        <c:ser>
          <c:idx val="1"/>
          <c:order val="1"/>
          <c:tx>
            <c:strRef>
              <c:f>'Бюджет 2018+ЖКУ  (3)'!$A$6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(3)'!$B$6:$H$6</c:f>
            </c:numRef>
          </c:val>
        </c:ser>
        <c:ser>
          <c:idx val="2"/>
          <c:order val="2"/>
          <c:tx>
            <c:strRef>
              <c:f>'Бюджет 2018+ЖКУ  (3)'!$A$7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4897,7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4752,5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4853,3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4890,1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4928,6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(3)'!$B$7:$H$7</c:f>
              <c:numCache>
                <c:formatCode>General</c:formatCode>
                <c:ptCount val="5"/>
                <c:pt idx="0">
                  <c:v>30196.3</c:v>
                </c:pt>
                <c:pt idx="1">
                  <c:v>29193.5</c:v>
                </c:pt>
                <c:pt idx="2" formatCode="#,##0.0">
                  <c:v>32262.7</c:v>
                </c:pt>
                <c:pt idx="3" formatCode="#,##0.0">
                  <c:v>32907.9</c:v>
                </c:pt>
                <c:pt idx="4" formatCode="#,##0.0">
                  <c:v>33566.9</c:v>
                </c:pt>
              </c:numCache>
            </c:numRef>
          </c:val>
        </c:ser>
        <c:ser>
          <c:idx val="3"/>
          <c:order val="3"/>
          <c:tx>
            <c:strRef>
              <c:f>'Бюджет 2018+ЖКУ  (3)'!$A$8</c:f>
              <c:strCache>
                <c:ptCount val="1"/>
                <c:pt idx="0">
                  <c:v>Налоги на прибыль, доходы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(3)'!$B$8:$H$8</c:f>
            </c:numRef>
          </c:val>
        </c:ser>
        <c:ser>
          <c:idx val="4"/>
          <c:order val="4"/>
          <c:tx>
            <c:strRef>
              <c:f>'Бюджет 2018+ЖКУ  (3)'!$A$9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(3)'!$B$9:$H$9</c:f>
            </c:numRef>
          </c:val>
        </c:ser>
        <c:ser>
          <c:idx val="5"/>
          <c:order val="5"/>
          <c:tx>
            <c:strRef>
              <c:f>'Бюджет 2018+ЖКУ  (3)'!$A$10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(3)'!$B$10:$H$10</c:f>
            </c:numRef>
          </c:val>
        </c:ser>
        <c:ser>
          <c:idx val="6"/>
          <c:order val="6"/>
          <c:tx>
            <c:strRef>
              <c:f>'Бюджет 2018+ЖКУ  (3)'!$A$11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(3)'!$B$11:$H$11</c:f>
            </c:numRef>
          </c:val>
        </c:ser>
        <c:ser>
          <c:idx val="7"/>
          <c:order val="7"/>
          <c:tx>
            <c:strRef>
              <c:f>'Бюджет 2018+ЖКУ  (3)'!$A$12</c:f>
              <c:strCache>
                <c:ptCount val="1"/>
                <c:pt idx="0">
                  <c:v>Налог на доходы физических лиц с доходов, 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(3)'!$B$12:$H$12</c:f>
            </c:numRef>
          </c:val>
        </c:ser>
        <c:ser>
          <c:idx val="8"/>
          <c:order val="8"/>
          <c:tx>
            <c:strRef>
              <c:f>'Бюджет 2018+ЖКУ  (3)'!$A$13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(3)'!$B$13:$H$13</c:f>
            </c:numRef>
          </c:val>
        </c:ser>
        <c:ser>
          <c:idx val="9"/>
          <c:order val="9"/>
          <c:tx>
            <c:strRef>
              <c:f>'Бюджет 2018+ЖКУ  (3)'!$A$14</c:f>
              <c:strCache>
                <c:ptCount val="1"/>
                <c:pt idx="0">
                  <c:v>Акцизы 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(3)'!$B$14:$H$14</c:f>
            </c:numRef>
          </c:val>
        </c:ser>
        <c:ser>
          <c:idx val="10"/>
          <c:order val="10"/>
          <c:tx>
            <c:strRef>
              <c:f>'Бюджет 2018+ЖКУ  (3)'!$A$15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(3)'!$B$15:$H$15</c:f>
            </c:numRef>
          </c:val>
        </c:ser>
        <c:ser>
          <c:idx val="11"/>
          <c:order val="11"/>
          <c:tx>
            <c:strRef>
              <c:f>'Бюджет 2018+ЖКУ  (3)'!$A$16</c:f>
              <c:strCache>
                <c:ptCount val="1"/>
                <c:pt idx="0">
                  <c:v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(3)'!$B$16:$H$16</c:f>
            </c:numRef>
          </c:val>
        </c:ser>
        <c:ser>
          <c:idx val="12"/>
          <c:order val="12"/>
          <c:tx>
            <c:strRef>
              <c:f>'Бюджет 2018+ЖКУ  (3)'!$A$17</c:f>
              <c:strCache>
                <c:ptCount val="1"/>
                <c:pt idx="0">
                  <c:v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(3)'!$B$17:$H$17</c:f>
            </c:numRef>
          </c:val>
        </c:ser>
        <c:ser>
          <c:idx val="13"/>
          <c:order val="13"/>
          <c:tx>
            <c:strRef>
              <c:f>'Бюджет 2018+ЖКУ  (3)'!$A$18</c:f>
              <c:strCache>
                <c:ptCount val="1"/>
                <c:pt idx="0">
                  <c:v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(3)'!$B$18:$H$18</c:f>
            </c:numRef>
          </c:val>
        </c:ser>
        <c:ser>
          <c:idx val="14"/>
          <c:order val="14"/>
          <c:tx>
            <c:strRef>
              <c:f>'Бюджет 2018+ЖКУ  (3)'!$A$19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(3)'!$B$19:$H$19</c:f>
            </c:numRef>
          </c:val>
        </c:ser>
        <c:ser>
          <c:idx val="15"/>
          <c:order val="15"/>
          <c:tx>
            <c:strRef>
              <c:f>'Бюджет 2018+ЖКУ  (3)'!$A$20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(3)'!$B$20:$H$20</c:f>
            </c:numRef>
          </c:val>
        </c:ser>
        <c:ser>
          <c:idx val="16"/>
          <c:order val="16"/>
          <c:tx>
            <c:strRef>
              <c:f>'Бюджет 2018+ЖКУ  (3)'!$A$21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(3)'!$B$21:$H$21</c:f>
            </c:numRef>
          </c:val>
        </c:ser>
        <c:ser>
          <c:idx val="17"/>
          <c:order val="17"/>
          <c:tx>
            <c:strRef>
              <c:f>'Бюджет 2018+ЖКУ  (3)'!$A$22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(3)'!$B$22:$H$22</c:f>
            </c:numRef>
          </c:val>
        </c:ser>
        <c:ser>
          <c:idx val="18"/>
          <c:order val="18"/>
          <c:tx>
            <c:strRef>
              <c:f>'Бюджет 2018+ЖКУ  (3)'!$A$23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(3)'!$B$23:$H$23</c:f>
            </c:numRef>
          </c:val>
        </c:ser>
        <c:ser>
          <c:idx val="19"/>
          <c:order val="19"/>
          <c:tx>
            <c:strRef>
              <c:f>'Бюджет 2018+ЖКУ  (3)'!$A$24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(3)'!$B$24:$H$24</c:f>
            </c:numRef>
          </c:val>
        </c:ser>
        <c:ser>
          <c:idx val="20"/>
          <c:order val="20"/>
          <c:tx>
            <c:strRef>
              <c:f>'Бюджет 2018+ЖКУ  (3)'!$A$25</c:f>
              <c:strCache>
                <c:ptCount val="1"/>
                <c:pt idx="0">
                  <c:v>Единый налог на вмененный доход для отдельных видов деятельности (за налоговые периоды, истекшие до 1 января 2011 года)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(3)'!$B$25:$H$25</c:f>
            </c:numRef>
          </c:val>
        </c:ser>
        <c:ser>
          <c:idx val="21"/>
          <c:order val="21"/>
          <c:tx>
            <c:strRef>
              <c:f>'Бюджет 2018+ЖКУ  (3)'!$A$26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(3)'!$B$26:$H$26</c:f>
            </c:numRef>
          </c:val>
        </c:ser>
        <c:ser>
          <c:idx val="22"/>
          <c:order val="22"/>
          <c:tx>
            <c:strRef>
              <c:f>'Бюджет 2018+ЖКУ  (3)'!$A$27</c:f>
              <c:strCache>
                <c:ptCount val="1"/>
                <c:pt idx="0">
                  <c:v>Налог, взимаемый в связи с применением патентной системы налогообложения, зачисляемый в бюджеты муниципальных районов 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(3)'!$B$27:$H$27</c:f>
            </c:numRef>
          </c:val>
        </c:ser>
        <c:ser>
          <c:idx val="23"/>
          <c:order val="23"/>
          <c:tx>
            <c:strRef>
              <c:f>'Бюджет 2018+ЖКУ  (3)'!$A$28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(3)'!$B$28:$H$28</c:f>
            </c:numRef>
          </c:val>
        </c:ser>
        <c:ser>
          <c:idx val="24"/>
          <c:order val="24"/>
          <c:tx>
            <c:strRef>
              <c:f>'Бюджет 2018+ЖКУ  (3)'!$A$29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(3)'!$B$29:$H$29</c:f>
            </c:numRef>
          </c:val>
        </c:ser>
        <c:ser>
          <c:idx val="25"/>
          <c:order val="25"/>
          <c:tx>
            <c:strRef>
              <c:f>'Бюджет 2018+ЖКУ  (3)'!$A$30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 (за исключением Верховного Суда Российской Федерации)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(3)'!$B$30:$H$30</c:f>
            </c:numRef>
          </c:val>
        </c:ser>
        <c:ser>
          <c:idx val="26"/>
          <c:order val="26"/>
          <c:tx>
            <c:strRef>
              <c:f>'Бюджет 2018+ЖКУ  (3)'!$A$31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(3)'!$B$31:$H$31</c:f>
            </c:numRef>
          </c:val>
        </c:ser>
        <c:ser>
          <c:idx val="27"/>
          <c:order val="27"/>
          <c:tx>
            <c:strRef>
              <c:f>'Бюджет 2018+ЖКУ  (3)'!$A$32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330,0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222,8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284,8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287,6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295,2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(3)'!$B$32:$H$32</c:f>
              <c:numCache>
                <c:formatCode>General</c:formatCode>
                <c:ptCount val="5"/>
                <c:pt idx="0">
                  <c:v>818</c:v>
                </c:pt>
                <c:pt idx="1">
                  <c:v>898.6</c:v>
                </c:pt>
                <c:pt idx="2" formatCode="#,##0.0">
                  <c:v>865.4</c:v>
                </c:pt>
                <c:pt idx="3" formatCode="#,##0.0">
                  <c:v>882.7</c:v>
                </c:pt>
                <c:pt idx="4" formatCode="#,##0.0">
                  <c:v>899.5</c:v>
                </c:pt>
              </c:numCache>
            </c:numRef>
          </c:val>
        </c:ser>
        <c:gapDepth val="138"/>
        <c:shape val="box"/>
        <c:axId val="119245824"/>
        <c:axId val="119264000"/>
        <c:axId val="0"/>
      </c:bar3DChart>
      <c:catAx>
        <c:axId val="119245824"/>
        <c:scaling>
          <c:orientation val="minMax"/>
        </c:scaling>
        <c:axPos val="b"/>
        <c:tickLblPos val="nextTo"/>
        <c:crossAx val="119264000"/>
        <c:crossesAt val="0.99"/>
        <c:auto val="1"/>
        <c:lblAlgn val="ctr"/>
        <c:lblOffset val="100"/>
      </c:catAx>
      <c:valAx>
        <c:axId val="119264000"/>
        <c:scaling>
          <c:orientation val="minMax"/>
          <c:max val="1"/>
          <c:min val="0.99"/>
        </c:scaling>
        <c:delete val="1"/>
        <c:axPos val="l"/>
        <c:majorGridlines/>
        <c:minorGridlines/>
        <c:numFmt formatCode="0.00%" sourceLinked="0"/>
        <c:majorTickMark val="in"/>
        <c:minorTickMark val="out"/>
        <c:tickLblPos val="nextTo"/>
        <c:crossAx val="119245824"/>
        <c:crosses val="autoZero"/>
        <c:crossBetween val="between"/>
        <c:majorUnit val="2.0000000000000011E-2"/>
        <c:minorUnit val="9.0000000000000028E-3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395583704210887"/>
          <c:y val="5.1400554097404488E-2"/>
          <c:w val="0.62181825097949783"/>
          <c:h val="0.56428988043161277"/>
        </c:manualLayout>
      </c:layout>
      <c:barChart>
        <c:barDir val="col"/>
        <c:grouping val="clustered"/>
        <c:ser>
          <c:idx val="2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Лист1!$B$2:$F$2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5647</c:v>
                </c:pt>
                <c:pt idx="1">
                  <c:v>5053.7</c:v>
                </c:pt>
                <c:pt idx="2">
                  <c:v>3066.1</c:v>
                </c:pt>
                <c:pt idx="3">
                  <c:v>2467.3000000000002</c:v>
                </c:pt>
                <c:pt idx="4">
                  <c:v>2523.6</c:v>
                </c:pt>
              </c:numCache>
            </c:numRef>
          </c:val>
        </c:ser>
        <c:axId val="119310976"/>
        <c:axId val="119316864"/>
      </c:barChart>
      <c:catAx>
        <c:axId val="119310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19316864"/>
        <c:crosses val="autoZero"/>
        <c:auto val="1"/>
        <c:lblAlgn val="ctr"/>
        <c:lblOffset val="100"/>
      </c:catAx>
      <c:valAx>
        <c:axId val="119316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19310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5846456692914"/>
          <c:y val="0.77335088157453635"/>
          <c:w val="0.56497090988626375"/>
          <c:h val="0.2015119123028089"/>
        </c:manualLayout>
      </c:layout>
      <c:txPr>
        <a:bodyPr/>
        <a:lstStyle/>
        <a:p>
          <a:pPr>
            <a:defRPr sz="15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cat>
            <c:strRef>
              <c:f>Лист1!$B$13:$C$13</c:f>
              <c:strCache>
                <c:ptCount val="2"/>
                <c:pt idx="0">
                  <c:v>Ожидаемое исполнение за 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Лист1!$B$14:$C$14</c:f>
              <c:numCache>
                <c:formatCode>General</c:formatCode>
                <c:ptCount val="2"/>
                <c:pt idx="0">
                  <c:v>10029</c:v>
                </c:pt>
                <c:pt idx="1">
                  <c:v>8144.2</c:v>
                </c:pt>
              </c:numCache>
            </c:numRef>
          </c:val>
        </c:ser>
        <c:overlap val="100"/>
        <c:axId val="119338880"/>
        <c:axId val="119340416"/>
      </c:barChart>
      <c:catAx>
        <c:axId val="1193388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9340416"/>
        <c:crosses val="autoZero"/>
        <c:auto val="1"/>
        <c:lblAlgn val="ctr"/>
        <c:lblOffset val="100"/>
      </c:catAx>
      <c:valAx>
        <c:axId val="119340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933888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Лист1!$G$4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Лист1!$B$5:$F$14</c:f>
              <c:strCache>
                <c:ptCount val="10"/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</c:v>
                </c:pt>
                <c:pt idx="4">
                  <c:v>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  <c:pt idx="7">
                  <c:v>Образование</c:v>
                </c:pt>
                <c:pt idx="8">
                  <c:v>Культура,кинематография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Лист1!$G$5:$G$14</c:f>
              <c:numCache>
                <c:formatCode>General</c:formatCode>
                <c:ptCount val="10"/>
                <c:pt idx="1">
                  <c:v>96.1</c:v>
                </c:pt>
                <c:pt idx="2">
                  <c:v>193.1</c:v>
                </c:pt>
                <c:pt idx="4">
                  <c:v>75.5</c:v>
                </c:pt>
                <c:pt idx="5">
                  <c:v>2030.9</c:v>
                </c:pt>
                <c:pt idx="6">
                  <c:v>5698.6</c:v>
                </c:pt>
                <c:pt idx="7">
                  <c:v>4</c:v>
                </c:pt>
                <c:pt idx="8">
                  <c:v>28</c:v>
                </c:pt>
                <c:pt idx="9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Лист1!$H$4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Лист1!$B$5:$F$14</c:f>
              <c:strCache>
                <c:ptCount val="10"/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</c:v>
                </c:pt>
                <c:pt idx="4">
                  <c:v>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  <c:pt idx="7">
                  <c:v>Образование</c:v>
                </c:pt>
                <c:pt idx="8">
                  <c:v>Культура,кинематография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Лист1!$H$5:$H$14</c:f>
              <c:numCache>
                <c:formatCode>General</c:formatCode>
                <c:ptCount val="10"/>
                <c:pt idx="1">
                  <c:v>1.2</c:v>
                </c:pt>
                <c:pt idx="2">
                  <c:v>2.4</c:v>
                </c:pt>
                <c:pt idx="4">
                  <c:v>0.9</c:v>
                </c:pt>
                <c:pt idx="5">
                  <c:v>24.9</c:v>
                </c:pt>
                <c:pt idx="6">
                  <c:v>70</c:v>
                </c:pt>
                <c:pt idx="7">
                  <c:v>0.05</c:v>
                </c:pt>
                <c:pt idx="8">
                  <c:v>0.30000000000000004</c:v>
                </c:pt>
                <c:pt idx="9">
                  <c:v>0.25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/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F129B55-CEB7-4C61-B104-3E7004456A56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19B7C07-86A6-4EC6-BF16-31EA646FD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8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3BFF151-7695-4F2C-935C-981BD61A1EF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EC6298F-2780-4B3F-B063-5CEE9F42D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9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77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B8C8-E2ED-4B6A-AB36-1C917F329392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BFA-DF30-40C1-89E0-02DEBD235C54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0D3-F71C-431D-BF41-E1EDB0F9847A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109-58DD-4A42-BC8D-4985C203B286}" type="datetime1">
              <a:rPr lang="en-US" smtClean="0"/>
              <a:pPr/>
              <a:t>11/22/2017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842F-38E9-4E2B-B971-A3DC190A26A8}" type="datetime1">
              <a:rPr lang="en-US" smtClean="0"/>
              <a:pPr/>
              <a:t>11/22/2017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B22-A2B0-47F5-BAFD-21A73C282FF4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5C9-7CFD-463B-95C7-8EB36F6E6FA4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347F-3E50-48E2-A130-5C6F3ABB960B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8FA-BA4C-44DD-9419-2F247D5A8ABB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D93A-33E2-46A7-988F-D141181D496A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56F-418C-448D-87DB-C8306D197041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0B5B-D779-44D1-B456-6AEABB126E9D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E517-AB36-4F9F-AD6C-DDC6D681AB95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AF8F0"/>
            </a:gs>
            <a:gs pos="50000">
              <a:srgbClr val="F2EAD6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F799-A699-4B66-A151-72FBBB79A6E6}" type="datetime1">
              <a:rPr lang="en-US" smtClean="0"/>
              <a:pPr/>
              <a:t>11/22/2017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376772"/>
            <a:ext cx="9144000" cy="36004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проекту бюджета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Холмского </a:t>
            </a:r>
            <a:r>
              <a:rPr kumimoji="0" lang="ru-RU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ГОРОДСКОГО ПОСЕЛЕНИЯ 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2018 год и на плановый период 2019 и 2020 годов</a:t>
            </a:r>
            <a:endParaRPr kumimoji="0" lang="ru-RU" sz="5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Комитет финансов Администрации Холмского муниципального района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326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</a:t>
            </a:r>
            <a:r>
              <a:rPr sz="1600" b="1" spc="-15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мативы</a:t>
            </a:r>
            <a:r>
              <a:rPr sz="1600" b="1" spc="-1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отчислений доходов, местных налогов и сборов в бюджет Холмского городского поселения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7" name="object 94"/>
          <p:cNvSpPr/>
          <p:nvPr/>
        </p:nvSpPr>
        <p:spPr>
          <a:xfrm>
            <a:off x="755573" y="987171"/>
            <a:ext cx="0" cy="5855769"/>
          </a:xfrm>
          <a:custGeom>
            <a:avLst/>
            <a:gdLst/>
            <a:ahLst/>
            <a:cxnLst/>
            <a:rect l="l" t="t" r="r" b="b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1" name="object 98"/>
          <p:cNvSpPr/>
          <p:nvPr/>
        </p:nvSpPr>
        <p:spPr>
          <a:xfrm>
            <a:off x="7380351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3" name="object 100"/>
          <p:cNvSpPr/>
          <p:nvPr/>
        </p:nvSpPr>
        <p:spPr>
          <a:xfrm>
            <a:off x="8316468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6" name="object 113"/>
          <p:cNvSpPr/>
          <p:nvPr/>
        </p:nvSpPr>
        <p:spPr>
          <a:xfrm>
            <a:off x="0" y="512965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9" name="object 116"/>
          <p:cNvSpPr/>
          <p:nvPr/>
        </p:nvSpPr>
        <p:spPr>
          <a:xfrm>
            <a:off x="0" y="604410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1" name="object 118"/>
          <p:cNvSpPr/>
          <p:nvPr/>
        </p:nvSpPr>
        <p:spPr>
          <a:xfrm>
            <a:off x="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2" name="object 119"/>
          <p:cNvSpPr/>
          <p:nvPr/>
        </p:nvSpPr>
        <p:spPr>
          <a:xfrm>
            <a:off x="910844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3" name="object 120"/>
          <p:cNvSpPr/>
          <p:nvPr/>
        </p:nvSpPr>
        <p:spPr>
          <a:xfrm>
            <a:off x="0" y="332613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4" name="object 121"/>
          <p:cNvSpPr/>
          <p:nvPr/>
        </p:nvSpPr>
        <p:spPr>
          <a:xfrm>
            <a:off x="0" y="6836590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15F3-8BD0-4E72-8BAC-1566A88439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9" name="Таблица 2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5579591"/>
              </p:ext>
            </p:extLst>
          </p:nvPr>
        </p:nvGraphicFramePr>
        <p:xfrm>
          <a:off x="306662" y="332613"/>
          <a:ext cx="7904520" cy="1153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380"/>
                <a:gridCol w="1099828"/>
                <a:gridCol w="1080120"/>
                <a:gridCol w="1116124"/>
                <a:gridCol w="1188068"/>
              </a:tblGrid>
              <a:tr h="720462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налога( сбора 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 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Нормативы отчислений налогов( %)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</a:rPr>
                        <a:t>2019 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0" name="Таблица 20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0834701"/>
              </p:ext>
            </p:extLst>
          </p:nvPr>
        </p:nvGraphicFramePr>
        <p:xfrm>
          <a:off x="285720" y="1488690"/>
          <a:ext cx="8454556" cy="54593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4461"/>
                <a:gridCol w="1138857"/>
                <a:gridCol w="1357867"/>
                <a:gridCol w="2013371"/>
              </a:tblGrid>
              <a:tr h="233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доходы физических лиц *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93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налогообложения, расположенным в границах городских поселений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45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Земельный налог с организаций ,обладающих земельным  участком, расположенным в границах городских поселений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100,0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41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Земельный налог с физических лиц, обладающих земельным  </a:t>
                      </a:r>
                      <a:r>
                        <a:rPr lang="ru-RU" sz="1400" dirty="0" err="1" smtClean="0">
                          <a:effectLst/>
                        </a:rPr>
                        <a:t>участком,расположенным</a:t>
                      </a:r>
                      <a:r>
                        <a:rPr lang="ru-RU" sz="1400" dirty="0" smtClean="0">
                          <a:effectLst/>
                        </a:rPr>
                        <a:t>  в границах городских поселений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39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Доходы получаемые в виде арендной платы за земельные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</a:t>
                      </a:r>
                      <a:r>
                        <a:rPr lang="ru-RU" sz="1400" baseline="0" dirty="0" smtClean="0">
                          <a:effectLst/>
                        </a:rPr>
                        <a:t> аренды указанных земельных участков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50,0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93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50,0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50,0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805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5085184"/>
            <a:ext cx="2208341" cy="1476164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215516" y="1232756"/>
            <a:ext cx="3528377" cy="450050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6" y="1232756"/>
            <a:ext cx="3528377" cy="459051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009" y="2186429"/>
            <a:ext cx="2993390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Акци</a:t>
            </a:r>
            <a:r>
              <a:rPr sz="4800" b="1" spc="-1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з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ы</a:t>
            </a:r>
            <a:r>
              <a:rPr sz="4800" b="1" spc="-2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на</a:t>
            </a:r>
            <a:r>
              <a:rPr sz="4800" b="1" spc="-2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не</a:t>
            </a:r>
            <a:r>
              <a:rPr sz="4800" b="1" spc="-2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ф</a:t>
            </a:r>
            <a:r>
              <a:rPr sz="4800" b="1" spc="-1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т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епр</a:t>
            </a:r>
            <a:r>
              <a:rPr sz="4800" b="1" spc="-5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о</a:t>
            </a:r>
            <a:r>
              <a:rPr sz="4800" b="1" spc="-3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д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укты</a:t>
            </a:r>
            <a:endParaRPr sz="4800" dirty="0"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2201" y="1988840"/>
            <a:ext cx="2484276" cy="286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Субсидия</a:t>
            </a:r>
          </a:p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из областного бюджета</a:t>
            </a:r>
            <a:endParaRPr sz="4000" dirty="0"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Дорожный фонд Холмского городского поселения</a:t>
            </a:r>
            <a:endParaRPr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260648"/>
            <a:ext cx="9144000" cy="51267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Доходы, формирующие муниципальный дорожный фонд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50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401" y="1320165"/>
            <a:ext cx="8787765" cy="69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200" b="1" spc="-20" smtClean="0">
                <a:solidFill>
                  <a:srgbClr val="0000FF"/>
                </a:solidFill>
                <a:cs typeface="Calibri"/>
              </a:rPr>
              <a:t>М</a:t>
            </a:r>
            <a:r>
              <a:rPr sz="2200" b="1" spc="-55" smtClean="0">
                <a:solidFill>
                  <a:srgbClr val="0000FF"/>
                </a:solidFill>
                <a:cs typeface="Calibri"/>
              </a:rPr>
              <a:t>е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жб</a:t>
            </a:r>
            <a:r>
              <a:rPr sz="2200" b="1" spc="-80" smtClean="0">
                <a:solidFill>
                  <a:srgbClr val="0000FF"/>
                </a:solidFill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етные</a:t>
            </a:r>
            <a:r>
              <a:rPr sz="2200" b="1" spc="5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т</a:t>
            </a:r>
            <a:r>
              <a:rPr sz="2200" b="1" spc="-25" smtClean="0">
                <a:solidFill>
                  <a:srgbClr val="0000FF"/>
                </a:solidFill>
                <a:cs typeface="Calibri"/>
              </a:rPr>
              <a:t>р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анс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ф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ер</a:t>
            </a:r>
            <a:r>
              <a:rPr sz="2200" b="1" spc="-20" smtClean="0">
                <a:solidFill>
                  <a:srgbClr val="0000FF"/>
                </a:solidFill>
                <a:cs typeface="Calibri"/>
              </a:rPr>
              <a:t>ты</a:t>
            </a:r>
            <a:r>
              <a:rPr sz="2200" b="1" spc="45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spc="-15" smtClean="0">
                <a:cs typeface="Calibri"/>
              </a:rPr>
              <a:t>–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э</a:t>
            </a:r>
            <a:r>
              <a:rPr sz="2200" spc="-35" smtClean="0">
                <a:cs typeface="Calibri"/>
              </a:rPr>
              <a:t>т</a:t>
            </a:r>
            <a:r>
              <a:rPr sz="2200" spc="-15" smtClean="0">
                <a:cs typeface="Calibri"/>
              </a:rPr>
              <a:t>о</a:t>
            </a:r>
            <a:r>
              <a:rPr sz="2200" spc="10" smtClean="0">
                <a:cs typeface="Calibri"/>
              </a:rPr>
              <a:t> 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ен</a:t>
            </a:r>
            <a:r>
              <a:rPr sz="2200" spc="-5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жные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ср</a:t>
            </a:r>
            <a:r>
              <a:rPr sz="2200" spc="-50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0" smtClean="0">
                <a:cs typeface="Calibri"/>
              </a:rPr>
              <a:t>ства,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п</a:t>
            </a:r>
            <a:r>
              <a:rPr sz="2200" spc="-15" smtClean="0">
                <a:cs typeface="Calibri"/>
              </a:rPr>
              <a:t>еречи</a:t>
            </a:r>
            <a:r>
              <a:rPr sz="2200" spc="-2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ля</a:t>
            </a:r>
            <a:r>
              <a:rPr sz="2200" spc="-3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мые</a:t>
            </a:r>
            <a:r>
              <a:rPr sz="2200" spc="-10" smtClean="0">
                <a:cs typeface="Calibri"/>
              </a:rPr>
              <a:t> из</a:t>
            </a:r>
            <a:r>
              <a:rPr sz="2200" spc="-5" smtClean="0">
                <a:cs typeface="Calibri"/>
              </a:rPr>
              <a:t> </a:t>
            </a:r>
            <a:r>
              <a:rPr sz="2200" spc="-70" smtClean="0">
                <a:cs typeface="Calibri"/>
              </a:rPr>
              <a:t>о</a:t>
            </a:r>
            <a:r>
              <a:rPr sz="2200" spc="-15" smtClean="0">
                <a:cs typeface="Calibri"/>
              </a:rPr>
              <a:t>дно</a:t>
            </a:r>
            <a:r>
              <a:rPr sz="2200" spc="-35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 </a:t>
            </a:r>
            <a:r>
              <a:rPr sz="2200" spc="-30" smtClean="0">
                <a:cs typeface="Calibri"/>
              </a:rPr>
              <a:t>б</a:t>
            </a:r>
            <a:r>
              <a:rPr sz="2200" spc="-85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та</a:t>
            </a:r>
            <a:r>
              <a:rPr sz="2200" spc="20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б</a:t>
            </a:r>
            <a:r>
              <a:rPr sz="2200" spc="-90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тно</a:t>
            </a:r>
            <a:r>
              <a:rPr sz="2200" spc="-15" smtClean="0">
                <a:cs typeface="Calibri"/>
              </a:rPr>
              <a:t>й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си</a:t>
            </a:r>
            <a:r>
              <a:rPr sz="2200" spc="-20" smtClean="0">
                <a:cs typeface="Calibri"/>
              </a:rPr>
              <a:t>с</a:t>
            </a:r>
            <a:r>
              <a:rPr sz="2200" spc="-35" smtClean="0">
                <a:cs typeface="Calibri"/>
              </a:rPr>
              <a:t>т</a:t>
            </a:r>
            <a:r>
              <a:rPr sz="2200" spc="-30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</a:t>
            </a:r>
            <a:r>
              <a:rPr sz="2200" spc="10" smtClean="0">
                <a:cs typeface="Calibri"/>
              </a:rPr>
              <a:t> </a:t>
            </a:r>
            <a:r>
              <a:rPr sz="2200" spc="-50" smtClean="0">
                <a:cs typeface="Calibri"/>
              </a:rPr>
              <a:t>Р</a:t>
            </a:r>
            <a:r>
              <a:rPr sz="2200" spc="-15" smtClean="0">
                <a:cs typeface="Calibri"/>
              </a:rPr>
              <a:t>о</a:t>
            </a:r>
            <a:r>
              <a:rPr sz="2200" spc="-3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сий</a:t>
            </a:r>
            <a:r>
              <a:rPr sz="2200" spc="-25" smtClean="0">
                <a:cs typeface="Calibri"/>
              </a:rPr>
              <a:t>с</a:t>
            </a:r>
            <a:r>
              <a:rPr sz="2200" spc="-50" smtClean="0">
                <a:cs typeface="Calibri"/>
              </a:rPr>
              <a:t>к</a:t>
            </a:r>
            <a:r>
              <a:rPr sz="2200" spc="-15" smtClean="0">
                <a:cs typeface="Calibri"/>
              </a:rPr>
              <a:t>ой</a:t>
            </a:r>
            <a:r>
              <a:rPr sz="2200" spc="15" smtClean="0">
                <a:cs typeface="Calibri"/>
              </a:rPr>
              <a:t> </a:t>
            </a:r>
            <a:r>
              <a:rPr sz="2200" spc="-20" smtClean="0">
                <a:cs typeface="Calibri"/>
              </a:rPr>
              <a:t>Ф</a:t>
            </a:r>
            <a:r>
              <a:rPr sz="2200" spc="-35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ерации д</a:t>
            </a:r>
            <a:r>
              <a:rPr sz="2200" spc="-30" smtClean="0">
                <a:cs typeface="Calibri"/>
              </a:rPr>
              <a:t>р</a:t>
            </a:r>
            <a:r>
              <a:rPr sz="2200" spc="-10" smtClean="0">
                <a:cs typeface="Calibri"/>
              </a:rPr>
              <a:t>у</a:t>
            </a:r>
            <a:r>
              <a:rPr sz="2200" spc="-40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</a:t>
            </a:r>
            <a:r>
              <a:rPr sz="2200" spc="-25" smtClean="0">
                <a:cs typeface="Calibri"/>
              </a:rPr>
              <a:t>м</a:t>
            </a:r>
            <a:r>
              <a:rPr sz="2200" spc="-70" smtClean="0">
                <a:cs typeface="Calibri"/>
              </a:rPr>
              <a:t>у</a:t>
            </a:r>
            <a:r>
              <a:rPr sz="2200" spc="-10" smtClean="0">
                <a:cs typeface="Calibri"/>
              </a:rPr>
              <a:t>.</a:t>
            </a:r>
            <a:endParaRPr sz="220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2" y="2196083"/>
            <a:ext cx="899464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25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0917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25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0917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925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0917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925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17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917" y="2276855"/>
            <a:ext cx="0" cy="4464512"/>
          </a:xfrm>
          <a:custGeom>
            <a:avLst/>
            <a:gdLst/>
            <a:ahLst/>
            <a:cxnLst/>
            <a:rect l="l" t="t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5724" y="2432177"/>
            <a:ext cx="4124960" cy="395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99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Виды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жб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етных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тр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нсфер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т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 marR="525780">
              <a:lnSpc>
                <a:spcPct val="100000"/>
              </a:lnSpc>
            </a:pPr>
            <a:r>
              <a:rPr sz="2000" b="1" spc="-20" smtClean="0">
                <a:cs typeface="Calibri"/>
              </a:rPr>
              <a:t>Д</a:t>
            </a:r>
            <a:r>
              <a:rPr sz="2000" b="1" spc="-1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ции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Do</a:t>
            </a:r>
            <a:r>
              <a:rPr sz="2000" b="1" spc="-25" smtClean="0">
                <a:cs typeface="Calibri"/>
              </a:rPr>
              <a:t>t</a:t>
            </a:r>
            <a:r>
              <a:rPr sz="2000" b="1" spc="-30" smtClean="0">
                <a:cs typeface="Calibri"/>
              </a:rPr>
              <a:t>a</a:t>
            </a:r>
            <a:r>
              <a:rPr sz="2000" b="1" spc="0" smtClean="0">
                <a:cs typeface="Calibri"/>
              </a:rPr>
              <a:t>tio»</a:t>
            </a:r>
            <a:r>
              <a:rPr sz="2000" b="1" spc="-3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 д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р, п</a:t>
            </a:r>
            <a:r>
              <a:rPr sz="2000" b="1" spc="-25" smtClean="0">
                <a:cs typeface="Calibri"/>
              </a:rPr>
              <a:t>о</a:t>
            </a:r>
            <a:r>
              <a:rPr sz="2000" b="1" spc="-40" smtClean="0">
                <a:cs typeface="Calibri"/>
              </a:rPr>
              <a:t>ж</a:t>
            </a:r>
            <a:r>
              <a:rPr sz="2000" b="1" spc="0" smtClean="0">
                <a:cs typeface="Calibri"/>
              </a:rPr>
              <a:t>ертвование)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бвен</a:t>
            </a:r>
            <a:r>
              <a:rPr sz="2000" b="1" spc="5" smtClean="0">
                <a:cs typeface="Calibri"/>
              </a:rPr>
              <a:t>ц</a:t>
            </a:r>
            <a:r>
              <a:rPr sz="2000" b="1" spc="0" smtClean="0">
                <a:cs typeface="Calibri"/>
              </a:rPr>
              <a:t>ии</a:t>
            </a:r>
            <a:r>
              <a:rPr sz="2000" b="1" spc="-2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«Sub</a:t>
            </a:r>
            <a:r>
              <a:rPr sz="2000" b="1" spc="-30" smtClean="0">
                <a:cs typeface="Calibri"/>
              </a:rPr>
              <a:t>v</a:t>
            </a:r>
            <a:r>
              <a:rPr sz="2000" b="1" spc="0" smtClean="0">
                <a:cs typeface="Calibri"/>
              </a:rPr>
              <a:t>eni</a:t>
            </a:r>
            <a:r>
              <a:rPr sz="2000" b="1" spc="-25" smtClean="0">
                <a:cs typeface="Calibri"/>
              </a:rPr>
              <a:t>r</a:t>
            </a:r>
            <a:r>
              <a:rPr sz="2000" b="1" spc="-5" smtClean="0">
                <a:cs typeface="Calibri"/>
              </a:rPr>
              <a:t>e</a:t>
            </a:r>
            <a:r>
              <a:rPr sz="2000" b="1" spc="0" smtClean="0">
                <a:cs typeface="Calibri"/>
              </a:rPr>
              <a:t>»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при</a:t>
            </a:r>
            <a:r>
              <a:rPr sz="2000" b="1" spc="-40" smtClean="0">
                <a:cs typeface="Calibri"/>
              </a:rPr>
              <a:t>х</a:t>
            </a:r>
            <a:r>
              <a:rPr sz="2000" b="1" spc="-5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ди</a:t>
            </a:r>
            <a:r>
              <a:rPr sz="2000" b="1" spc="-10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ь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на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помощь)</a:t>
            </a:r>
            <a:endParaRPr sz="2000">
              <a:cs typeface="Calibri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бсидии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Subsidium»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</a:t>
            </a:r>
            <a:r>
              <a:rPr sz="2000" b="1" spc="-55" smtClean="0">
                <a:cs typeface="Calibri"/>
              </a:rPr>
              <a:t>о</a:t>
            </a:r>
            <a:r>
              <a:rPr sz="2000" b="1" spc="30" smtClean="0">
                <a:cs typeface="Calibri"/>
              </a:rPr>
              <a:t>д</a:t>
            </a:r>
            <a:r>
              <a:rPr sz="2000" b="1" spc="-20" smtClean="0">
                <a:cs typeface="Calibri"/>
              </a:rPr>
              <a:t>д</a:t>
            </a:r>
            <a:r>
              <a:rPr sz="2000" b="1" spc="0" smtClean="0">
                <a:cs typeface="Calibri"/>
              </a:rPr>
              <a:t>е</a:t>
            </a:r>
            <a:r>
              <a:rPr sz="2000" b="1" spc="-25" smtClean="0">
                <a:cs typeface="Calibri"/>
              </a:rPr>
              <a:t>р</a:t>
            </a:r>
            <a:r>
              <a:rPr sz="2000" b="1" spc="0" smtClean="0">
                <a:cs typeface="Calibri"/>
              </a:rPr>
              <a:t>ж</a:t>
            </a:r>
            <a:r>
              <a:rPr sz="2000" b="1" spc="-25" smtClean="0">
                <a:cs typeface="Calibri"/>
              </a:rPr>
              <a:t>к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)</a:t>
            </a:r>
            <a:endParaRPr sz="200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421" y="2432177"/>
            <a:ext cx="4330065" cy="412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5565" algn="ctr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Опр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ление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94945" marR="289560" indent="-63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без оп</a:t>
            </a:r>
            <a:r>
              <a:rPr sz="2000" spc="5" smtClean="0">
                <a:cs typeface="Calibri"/>
              </a:rPr>
              <a:t>р</a:t>
            </a:r>
            <a:r>
              <a:rPr sz="2000" spc="-30" smtClean="0">
                <a:cs typeface="Calibri"/>
              </a:rPr>
              <a:t>ед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ле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 </a:t>
            </a:r>
            <a:r>
              <a:rPr sz="2000" spc="-3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он</a:t>
            </a:r>
            <a:r>
              <a:rPr sz="2000" spc="-1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р</a:t>
            </a:r>
            <a:r>
              <a:rPr sz="2000" spc="-1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тной</a:t>
            </a:r>
            <a:r>
              <a:rPr sz="2000" spc="-15" smtClean="0">
                <a:cs typeface="Calibri"/>
              </a:rPr>
              <a:t> </a:t>
            </a:r>
            <a:r>
              <a:rPr sz="2000" spc="-30" smtClean="0">
                <a:cs typeface="Calibri"/>
              </a:rPr>
              <a:t>ц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ли</a:t>
            </a:r>
            <a:r>
              <a:rPr sz="2000" spc="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их</a:t>
            </a:r>
            <a:r>
              <a:rPr sz="2000" spc="-2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исп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ь</a:t>
            </a:r>
            <a:r>
              <a:rPr sz="2000" spc="0" smtClean="0">
                <a:cs typeface="Calibri"/>
              </a:rPr>
              <a:t>зования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3810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сирование</a:t>
            </a:r>
            <a:endParaRPr sz="2000">
              <a:cs typeface="Calibri"/>
            </a:endParaRPr>
          </a:p>
          <a:p>
            <a:pPr marL="148590" algn="ctr">
              <a:lnSpc>
                <a:spcPct val="100000"/>
              </a:lnSpc>
            </a:pPr>
            <a:r>
              <a:rPr sz="2000" smtClean="0">
                <a:cs typeface="Calibri"/>
              </a:rPr>
              <a:t>«пер</a:t>
            </a:r>
            <a:r>
              <a:rPr sz="2000" spc="-25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да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ы</a:t>
            </a:r>
            <a:r>
              <a:rPr sz="2000" spc="0" smtClean="0">
                <a:cs typeface="Calibri"/>
              </a:rPr>
              <a:t>х»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угим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пу</a:t>
            </a:r>
            <a:r>
              <a:rPr sz="2000" spc="-40" smtClean="0">
                <a:cs typeface="Calibri"/>
              </a:rPr>
              <a:t>б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ч</a:t>
            </a:r>
            <a:r>
              <a:rPr sz="2000" spc="-10" smtClean="0">
                <a:cs typeface="Calibri"/>
              </a:rPr>
              <a:t>н</a:t>
            </a:r>
            <a:r>
              <a:rPr sz="2000" spc="-5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47320" algn="ctr">
              <a:lnSpc>
                <a:spcPct val="100000"/>
              </a:lnSpc>
            </a:pPr>
            <a:r>
              <a:rPr sz="2000" smtClean="0">
                <a:cs typeface="Calibri"/>
              </a:rPr>
              <a:t>правовым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обра</a:t>
            </a:r>
            <a:r>
              <a:rPr sz="2000" spc="5" smtClean="0">
                <a:cs typeface="Calibri"/>
              </a:rPr>
              <a:t>з</a:t>
            </a:r>
            <a:r>
              <a:rPr sz="2000" spc="0" smtClean="0">
                <a:cs typeface="Calibri"/>
              </a:rPr>
              <a:t>ован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ям</a:t>
            </a:r>
            <a:r>
              <a:rPr sz="2000" spc="-3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омоч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й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6"/>
              </a:spcBef>
            </a:pPr>
            <a:endParaRPr sz="1300"/>
          </a:p>
          <a:p>
            <a:pPr marR="952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-10" smtClean="0">
                <a:cs typeface="Calibri"/>
              </a:rPr>
              <a:t>у</a:t>
            </a:r>
            <a:r>
              <a:rPr sz="2000" spc="0" smtClean="0">
                <a:cs typeface="Calibri"/>
              </a:rPr>
              <a:t>словиях</a:t>
            </a:r>
            <a:r>
              <a:rPr sz="2000" spc="-30" smtClean="0">
                <a:cs typeface="Calibri"/>
              </a:rPr>
              <a:t> д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лево</a:t>
            </a:r>
            <a:r>
              <a:rPr sz="2000" spc="-30" smtClean="0">
                <a:cs typeface="Calibri"/>
              </a:rPr>
              <a:t>г</a:t>
            </a:r>
            <a:r>
              <a:rPr sz="2000" spc="0" smtClean="0">
                <a:cs typeface="Calibri"/>
              </a:rPr>
              <a:t>о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соф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а</a:t>
            </a:r>
            <a:r>
              <a:rPr sz="2000" spc="0" smtClean="0">
                <a:cs typeface="Calibri"/>
              </a:rPr>
              <a:t>нс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рова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рас</a:t>
            </a:r>
            <a:r>
              <a:rPr sz="2000" spc="-40" smtClean="0">
                <a:cs typeface="Calibri"/>
              </a:rPr>
              <a:t>х</a:t>
            </a:r>
            <a:r>
              <a:rPr sz="2000" spc="-65" smtClean="0">
                <a:cs typeface="Calibri"/>
              </a:rPr>
              <a:t>о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ов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угих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б</a:t>
            </a:r>
            <a:r>
              <a:rPr sz="2000" spc="-55" smtClean="0">
                <a:cs typeface="Calibri"/>
              </a:rPr>
              <a:t>ю</a:t>
            </a:r>
            <a:r>
              <a:rPr sz="2000" spc="0" smtClean="0">
                <a:cs typeface="Calibri"/>
              </a:rPr>
              <a:t>д</a:t>
            </a:r>
            <a:r>
              <a:rPr sz="2000" spc="-30" smtClean="0">
                <a:cs typeface="Calibri"/>
              </a:rPr>
              <a:t>ж</a:t>
            </a:r>
            <a:r>
              <a:rPr sz="2000" spc="-15" smtClean="0">
                <a:cs typeface="Calibri"/>
              </a:rPr>
              <a:t>е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ов</a:t>
            </a:r>
            <a:endParaRPr sz="2000">
              <a:cs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67616"/>
            <a:ext cx="250380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500" b="1" spc="-30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500" b="1" spc="-15" baseline="2777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бщ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500" b="1" spc="30" baseline="2777" err="1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ве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-</a:t>
            </a:r>
            <a:r>
              <a:rPr lang="ru-RU" sz="1500" b="1" spc="-7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113920"/>
            <a:ext cx="84328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 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просы»</a:t>
            </a:r>
            <a:endParaRPr sz="100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378717"/>
            <a:ext cx="11004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«Наци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рон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119864"/>
            <a:ext cx="123571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езоп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000" b="1" spc="-3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рани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дея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ь»</a:t>
            </a:r>
            <a:endParaRPr sz="10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4319916"/>
            <a:ext cx="10998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эк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»</a:t>
            </a:r>
            <a:endParaRPr sz="1000" dirty="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9317"/>
            <a:ext cx="87566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5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мм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зяйс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991"/>
            <a:ext cx="78359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6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ей среды»</a:t>
            </a:r>
            <a:endParaRPr sz="10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844"/>
            <a:ext cx="105537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7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раз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ние»</a:t>
            </a:r>
            <a:endParaRPr sz="100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678" y="4978919"/>
            <a:ext cx="10617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8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Куль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ра, кинем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гр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аф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ия»</a:t>
            </a:r>
            <a:endParaRPr sz="100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928" y="4751844"/>
            <a:ext cx="129921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9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Здр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ранение»</a:t>
            </a:r>
            <a:endParaRPr sz="100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628" y="4319916"/>
            <a:ext cx="95567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ли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479" y="4607317"/>
            <a:ext cx="94043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изическ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000" b="1" spc="-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сп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9533" y="5129795"/>
            <a:ext cx="82550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Средс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й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ин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ции»</a:t>
            </a:r>
            <a:endParaRPr sz="1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734" y="5615647"/>
            <a:ext cx="113982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сл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енн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000" b="1" spc="-5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ницип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 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5185" y="4656466"/>
            <a:ext cx="117856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ранс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000" b="1" spc="-6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рак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950" y="676160"/>
            <a:ext cx="8785225" cy="2303526"/>
          </a:xfrm>
          <a:custGeom>
            <a:avLst/>
            <a:gdLst/>
            <a:ahLst/>
            <a:cxnLst/>
            <a:rect l="l" t="t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9512" y="819708"/>
            <a:ext cx="8630285" cy="26866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15240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ас</a:t>
            </a:r>
            <a:r>
              <a:rPr sz="1400" b="1" spc="-10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оды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5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15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5" dirty="0" err="1" smtClean="0">
                <a:cs typeface="Times New Roman"/>
              </a:rPr>
              <a:t>т</a:t>
            </a:r>
            <a:r>
              <a:rPr sz="1400" b="1" spc="0" dirty="0" err="1" smtClean="0">
                <a:cs typeface="Times New Roman"/>
              </a:rPr>
              <a:t>а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–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вы</a:t>
            </a:r>
            <a:r>
              <a:rPr sz="1400" spc="5" dirty="0" err="1" smtClean="0">
                <a:cs typeface="Times New Roman"/>
              </a:rPr>
              <a:t>п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0" dirty="0" err="1" smtClean="0">
                <a:cs typeface="Times New Roman"/>
              </a:rPr>
              <a:t>ч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вае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з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не</a:t>
            </a:r>
            <a:r>
              <a:rPr sz="1400" spc="-10" dirty="0" err="1" smtClean="0">
                <a:cs typeface="Times New Roman"/>
              </a:rPr>
              <a:t>жн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дства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искл</a:t>
            </a:r>
            <a:r>
              <a:rPr sz="1400" spc="-10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че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яв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яющи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0" dirty="0" err="1" smtClean="0">
                <a:cs typeface="Times New Roman"/>
              </a:rPr>
              <a:t>ся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источ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иками</a:t>
            </a:r>
            <a:r>
              <a:rPr sz="1400" spc="-5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нансирован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я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деф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цита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algn="just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1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</a:t>
            </a:r>
            <a:r>
              <a:rPr sz="1400" b="1" spc="-10" dirty="0" err="1" smtClean="0">
                <a:cs typeface="Times New Roman"/>
              </a:rPr>
              <a:t>а</a:t>
            </a:r>
            <a:r>
              <a:rPr sz="1400" b="1" spc="0" dirty="0" err="1" smtClean="0">
                <a:cs typeface="Times New Roman"/>
              </a:rPr>
              <a:t>с</a:t>
            </a:r>
            <a:r>
              <a:rPr sz="1400" b="1" spc="5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д</a:t>
            </a:r>
            <a:r>
              <a:rPr sz="1400" b="1" spc="0" dirty="0" err="1" smtClean="0">
                <a:cs typeface="Times New Roman"/>
              </a:rPr>
              <a:t>ов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ос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ществ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10" dirty="0" err="1" smtClean="0">
                <a:cs typeface="Times New Roman"/>
              </a:rPr>
              <a:t>я</a:t>
            </a:r>
            <a:r>
              <a:rPr sz="1400" spc="0" dirty="0" err="1" smtClean="0">
                <a:cs typeface="Times New Roman"/>
              </a:rPr>
              <a:t>ется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ии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с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рас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бязате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-5" dirty="0" err="1" smtClean="0">
                <a:cs typeface="Times New Roman"/>
              </a:rPr>
              <a:t>ь</a:t>
            </a:r>
            <a:r>
              <a:rPr sz="1400" spc="0" dirty="0" err="1" smtClean="0">
                <a:cs typeface="Times New Roman"/>
              </a:rPr>
              <a:t>ствами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б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10" dirty="0" err="1" smtClean="0">
                <a:cs typeface="Times New Roman"/>
              </a:rPr>
              <a:t>с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енны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и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т</a:t>
            </a:r>
            <a:r>
              <a:rPr sz="1400" spc="0" dirty="0" err="1" smtClean="0">
                <a:cs typeface="Times New Roman"/>
              </a:rPr>
              <a:t>анов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з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одате</a:t>
            </a:r>
            <a:r>
              <a:rPr sz="1400" spc="-5" dirty="0" err="1" smtClean="0">
                <a:cs typeface="Times New Roman"/>
              </a:rPr>
              <a:t>ль</a:t>
            </a:r>
            <a:r>
              <a:rPr sz="1400" spc="0" dirty="0" err="1" smtClean="0">
                <a:cs typeface="Times New Roman"/>
              </a:rPr>
              <a:t>ством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</a:t>
            </a:r>
            <a:r>
              <a:rPr sz="1400" spc="-1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ич</a:t>
            </a:r>
            <a:r>
              <a:rPr sz="1400" spc="-10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мо</a:t>
            </a:r>
            <a:r>
              <a:rPr sz="1400" spc="-10" dirty="0" err="1" smtClean="0">
                <a:cs typeface="Times New Roman"/>
              </a:rPr>
              <a:t>ч</a:t>
            </a:r>
            <a:r>
              <a:rPr sz="1400" spc="0" dirty="0" err="1" smtClean="0">
                <a:cs typeface="Times New Roman"/>
              </a:rPr>
              <a:t>ий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10" dirty="0" err="1" smtClean="0">
                <a:cs typeface="Times New Roman"/>
              </a:rPr>
              <a:t>оры</a:t>
            </a:r>
            <a:r>
              <a:rPr sz="1400" spc="0" dirty="0" err="1" smtClean="0">
                <a:cs typeface="Times New Roman"/>
              </a:rPr>
              <a:t>х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д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2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ж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р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хо</a:t>
            </a:r>
            <a:r>
              <a:rPr sz="1400" spc="0" dirty="0" err="1" smtClean="0">
                <a:cs typeface="Times New Roman"/>
              </a:rPr>
              <a:t>дить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 </a:t>
            </a:r>
            <a:r>
              <a:rPr sz="1400" spc="0" dirty="0" err="1" smtClean="0">
                <a:cs typeface="Times New Roman"/>
              </a:rPr>
              <a:t>оче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</a:t>
            </a:r>
            <a:r>
              <a:rPr sz="1400" spc="-4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вом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ду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счет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щих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1400" dirty="0"/>
          </a:p>
          <a:p>
            <a:pPr marL="12700" marR="4944110" algn="just">
              <a:lnSpc>
                <a:spcPct val="100000"/>
              </a:lnSpc>
            </a:pPr>
            <a:r>
              <a:rPr sz="1400" b="1" dirty="0" err="1" smtClean="0">
                <a:cs typeface="Times New Roman"/>
              </a:rPr>
              <a:t>Пр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-5" dirty="0" err="1" smtClean="0">
                <a:cs typeface="Times New Roman"/>
              </a:rPr>
              <a:t>нцип</a:t>
            </a:r>
            <a:r>
              <a:rPr sz="1400" b="1" spc="0" dirty="0" err="1" smtClean="0">
                <a:cs typeface="Times New Roman"/>
              </a:rPr>
              <a:t>ы</a:t>
            </a:r>
            <a:r>
              <a:rPr sz="1400" b="1" spc="15" dirty="0" smtClean="0">
                <a:cs typeface="Times New Roman"/>
              </a:rPr>
              <a:t> </a:t>
            </a:r>
            <a:r>
              <a:rPr sz="1400" b="1" spc="-15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3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я</a:t>
            </a:r>
            <a:r>
              <a:rPr sz="1400" b="1" spc="-2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ра</a:t>
            </a:r>
            <a:r>
              <a:rPr sz="1400" b="1" spc="-25" dirty="0" err="1" smtClean="0">
                <a:cs typeface="Times New Roman"/>
              </a:rPr>
              <a:t>с</a:t>
            </a:r>
            <a:r>
              <a:rPr sz="1400" b="1" spc="-45" dirty="0" err="1" smtClean="0">
                <a:cs typeface="Times New Roman"/>
              </a:rPr>
              <a:t>х</a:t>
            </a:r>
            <a:r>
              <a:rPr sz="1400" b="1" spc="-3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</a:t>
            </a:r>
            <a:r>
              <a:rPr sz="1400" b="1" spc="-4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90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40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15" dirty="0" err="1" smtClean="0">
                <a:cs typeface="Times New Roman"/>
              </a:rPr>
              <a:t>т</a:t>
            </a:r>
            <a:r>
              <a:rPr sz="1400" b="1" spc="5" dirty="0" err="1" smtClean="0">
                <a:cs typeface="Times New Roman"/>
              </a:rPr>
              <a:t>а</a:t>
            </a:r>
            <a:r>
              <a:rPr sz="1400" b="1" spc="0" dirty="0" smtClean="0">
                <a:cs typeface="Times New Roman"/>
              </a:rPr>
              <a:t>:</a:t>
            </a:r>
            <a:endParaRPr sz="1400" dirty="0">
              <a:cs typeface="Times New Roman"/>
            </a:endParaRPr>
          </a:p>
          <a:p>
            <a:pPr marL="184785" marR="7480934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ра</a:t>
            </a:r>
            <a:r>
              <a:rPr sz="1200" spc="-30" dirty="0" err="1" smtClean="0">
                <a:cs typeface="Times New Roman"/>
              </a:rPr>
              <a:t>з</a:t>
            </a:r>
            <a:r>
              <a:rPr sz="1200" spc="0" dirty="0" err="1" smtClean="0">
                <a:cs typeface="Times New Roman"/>
              </a:rPr>
              <a:t>делам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84785" marR="7288530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-15" dirty="0" err="1" smtClean="0">
                <a:cs typeface="Times New Roman"/>
              </a:rPr>
              <a:t>в</a:t>
            </a:r>
            <a:r>
              <a:rPr sz="1200" spc="-25" dirty="0" err="1" smtClean="0">
                <a:cs typeface="Times New Roman"/>
              </a:rPr>
              <a:t>е</a:t>
            </a:r>
            <a:r>
              <a:rPr sz="1200" spc="0" dirty="0" err="1" smtClean="0">
                <a:cs typeface="Times New Roman"/>
              </a:rPr>
              <a:t>д</a:t>
            </a:r>
            <a:r>
              <a:rPr sz="1200" spc="-20" dirty="0" err="1" smtClean="0">
                <a:cs typeface="Times New Roman"/>
              </a:rPr>
              <a:t>о</a:t>
            </a:r>
            <a:r>
              <a:rPr sz="1200" spc="0" dirty="0" err="1" smtClean="0">
                <a:cs typeface="Times New Roman"/>
              </a:rPr>
              <a:t>мст</a:t>
            </a:r>
            <a:r>
              <a:rPr sz="1200" spc="-30" dirty="0" err="1" smtClean="0">
                <a:cs typeface="Times New Roman"/>
              </a:rPr>
              <a:t>в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lang="ru-RU" sz="1200" spc="-35" dirty="0" smtClean="0">
                <a:cs typeface="Times New Roman"/>
              </a:rPr>
              <a:t>муниципальным</a:t>
            </a:r>
            <a:r>
              <a:rPr sz="1200" spc="-5" dirty="0" smtClean="0">
                <a:cs typeface="Times New Roman"/>
              </a:rPr>
              <a:t> </a:t>
            </a:r>
            <a:r>
              <a:rPr lang="ru-RU" sz="1200" spc="-5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прог</a:t>
            </a:r>
            <a:r>
              <a:rPr sz="1200" spc="5" dirty="0" err="1" smtClean="0">
                <a:cs typeface="Times New Roman"/>
              </a:rPr>
              <a:t>р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15" dirty="0" err="1" smtClean="0">
                <a:cs typeface="Times New Roman"/>
              </a:rPr>
              <a:t>м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30" dirty="0" smtClean="0">
                <a:cs typeface="Times New Roman"/>
              </a:rPr>
              <a:t> </a:t>
            </a:r>
            <a:r>
              <a:rPr lang="ru-RU" sz="1200" spc="0" dirty="0" smtClean="0">
                <a:cs typeface="Times New Roman"/>
              </a:rPr>
              <a:t>Холмского городского поселения</a:t>
            </a:r>
            <a:endParaRPr lang="ru-RU" sz="1200" spc="5" dirty="0" smtClean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endParaRPr sz="1200" dirty="0"/>
          </a:p>
          <a:p>
            <a:pPr marL="1831339">
              <a:lnSpc>
                <a:spcPct val="100000"/>
              </a:lnSpc>
            </a:pPr>
            <a:r>
              <a:rPr sz="2000" b="1" dirty="0" err="1" smtClean="0">
                <a:solidFill>
                  <a:srgbClr val="0000FF"/>
                </a:solidFill>
                <a:cs typeface="Times New Roman"/>
              </a:rPr>
              <a:t>Разделы</a:t>
            </a:r>
            <a:r>
              <a:rPr sz="2000" b="1" spc="-2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кл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сси</a:t>
            </a:r>
            <a:r>
              <a:rPr sz="2000" b="1" spc="-25" dirty="0" err="1" smtClean="0">
                <a:solidFill>
                  <a:srgbClr val="0000FF"/>
                </a:solidFill>
                <a:cs typeface="Times New Roman"/>
              </a:rPr>
              <a:t>ф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икации</a:t>
            </a:r>
            <a:r>
              <a:rPr sz="2000" b="1" spc="-1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р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сх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r>
              <a:rPr sz="2000" b="1" spc="-4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б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ю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же</a:t>
            </a:r>
            <a:r>
              <a:rPr sz="2000" b="1" spc="-15" dirty="0" err="1" smtClean="0">
                <a:solidFill>
                  <a:srgbClr val="0000FF"/>
                </a:solidFill>
                <a:cs typeface="Times New Roman"/>
              </a:rPr>
              <a:t>т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endParaRPr sz="2000" dirty="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7274" y="3500438"/>
            <a:ext cx="8856726" cy="636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750" y="4078235"/>
            <a:ext cx="0" cy="846201"/>
          </a:xfrm>
          <a:custGeom>
            <a:avLst/>
            <a:gdLst/>
            <a:ahLst/>
            <a:cxnLst/>
            <a:rect l="l" t="t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112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4825" y="4111637"/>
            <a:ext cx="0" cy="823849"/>
          </a:xfrm>
          <a:custGeom>
            <a:avLst/>
            <a:gdLst/>
            <a:ahLst/>
            <a:cxnLst/>
            <a:rect l="l" t="t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8301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176" y="4111637"/>
            <a:ext cx="0" cy="1214374"/>
          </a:xfrm>
          <a:custGeom>
            <a:avLst/>
            <a:gdLst/>
            <a:ahLst/>
            <a:cxnLst/>
            <a:rect l="l" t="t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5375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726" y="409093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2426" y="4090935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8625" y="4090935"/>
            <a:ext cx="0" cy="617601"/>
          </a:xfrm>
          <a:custGeom>
            <a:avLst/>
            <a:gdLst/>
            <a:ahLst/>
            <a:cxnLst/>
            <a:rect l="l" t="t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6325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2651" y="409093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8601" y="4090935"/>
            <a:ext cx="0" cy="995426"/>
          </a:xfrm>
          <a:custGeom>
            <a:avLst/>
            <a:gdLst/>
            <a:ahLst/>
            <a:cxnLst/>
            <a:rect l="l" t="t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6550" y="4060837"/>
            <a:ext cx="6350" cy="1481201"/>
          </a:xfrm>
          <a:custGeom>
            <a:avLst/>
            <a:gdLst/>
            <a:ahLst/>
            <a:cxnLst/>
            <a:rect l="l" t="t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4250" y="4090935"/>
            <a:ext cx="0" cy="522350"/>
          </a:xfrm>
          <a:custGeom>
            <a:avLst/>
            <a:gdLst/>
            <a:ahLst/>
            <a:cxnLst/>
            <a:rect l="l" t="t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Расходы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08788" y="5654040"/>
            <a:ext cx="4506468" cy="1014984"/>
          </a:xfrm>
          <a:custGeom>
            <a:avLst/>
            <a:gdLst/>
            <a:ahLst/>
            <a:cxnLst/>
            <a:rect l="l" t="t" r="r" b="b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ru-RU" sz="1500" dirty="0" smtClean="0">
                <a:cs typeface="Times New Roman" pitchFamily="18" charset="0"/>
              </a:rPr>
              <a:t>средств на счёте бюджета, взять в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93875" y="4631435"/>
            <a:ext cx="1979676" cy="1005839"/>
          </a:xfrm>
          <a:custGeom>
            <a:avLst/>
            <a:gdLst/>
            <a:ahLst/>
            <a:cxnLst/>
            <a:rect l="l" t="t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367" y="294131"/>
            <a:ext cx="1766316" cy="458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653795"/>
            <a:ext cx="1182624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3759" y="582168"/>
            <a:ext cx="1191768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264" y="222504"/>
            <a:ext cx="1760219" cy="472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088" y="836675"/>
            <a:ext cx="7705344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9091" y="918336"/>
            <a:ext cx="43516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–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=</a:t>
            </a:r>
            <a:r>
              <a:rPr sz="18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2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ит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(Про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8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3837304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176" y="4607052"/>
            <a:ext cx="3631691" cy="0"/>
          </a:xfrm>
          <a:custGeom>
            <a:avLst/>
            <a:gdLst/>
            <a:ahLst/>
            <a:cxnLst/>
            <a:rect l="l" t="t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ln w="50038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0720" y="4631435"/>
            <a:ext cx="2058924" cy="1019555"/>
          </a:xfrm>
          <a:custGeom>
            <a:avLst/>
            <a:gdLst/>
            <a:ahLst/>
            <a:cxnLst/>
            <a:rect l="l" t="t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9952" y="4606290"/>
            <a:ext cx="3631692" cy="0"/>
          </a:xfrm>
          <a:custGeom>
            <a:avLst/>
            <a:gdLst/>
            <a:ahLst/>
            <a:cxnLst/>
            <a:rect l="l" t="t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48513">
            <a:solidFill>
              <a:srgbClr val="92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7223" y="4645532"/>
            <a:ext cx="2787650" cy="799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835" marR="12700" indent="0" algn="ctr">
              <a:lnSpc>
                <a:spcPct val="100000"/>
              </a:lnSpc>
            </a:pPr>
            <a:r>
              <a:rPr sz="1600" b="1" spc="10" smtClean="0">
                <a:solidFill>
                  <a:srgbClr val="974707"/>
                </a:solidFill>
                <a:cs typeface="Times New Roman"/>
              </a:rPr>
              <a:t>Де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фи</a:t>
            </a:r>
            <a:r>
              <a:rPr sz="1600" b="1" spc="-5" smtClean="0">
                <a:solidFill>
                  <a:srgbClr val="974707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ит (ра</a:t>
            </a:r>
            <a:r>
              <a:rPr sz="1600" b="1" spc="-35" smtClean="0">
                <a:solidFill>
                  <a:srgbClr val="974707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ды</a:t>
            </a:r>
            <a:r>
              <a:rPr sz="1600" b="1" spc="15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974707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974707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65" err="1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в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)</a:t>
            </a:r>
            <a:endParaRPr sz="15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0892" y="4108577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3233" y="3973321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4047363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171" y="4649226"/>
            <a:ext cx="147701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25" smtClean="0">
                <a:solidFill>
                  <a:srgbClr val="30859C"/>
                </a:solidFill>
                <a:cs typeface="Times New Roman"/>
              </a:rPr>
              <a:t>П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рофи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ит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 (</a:t>
            </a:r>
            <a:r>
              <a:rPr sz="1600" b="1" spc="-2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ды</a:t>
            </a:r>
            <a:r>
              <a:rPr sz="1600" b="1" spc="5" smtClean="0">
                <a:solidFill>
                  <a:srgbClr val="30859C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30859C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30859C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 р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а</a:t>
            </a:r>
            <a:r>
              <a:rPr sz="1600" b="1" spc="-35" smtClean="0">
                <a:solidFill>
                  <a:srgbClr val="30859C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в)</a:t>
            </a:r>
            <a:endParaRPr sz="160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379" y="5654040"/>
            <a:ext cx="3997452" cy="1014984"/>
          </a:xfrm>
          <a:custGeom>
            <a:avLst/>
            <a:gdLst/>
            <a:ahLst/>
            <a:cxnLst/>
            <a:rect l="l" t="t" r="r" b="b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368" y="1517903"/>
            <a:ext cx="420624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1242060"/>
            <a:ext cx="3963924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7" y="1321308"/>
            <a:ext cx="172212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257" y="1400809"/>
            <a:ext cx="1343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400" b="1" spc="-55" smtClean="0">
                <a:solidFill>
                  <a:srgbClr val="FFFFFF"/>
                </a:solidFill>
                <a:cs typeface="Calibri"/>
              </a:rPr>
              <a:t>Е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ФИЦИТ</a:t>
            </a:r>
            <a:endParaRPr sz="240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3304" y="1321308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9535" y="1520952"/>
            <a:ext cx="4207764" cy="2458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5652" y="1246632"/>
            <a:ext cx="3950207" cy="78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9300" y="1325880"/>
            <a:ext cx="19339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7734" y="1404873"/>
            <a:ext cx="155448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ПРОФ</a:t>
            </a:r>
            <a:r>
              <a:rPr sz="2400" b="1" spc="-10" smtClean="0">
                <a:solidFill>
                  <a:srgbClr val="FFFFFF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ЦИТ</a:t>
            </a:r>
            <a:endParaRPr sz="2400"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7871" y="1325880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27" y="2093976"/>
            <a:ext cx="3782567" cy="701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008" y="2894076"/>
            <a:ext cx="3781044" cy="701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3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200" b="1" spc="-215" dirty="0" err="1" smtClean="0">
                <a:cs typeface="Calibri"/>
              </a:rPr>
              <a:t>Г</a:t>
            </a:r>
            <a:r>
              <a:rPr sz="2200" b="1" spc="-15" dirty="0" err="1" smtClean="0">
                <a:cs typeface="Calibri"/>
              </a:rPr>
              <a:t>ос</a:t>
            </a:r>
            <a:r>
              <a:rPr sz="2200" b="1" spc="-100" dirty="0" err="1" smtClean="0">
                <a:cs typeface="Calibri"/>
              </a:rPr>
              <a:t>у</a:t>
            </a:r>
            <a:r>
              <a:rPr sz="2200" b="1" spc="-15" dirty="0" err="1" smtClean="0">
                <a:cs typeface="Calibri"/>
              </a:rPr>
              <a:t>дарственный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5388" y="2211323"/>
            <a:ext cx="428243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5388" y="3006851"/>
            <a:ext cx="428243" cy="470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947" y="2093976"/>
            <a:ext cx="3781044" cy="701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8803" y="2894076"/>
            <a:ext cx="3782567" cy="701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790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smtClean="0">
                <a:cs typeface="Calibri"/>
              </a:rPr>
              <a:t>Н</a:t>
            </a:r>
            <a:r>
              <a:rPr sz="2200" b="1" spc="-30" smtClean="0">
                <a:cs typeface="Calibri"/>
              </a:rPr>
              <a:t>а</a:t>
            </a:r>
            <a:r>
              <a:rPr sz="2200" b="1" spc="-50" smtClean="0">
                <a:cs typeface="Calibri"/>
              </a:rPr>
              <a:t>к</a:t>
            </a:r>
            <a:r>
              <a:rPr sz="2200" b="1" spc="-15" smtClean="0">
                <a:cs typeface="Calibri"/>
              </a:rPr>
              <a:t>опленные</a:t>
            </a:r>
            <a:r>
              <a:rPr sz="2200" b="1" spc="45" smtClean="0">
                <a:cs typeface="Calibri"/>
              </a:rPr>
              <a:t> </a:t>
            </a:r>
            <a:r>
              <a:rPr sz="2200" b="1" spc="-15" smtClean="0">
                <a:cs typeface="Calibri"/>
              </a:rPr>
              <a:t>резе</a:t>
            </a:r>
            <a:r>
              <a:rPr sz="2200" b="1" spc="-25" smtClean="0">
                <a:cs typeface="Calibri"/>
              </a:rPr>
              <a:t>р</a:t>
            </a:r>
            <a:r>
              <a:rPr sz="2200" b="1" spc="-15" smtClean="0">
                <a:cs typeface="Calibri"/>
              </a:rPr>
              <a:t>вы</a:t>
            </a:r>
            <a:endParaRPr sz="220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200" b="1" spc="-215" smtClean="0">
                <a:cs typeface="Calibri"/>
              </a:rPr>
              <a:t>Г</a:t>
            </a:r>
            <a:r>
              <a:rPr sz="2200" b="1" spc="-15" smtClean="0">
                <a:cs typeface="Calibri"/>
              </a:rPr>
              <a:t>ос</a:t>
            </a:r>
            <a:r>
              <a:rPr sz="2200" b="1" spc="-100" smtClean="0">
                <a:cs typeface="Calibri"/>
              </a:rPr>
              <a:t>у</a:t>
            </a:r>
            <a:r>
              <a:rPr sz="2200" b="1" spc="-15" smtClean="0">
                <a:cs typeface="Calibri"/>
              </a:rPr>
              <a:t>дарственный</a:t>
            </a:r>
            <a:r>
              <a:rPr sz="2200" b="1" spc="25" smtClean="0">
                <a:cs typeface="Calibri"/>
              </a:rPr>
              <a:t> </a:t>
            </a:r>
            <a:r>
              <a:rPr sz="2200" b="1" spc="-35" smtClean="0">
                <a:cs typeface="Calibri"/>
              </a:rPr>
              <a:t>д</a:t>
            </a:r>
            <a:r>
              <a:rPr sz="2200" b="1" spc="-60" smtClean="0">
                <a:cs typeface="Calibri"/>
              </a:rPr>
              <a:t>о</a:t>
            </a:r>
            <a:r>
              <a:rPr sz="2200" b="1" spc="-10" smtClean="0">
                <a:cs typeface="Calibri"/>
              </a:rPr>
              <a:t>лг</a:t>
            </a:r>
            <a:endParaRPr sz="220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49183" y="2206751"/>
            <a:ext cx="429768" cy="469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9183" y="3012948"/>
            <a:ext cx="429768" cy="469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6854" y="4319904"/>
            <a:ext cx="3631565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2400" b="1" smtClean="0">
                <a:solidFill>
                  <a:srgbClr val="FF0000"/>
                </a:solidFill>
                <a:cs typeface="Calibri"/>
              </a:rPr>
              <a:t>При</a:t>
            </a:r>
            <a:r>
              <a:rPr sz="2400" b="1" spc="-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ефиц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тном</a:t>
            </a:r>
            <a:r>
              <a:rPr sz="2400" b="1" spc="2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FF000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 рас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ет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FF000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) сни</a:t>
            </a:r>
            <a:r>
              <a:rPr sz="2400" b="1" spc="-45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аю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FF000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144" y="4319904"/>
            <a:ext cx="3768090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400" b="1" smtClean="0">
                <a:solidFill>
                  <a:srgbClr val="00AF50"/>
                </a:solidFill>
                <a:cs typeface="Calibri"/>
              </a:rPr>
              <a:t>При профиц</a:t>
            </a:r>
            <a:r>
              <a:rPr sz="2400" b="1" spc="-15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тном</a:t>
            </a:r>
            <a:r>
              <a:rPr sz="2400" b="1" spc="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AF5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 сни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ае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00AF5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) растут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00AF5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800" b="1" dirty="0" smtClean="0"/>
              <a:t>Основные задачи бюджетной и налоговой политики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получение необходимого объема доходов городского бюджета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04664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сбалансированности бюджета городского поселения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914400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интеграция процессов стратегического прогнозирования и бюджетного планирования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340768"/>
            <a:ext cx="7884368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поддержка предпринимательской и инвестиционной деятельности, обеспечивающая налоговую конкурентоспособность бизнеса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672372"/>
            <a:ext cx="8892480" cy="50405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15" y="3509536"/>
            <a:ext cx="9144000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оказание мер социальной поддержки с учетом критериев нуждаемости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7" y="4149080"/>
            <a:ext cx="802838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открытости и прозрачности городского бюджета и бюджетного процесса для граждан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9" y="5900009"/>
            <a:ext cx="7812360" cy="32403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совершенствование системы межбюджетных отношений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9" y="5110346"/>
            <a:ext cx="7308304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развитие системы внутреннего государственного финансового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540" y="468052"/>
            <a:ext cx="2016224" cy="181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бюджета городского поселения на 2018 год и на плановый </a:t>
            </a:r>
          </a:p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период 2019 и 2020 годов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7126838"/>
              </p:ext>
            </p:extLst>
          </p:nvPr>
        </p:nvGraphicFramePr>
        <p:xfrm>
          <a:off x="619125" y="2384884"/>
          <a:ext cx="8322944" cy="448796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63655"/>
                <a:gridCol w="1795631"/>
                <a:gridCol w="1631829"/>
                <a:gridCol w="1631829"/>
              </a:tblGrid>
              <a:tr h="638868">
                <a:tc rowSpan="2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дохода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Проект бюджета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 </a:t>
                      </a:r>
                      <a:r>
                        <a:rPr lang="ru-RU" sz="1800" b="1" dirty="0" smtClean="0">
                          <a:effectLst/>
                        </a:rPr>
                        <a:t>2018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 </a:t>
                      </a:r>
                      <a:r>
                        <a:rPr lang="ru-RU" sz="1800" b="1" dirty="0" smtClean="0">
                          <a:effectLst/>
                        </a:rPr>
                        <a:t>2019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 </a:t>
                      </a:r>
                      <a:r>
                        <a:rPr lang="ru-RU" sz="1800" b="1" dirty="0" smtClean="0">
                          <a:effectLst/>
                        </a:rPr>
                        <a:t>2020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149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Налог на доходы физических лиц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2797,7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2696,7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2707,1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Акцизы на нефтепродукты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1065,6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1194,4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1212,5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Налоги на имущество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990,0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999,0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1009,0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603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224,8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227,0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234,0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603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60,6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61,2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603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4824" y="2077106"/>
            <a:ext cx="1832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(тыс. рублей)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548680"/>
            <a:ext cx="173126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7153514"/>
              </p:ext>
            </p:extLst>
          </p:nvPr>
        </p:nvGraphicFramePr>
        <p:xfrm>
          <a:off x="245172" y="2342514"/>
          <a:ext cx="8494969" cy="4081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083"/>
                <a:gridCol w="1414962"/>
                <a:gridCol w="1414962"/>
                <a:gridCol w="1414962"/>
              </a:tblGrid>
              <a:tr h="480440">
                <a:tc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2018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2019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2020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8144,2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7645,0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7747,4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smtClean="0">
                          <a:latin typeface="+mn-lt"/>
                          <a:cs typeface="Arial"/>
                        </a:rPr>
                        <a:t>из</a:t>
                      </a:r>
                      <a:r>
                        <a:rPr sz="1800" spc="-2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ни</a:t>
                      </a:r>
                      <a:r>
                        <a:rPr sz="1800" spc="-10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: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нен</a:t>
                      </a:r>
                      <a:r>
                        <a:rPr sz="1800" b="1" spc="-10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5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ды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5138,1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5177,7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5223,8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Без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5" smtClean="0"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мездные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у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ения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3066,1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2467,3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2523,6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3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8144,2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7645,0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7747,4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III.</a:t>
                      </a:r>
                      <a:r>
                        <a:rPr sz="1800" b="1" spc="-3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-), пр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(+)</a:t>
                      </a:r>
                      <a:endParaRPr sz="180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776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V</a:t>
                      </a:r>
                      <a:r>
                        <a:rPr sz="1800" b="1" spc="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Ис</a:t>
                      </a:r>
                      <a:r>
                        <a:rPr sz="1800" b="1" spc="-6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чни</a:t>
                      </a:r>
                      <a:r>
                        <a:rPr sz="1800" b="1" spc="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4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инанс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ания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та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бюджета Холмского городского поселения на 2018 года и плановый период 2019-2020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61974" y="1844824"/>
            <a:ext cx="178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</a:t>
            </a:r>
            <a:r>
              <a:rPr lang="ru-RU" spc="-25" dirty="0" smtClean="0">
                <a:cs typeface="Arial"/>
              </a:rPr>
              <a:t>тыс</a:t>
            </a:r>
            <a:r>
              <a:rPr lang="ru-RU" spc="-10" dirty="0" smtClean="0">
                <a:cs typeface="Arial"/>
              </a:rPr>
              <a:t>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городского поселения, тыс.рублей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2565188"/>
              </p:ext>
            </p:extLst>
          </p:nvPr>
        </p:nvGraphicFramePr>
        <p:xfrm>
          <a:off x="500033" y="512676"/>
          <a:ext cx="8392450" cy="629067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79031"/>
                <a:gridCol w="1253354"/>
                <a:gridCol w="1337851"/>
                <a:gridCol w="816793"/>
                <a:gridCol w="816793"/>
                <a:gridCol w="788628"/>
              </a:tblGrid>
              <a:tr h="2139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Утверждено в бюджете на 01.11.2017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Ожидаемое исполнение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Утверждено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2018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2019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2020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5228,7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4975,3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5138,1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5177,7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5223,8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3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4898,7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4853,3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4890,1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4928,6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41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2700,0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2797,7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2696,7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2707,1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1458,7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1065,6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1194,46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1212,5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15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Налоги на </a:t>
                      </a:r>
                      <a:r>
                        <a:rPr lang="ru-RU" sz="1200" u="none" strike="noStrike" dirty="0" smtClean="0">
                          <a:effectLst/>
                        </a:rPr>
                        <a:t>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990,0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999,0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1009,0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67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Государственная пошлина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3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284,8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287,6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295,2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273,0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224,8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41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5647,0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3066,1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2467,3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2523,6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1560,8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1848,0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1507,0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1556,0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3196,5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Субвенции бюджетам субъектов Российской Федерации и муниципальных образований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180,8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193,1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Всего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10875,7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10029,0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8144,2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7645,0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7747,4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5085143"/>
            <a:ext cx="1810512" cy="1641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39419"/>
            <a:ext cx="8656320" cy="396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875" indent="26035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«Б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ля граж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ан» по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на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ит В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с с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15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прое</a:t>
            </a:r>
            <a:r>
              <a:rPr lang="ru-RU" spc="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та 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овно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финан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ово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ок</a:t>
            </a:r>
            <a:r>
              <a:rPr lang="ru-RU" spc="-1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мента Холмского городского поселения – </a:t>
            </a:r>
            <a:r>
              <a:rPr lang="ru-RU" spc="-10" dirty="0" smtClean="0">
                <a:cs typeface="Calibri"/>
              </a:rPr>
              <a:t>решение Совета Холмского городского поселения</a:t>
            </a:r>
            <a:r>
              <a:rPr lang="ru-RU" dirty="0" smtClean="0">
                <a:cs typeface="Calibri"/>
              </a:rPr>
              <a:t>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2700" indent="31369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Пр</a:t>
            </a:r>
            <a:r>
              <a:rPr lang="ru-RU" spc="-2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та</a:t>
            </a:r>
            <a:r>
              <a:rPr lang="ru-RU" spc="-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ая информ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ция пр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дназ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чена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ш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ро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круга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ль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ова</a:t>
            </a:r>
            <a:r>
              <a:rPr lang="ru-RU" spc="-10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лей и </a:t>
            </a:r>
            <a:r>
              <a:rPr lang="ru-RU" spc="-15" dirty="0" smtClean="0">
                <a:cs typeface="Calibri"/>
              </a:rPr>
              <a:t>б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де</a:t>
            </a:r>
            <a:r>
              <a:rPr lang="ru-RU" dirty="0" smtClean="0">
                <a:cs typeface="Calibri"/>
              </a:rPr>
              <a:t>т</a:t>
            </a:r>
            <a:r>
              <a:rPr lang="ru-RU" spc="15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ин</a:t>
            </a:r>
            <a:r>
              <a:rPr lang="ru-RU" spc="-2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лезна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ентам,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1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огам,</a:t>
            </a:r>
            <a:r>
              <a:rPr lang="ru-RU" spc="15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вр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м,</a:t>
            </a:r>
            <a:r>
              <a:rPr lang="ru-RU" spc="15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м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дым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ем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пен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ио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рам и д</a:t>
            </a:r>
            <a:r>
              <a:rPr lang="ru-RU" spc="-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угим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-20" dirty="0" smtClean="0">
                <a:cs typeface="Calibri"/>
              </a:rPr>
              <a:t>г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риям на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ления, так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поселения 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атрагивает и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ер</a:t>
            </a:r>
            <a:r>
              <a:rPr lang="ru-RU" spc="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ы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и</a:t>
            </a:r>
            <a:r>
              <a:rPr lang="ru-RU" spc="-20" dirty="0" smtClean="0">
                <a:cs typeface="Calibri"/>
              </a:rPr>
              <a:t>т</a:t>
            </a:r>
            <a:r>
              <a:rPr lang="ru-RU" spc="-2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Холмского городского поселения.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3335" indent="260350" algn="just">
              <a:lnSpc>
                <a:spcPct val="100000"/>
              </a:lnSpc>
            </a:pPr>
            <a:r>
              <a:rPr lang="ru-RU" spc="-1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раждане —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нало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п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щ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ки,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п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треби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и 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твенн</a:t>
            </a:r>
            <a:r>
              <a:rPr lang="ru-RU" spc="10" dirty="0" smtClean="0">
                <a:cs typeface="Calibri"/>
              </a:rPr>
              <a:t>ы</a:t>
            </a:r>
            <a:r>
              <a:rPr lang="ru-RU" dirty="0" smtClean="0">
                <a:cs typeface="Calibri"/>
              </a:rPr>
              <a:t>х 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лаг — </a:t>
            </a:r>
            <a:r>
              <a:rPr lang="ru-RU" spc="-10" dirty="0" smtClean="0">
                <a:cs typeface="Calibri"/>
              </a:rPr>
              <a:t>д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лж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 быть увер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ны в 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 ч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 пер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а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мые и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в </a:t>
            </a:r>
            <a:r>
              <a:rPr lang="ru-RU" spc="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ас</a:t>
            </a:r>
            <a:r>
              <a:rPr lang="ru-RU" spc="-10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оря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ие 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75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тва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р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тва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ль</a:t>
            </a:r>
            <a:r>
              <a:rPr lang="ru-RU" spc="-2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у</a:t>
            </a:r>
            <a:r>
              <a:rPr lang="ru-RU" spc="-15" dirty="0" smtClean="0">
                <a:cs typeface="Calibri"/>
              </a:rPr>
              <a:t>ют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про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эфф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кти</a:t>
            </a:r>
            <a:r>
              <a:rPr lang="ru-RU" spc="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но,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прин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ят</a:t>
            </a:r>
            <a:r>
              <a:rPr lang="ru-RU" spc="17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онкрет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ые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р</a:t>
            </a:r>
            <a:r>
              <a:rPr lang="ru-RU" spc="1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з</a:t>
            </a:r>
            <a:r>
              <a:rPr lang="ru-RU" spc="-6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л</a:t>
            </a:r>
            <a:r>
              <a:rPr lang="ru-RU" spc="-8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таты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dirty="0" smtClean="0">
                <a:cs typeface="Calibri"/>
              </a:rPr>
              <a:t>ества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 </a:t>
            </a:r>
            <a:r>
              <a:rPr lang="ru-RU" spc="-20" dirty="0" smtClean="0">
                <a:cs typeface="Calibri"/>
              </a:rPr>
              <a:t>це</a:t>
            </a:r>
            <a:r>
              <a:rPr lang="ru-RU" dirty="0" smtClean="0">
                <a:cs typeface="Calibri"/>
              </a:rPr>
              <a:t>ло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ой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се</a:t>
            </a:r>
            <a:r>
              <a:rPr lang="ru-RU" dirty="0" smtClean="0">
                <a:cs typeface="Calibri"/>
              </a:rPr>
              <a:t>м</a:t>
            </a:r>
            <a:r>
              <a:rPr lang="ru-RU" spc="-15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и,</a:t>
            </a:r>
            <a:r>
              <a:rPr lang="ru-RU" spc="3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ч</a:t>
            </a:r>
            <a:r>
              <a:rPr lang="ru-RU" spc="-3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лове</a:t>
            </a:r>
            <a:r>
              <a:rPr lang="ru-RU" spc="-1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а.</a:t>
            </a:r>
          </a:p>
          <a:p>
            <a:pPr>
              <a:lnSpc>
                <a:spcPts val="1200"/>
              </a:lnSpc>
              <a:spcBef>
                <a:spcPts val="1"/>
              </a:spcBef>
            </a:pPr>
            <a:endParaRPr lang="ru-RU" dirty="0" smtClean="0"/>
          </a:p>
          <a:p>
            <a:pPr marL="12700" marR="14604" indent="260350" algn="just">
              <a:lnSpc>
                <a:spcPct val="100000"/>
              </a:lnSpc>
            </a:pPr>
            <a:r>
              <a:rPr lang="ru-RU" spc="-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ы п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тар</a:t>
            </a:r>
            <a:r>
              <a:rPr lang="ru-RU" spc="1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ли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ь в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туп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ой и </a:t>
            </a:r>
            <a:r>
              <a:rPr lang="ru-RU" spc="5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оня</a:t>
            </a:r>
            <a:r>
              <a:rPr lang="ru-RU" spc="-1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н</a:t>
            </a:r>
            <a:r>
              <a:rPr lang="ru-RU" spc="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й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граждан фо</a:t>
            </a:r>
            <a:r>
              <a:rPr lang="ru-RU" spc="5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ме по</a:t>
            </a:r>
            <a:r>
              <a:rPr lang="ru-RU" spc="-2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аза</a:t>
            </a:r>
            <a:r>
              <a:rPr lang="ru-RU" spc="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ь основные парам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тры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та городского поселения.</a:t>
            </a:r>
          </a:p>
          <a:p>
            <a:pPr marL="4425315">
              <a:lnSpc>
                <a:spcPct val="100000"/>
              </a:lnSpc>
              <a:spcBef>
                <a:spcPts val="60"/>
              </a:spcBef>
              <a:tabLst>
                <a:tab pos="6127750" algn="l"/>
              </a:tabLst>
            </a:pPr>
            <a:r>
              <a:rPr lang="ru-RU" spc="-10" dirty="0" smtClean="0">
                <a:solidFill>
                  <a:srgbClr val="A6A6A6"/>
                </a:solidFill>
                <a:cs typeface="Calibri"/>
              </a:rPr>
              <a:t>Администрация</a:t>
            </a:r>
            <a:endParaRPr lang="ru-RU" dirty="0" smtClean="0">
              <a:cs typeface="Calibri"/>
            </a:endParaRPr>
          </a:p>
          <a:p>
            <a:pPr marL="12700" marR="15875" indent="260350" algn="just">
              <a:lnSpc>
                <a:spcPct val="100000"/>
              </a:lnSpc>
            </a:pPr>
            <a:endParaRPr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303" y="5276596"/>
            <a:ext cx="6527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solidFill>
                  <a:srgbClr val="A6A6A6"/>
                </a:solidFill>
                <a:cs typeface="Calibri"/>
              </a:rPr>
              <a:t>Дума</a:t>
            </a:r>
            <a:endParaRPr sz="20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0457" y="5276596"/>
            <a:ext cx="143891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2000" spc="-145" dirty="0" err="1" smtClean="0">
                <a:solidFill>
                  <a:srgbClr val="A6A6A6"/>
                </a:solidFill>
                <a:cs typeface="Calibri"/>
              </a:rPr>
              <a:t>Г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раждане</a:t>
            </a:r>
            <a:endParaRPr sz="2000">
              <a:cs typeface="Calibri"/>
            </a:endParaRPr>
          </a:p>
          <a:p>
            <a:pPr marL="12700">
              <a:lnSpc>
                <a:spcPts val="3770"/>
              </a:lnSpc>
            </a:pPr>
            <a:r>
              <a:rPr sz="3200" b="1" smtClean="0">
                <a:cs typeface="Calibri"/>
              </a:rPr>
              <a:t>Б</a:t>
            </a:r>
            <a:r>
              <a:rPr sz="3200" b="1" spc="-95" smtClean="0">
                <a:cs typeface="Calibri"/>
              </a:rPr>
              <a:t>ю</a:t>
            </a:r>
            <a:r>
              <a:rPr sz="3200" b="1" spc="0" smtClean="0">
                <a:cs typeface="Calibri"/>
              </a:rPr>
              <a:t>д</a:t>
            </a:r>
            <a:r>
              <a:rPr sz="3200" b="1" spc="-55" smtClean="0">
                <a:cs typeface="Calibri"/>
              </a:rPr>
              <a:t>ж</a:t>
            </a:r>
            <a:r>
              <a:rPr sz="3200" b="1" spc="-20" smtClean="0">
                <a:cs typeface="Calibri"/>
              </a:rPr>
              <a:t>е</a:t>
            </a:r>
            <a:r>
              <a:rPr sz="3200" b="1" spc="0" smtClean="0">
                <a:cs typeface="Calibri"/>
              </a:rPr>
              <a:t>т</a:t>
            </a:r>
            <a:endParaRPr sz="320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1344" y="5327396"/>
            <a:ext cx="11779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smtClean="0">
                <a:solidFill>
                  <a:srgbClr val="A6A6A6"/>
                </a:solidFill>
                <a:cs typeface="Calibri"/>
              </a:rPr>
              <a:t>Образование</a:t>
            </a:r>
            <a:endParaRPr sz="160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536" y="5724956"/>
            <a:ext cx="12522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135" dirty="0" smtClean="0">
                <a:solidFill>
                  <a:srgbClr val="A6A6A6"/>
                </a:solidFill>
                <a:cs typeface="Calibri"/>
              </a:rPr>
              <a:t>Глава</a:t>
            </a:r>
            <a:endParaRPr sz="20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5303" y="6069380"/>
            <a:ext cx="101028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Ф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на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н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сы</a:t>
            </a:r>
            <a:endParaRPr sz="200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8096" y="6120180"/>
            <a:ext cx="78105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65" smtClean="0">
                <a:solidFill>
                  <a:srgbClr val="A6A6A6"/>
                </a:solidFill>
                <a:cs typeface="Calibri"/>
              </a:rPr>
              <a:t>у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л</a:t>
            </a:r>
            <a:r>
              <a:rPr sz="1600" spc="-75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тура</a:t>
            </a:r>
            <a:endParaRPr sz="1600"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145" y="6069380"/>
            <a:ext cx="206057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Э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оном</a:t>
            </a: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2000" dirty="0">
              <a:cs typeface="Calibri"/>
            </a:endParaRPr>
          </a:p>
          <a:p>
            <a:pPr marL="169545">
              <a:lnSpc>
                <a:spcPct val="100000"/>
              </a:lnSpc>
              <a:spcBef>
                <a:spcPts val="400"/>
              </a:spcBef>
            </a:pP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Социал</a:t>
            </a:r>
            <a:r>
              <a:rPr sz="1600" spc="-20" dirty="0" err="1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ная</a:t>
            </a:r>
            <a:r>
              <a:rPr sz="1600" spc="10" dirty="0" smtClean="0">
                <a:solidFill>
                  <a:srgbClr val="A6A6A6"/>
                </a:solidFill>
                <a:cs typeface="Calibri"/>
              </a:rPr>
              <a:t> 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п</a:t>
            </a:r>
            <a:r>
              <a:rPr sz="1600" spc="-40" dirty="0" err="1" smtClean="0">
                <a:solidFill>
                  <a:srgbClr val="A6A6A6"/>
                </a:solidFill>
                <a:cs typeface="Calibri"/>
              </a:rPr>
              <a:t>о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ли</a:t>
            </a:r>
            <a:r>
              <a:rPr sz="1600" spc="-5" dirty="0" err="1" smtClean="0">
                <a:solidFill>
                  <a:srgbClr val="A6A6A6"/>
                </a:solidFill>
                <a:cs typeface="Calibri"/>
              </a:rPr>
              <a:t>т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1600" spc="-35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16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7490" y="6374180"/>
            <a:ext cx="146494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Пр</a:t>
            </a:r>
            <a:r>
              <a:rPr sz="2000" spc="-20" smtClean="0">
                <a:solidFill>
                  <a:srgbClr val="A6A6A6"/>
                </a:solidFill>
                <a:cs typeface="Calibri"/>
              </a:rPr>
              <a:t>е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дприятия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3427" y="5634228"/>
            <a:ext cx="979931" cy="4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427" y="152636"/>
            <a:ext cx="9144000" cy="6206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«Бюджет для граждан»?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52248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latin typeface="Calibri" pitchFamily="34" charset="0"/>
              </a:rPr>
              <a:t>Структура налоговых и неналоговых доходов в разрезе доходных источников, </a:t>
            </a:r>
            <a:r>
              <a:rPr lang="ru-RU" sz="2800" b="1" dirty="0" err="1" smtClean="0">
                <a:latin typeface="Calibri" pitchFamily="34" charset="0"/>
              </a:rPr>
              <a:t>тыс.рублей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16732"/>
            <a:ext cx="42484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2017 год (оценка)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2020" y="1016732"/>
            <a:ext cx="42844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2018 год (прогноз)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28597" y="1428736"/>
          <a:ext cx="400052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857752" y="1428736"/>
          <a:ext cx="414340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городского бюджета, тыс.рублей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0" y="857232"/>
          <a:ext cx="8964705" cy="508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663878" y="4128"/>
            <a:ext cx="8480121" cy="472544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Безвозмездные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поступления в  местный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бюджет, тыс. рублей</a:t>
            </a: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714348" y="1500150"/>
          <a:ext cx="892971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0" y="49849"/>
            <a:ext cx="9143999" cy="45304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Расходы бюджета городского поселения, тыс. рублей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1390953" y="5093963"/>
            <a:ext cx="2641000" cy="1245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7866554"/>
              </p:ext>
            </p:extLst>
          </p:nvPr>
        </p:nvGraphicFramePr>
        <p:xfrm>
          <a:off x="1448313" y="5211883"/>
          <a:ext cx="2520226" cy="9889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7645,0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7747,4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928670"/>
          <a:ext cx="535781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5000628" y="571480"/>
          <a:ext cx="3810000" cy="569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городского бюджета в разрезе разделов и подразделов, тыс.рублей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562798"/>
              </p:ext>
            </p:extLst>
          </p:nvPr>
        </p:nvGraphicFramePr>
        <p:xfrm>
          <a:off x="0" y="648072"/>
          <a:ext cx="9036495" cy="3658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908"/>
                <a:gridCol w="709392"/>
                <a:gridCol w="1282065"/>
                <a:gridCol w="1282065"/>
                <a:gridCol w="1282065"/>
              </a:tblGrid>
              <a:tr h="475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Разд.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Сумма на 2018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Сумма на 2019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Сумма на 2020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108,1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637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Обеспечение деятельности финансовых, налоговых и таможенных органов и органов  финансового (финансово-бюджетного) надзора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Резервные фонды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300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Другие общегосударственные вопросы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оборона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300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Мобилизационная и вневойсковая подготовка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0203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4271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32234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Обеспечение пожарной безопасности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0310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экономика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2030,9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1959,4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1977,5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300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Дорожное хозяйство (дорожные фонды)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0409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2030,9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1959,4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1977,5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500570"/>
          <a:ext cx="9073008" cy="2582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694"/>
                <a:gridCol w="923081"/>
                <a:gridCol w="1176549"/>
                <a:gridCol w="1029293"/>
                <a:gridCol w="1372391"/>
              </a:tblGrid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5698,6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5340,2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5405,2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0501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</a:t>
                      </a:r>
                      <a:r>
                        <a:rPr lang="ru-RU" sz="1400" u="none" strike="noStrike" dirty="0" smtClean="0">
                          <a:effectLst/>
                        </a:rPr>
                        <a:t>Благоустройство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0503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5531,6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5173,2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5238,2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Охрана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300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Другие вопросы в области охраны 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0605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300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Молодежная политика и оздоровление 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Культура, кинематография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0801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Физическая культура и спорт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Физическая культура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1101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18,0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effectLst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«Образование»,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16406" y="658584"/>
            <a:ext cx="2135414" cy="16723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2017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4,0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214810" y="3143248"/>
            <a:ext cx="2255522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2018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4,0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423220" y="536287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6658269"/>
              </p:ext>
            </p:extLst>
          </p:nvPr>
        </p:nvGraphicFramePr>
        <p:xfrm>
          <a:off x="6429388" y="714356"/>
          <a:ext cx="2520226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916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4,0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D:\temp\Новая папка (5)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70" y="3697967"/>
            <a:ext cx="2890417" cy="2532918"/>
          </a:xfrm>
          <a:prstGeom prst="rect">
            <a:avLst/>
          </a:prstGeom>
          <a:noFill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«Культура»,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55576" y="879953"/>
            <a:ext cx="2224943" cy="1666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2017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25,0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27884" y="878037"/>
            <a:ext cx="2226713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2018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28,0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156176" y="3355151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0963236"/>
              </p:ext>
            </p:extLst>
          </p:nvPr>
        </p:nvGraphicFramePr>
        <p:xfrm>
          <a:off x="6156176" y="3501008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2020год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Стрелка вправо с вырезом 89"/>
          <p:cNvSpPr/>
          <p:nvPr/>
        </p:nvSpPr>
        <p:spPr bwMode="auto">
          <a:xfrm rot="2161078">
            <a:off x="5779975" y="2002663"/>
            <a:ext cx="945084" cy="470549"/>
          </a:xfrm>
          <a:prstGeom prst="notchedRightArrow">
            <a:avLst>
              <a:gd name="adj1" fmla="val 50000"/>
              <a:gd name="adj2" fmla="val 12506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5" name="Picture 3" descr="D:\temp\Новая папка (5)\Без имени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794" y="3284983"/>
            <a:ext cx="2913450" cy="2632151"/>
          </a:xfrm>
          <a:prstGeom prst="rect">
            <a:avLst/>
          </a:prstGeom>
          <a:noFill/>
          <a:effectLst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95536" y="1052736"/>
            <a:ext cx="8532948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Адрес: </a:t>
            </a:r>
          </a:p>
          <a:p>
            <a:pPr algn="r"/>
            <a:r>
              <a:rPr lang="ru-RU" dirty="0" smtClean="0"/>
              <a:t>175270, Новгородская область, г. Холм, пл. Победы, д.4</a:t>
            </a:r>
          </a:p>
          <a:p>
            <a:endParaRPr lang="ru-RU" b="1" dirty="0" smtClean="0"/>
          </a:p>
          <a:p>
            <a:r>
              <a:rPr lang="ru-RU" sz="2400" b="1" dirty="0" smtClean="0"/>
              <a:t>Телефон / факс:                                            </a:t>
            </a:r>
            <a:r>
              <a:rPr lang="ru-RU" dirty="0" smtClean="0"/>
              <a:t>(81654) 59-186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400" b="1" dirty="0" smtClean="0"/>
              <a:t>E-mail:</a:t>
            </a:r>
            <a:r>
              <a:rPr lang="ru-RU" sz="2400" b="1" dirty="0" smtClean="0"/>
              <a:t>                                                              </a:t>
            </a:r>
            <a:r>
              <a:rPr lang="en-US" dirty="0" smtClean="0"/>
              <a:t>holmfin@mail.ru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</a:t>
            </a:r>
            <a:endParaRPr lang="en-US" dirty="0" smtClean="0"/>
          </a:p>
          <a:p>
            <a:endParaRPr lang="ru-RU" b="1" dirty="0" smtClean="0"/>
          </a:p>
          <a:p>
            <a:r>
              <a:rPr lang="ru-RU" sz="2400" b="1" dirty="0" smtClean="0"/>
              <a:t>Режим работы:                     </a:t>
            </a:r>
            <a:r>
              <a:rPr lang="ru-RU" dirty="0" err="1" smtClean="0"/>
              <a:t>пн-пт</a:t>
            </a:r>
            <a:r>
              <a:rPr lang="ru-RU" dirty="0" smtClean="0"/>
              <a:t> с 8:30 до 17:30, выходной </a:t>
            </a:r>
            <a:r>
              <a:rPr lang="ru-RU" dirty="0" err="1" smtClean="0"/>
              <a:t>сб</a:t>
            </a:r>
            <a:r>
              <a:rPr lang="ru-RU" dirty="0" smtClean="0"/>
              <a:t> и </a:t>
            </a:r>
            <a:r>
              <a:rPr lang="ru-RU" dirty="0" err="1" smtClean="0"/>
              <a:t>вс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Страница в электронно-коммуникационной сети «Интернет»</a:t>
            </a:r>
            <a:r>
              <a:rPr lang="ru-RU" dirty="0" smtClean="0"/>
              <a:t> </a:t>
            </a:r>
            <a:r>
              <a:rPr lang="en-US" dirty="0"/>
              <a:t>http://www.holmadmin.net/vlast/komfin.html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106935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Холмского муниципального района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8784976" cy="324036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©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Комитет финансов Администрации Холмского муниципального района 2017г.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ет </a:t>
            </a:r>
            <a:r>
              <a:rPr sz="2400" spc="0" smtClean="0">
                <a:cs typeface="Calibri"/>
              </a:rPr>
              <a:t>– э</a:t>
            </a:r>
            <a:r>
              <a:rPr sz="2400" spc="-40" smtClean="0">
                <a:cs typeface="Calibri"/>
              </a:rPr>
              <a:t>т</a:t>
            </a:r>
            <a:r>
              <a:rPr sz="2400" spc="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план </a:t>
            </a:r>
            <a:r>
              <a:rPr sz="2400" spc="-25" smtClean="0">
                <a:cs typeface="Calibri"/>
              </a:rPr>
              <a:t>д</a:t>
            </a:r>
            <a:r>
              <a:rPr sz="2400" spc="-30" smtClean="0">
                <a:cs typeface="Calibri"/>
              </a:rPr>
              <a:t>о</a:t>
            </a:r>
            <a:r>
              <a:rPr sz="2400" spc="-35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и рас</a:t>
            </a:r>
            <a:r>
              <a:rPr sz="2400" spc="-30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на о</a:t>
            </a:r>
            <a:r>
              <a:rPr sz="2400" spc="-10" smtClean="0">
                <a:cs typeface="Calibri"/>
              </a:rPr>
              <a:t>п</a:t>
            </a:r>
            <a:r>
              <a:rPr sz="2400" spc="0" smtClean="0">
                <a:cs typeface="Calibri"/>
              </a:rPr>
              <a:t>р</a:t>
            </a:r>
            <a:r>
              <a:rPr sz="2400" spc="-35" smtClean="0">
                <a:cs typeface="Calibri"/>
              </a:rPr>
              <a:t>е</a:t>
            </a:r>
            <a:r>
              <a:rPr sz="2400" spc="-20" smtClean="0">
                <a:cs typeface="Calibri"/>
              </a:rPr>
              <a:t>д</a:t>
            </a:r>
            <a:r>
              <a:rPr sz="2400" spc="-35" smtClean="0">
                <a:cs typeface="Calibri"/>
              </a:rPr>
              <a:t>е</a:t>
            </a:r>
            <a:r>
              <a:rPr sz="2400" spc="0" smtClean="0">
                <a:cs typeface="Calibri"/>
              </a:rPr>
              <a:t>ленный</a:t>
            </a:r>
            <a:r>
              <a:rPr sz="2400" spc="5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пери</a:t>
            </a:r>
            <a:r>
              <a:rPr sz="2400" spc="-80" smtClean="0">
                <a:cs typeface="Calibri"/>
              </a:rPr>
              <a:t>о</a:t>
            </a:r>
            <a:r>
              <a:rPr sz="2400" spc="0" smtClean="0">
                <a:cs typeface="Calibri"/>
              </a:rPr>
              <a:t>д</a:t>
            </a:r>
            <a:endParaRPr sz="240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smtClean="0">
                <a:cs typeface="Calibri"/>
              </a:rPr>
              <a:t>Со</a:t>
            </a:r>
            <a:r>
              <a:rPr lang="ru-RU" sz="240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1916832"/>
            <a:ext cx="6984776" cy="3912271"/>
            <a:chOff x="769416" y="1916832"/>
            <a:chExt cx="5458768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919853" y="4327819"/>
              <a:ext cx="1296035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Бюд</a:t>
              </a:r>
              <a:r>
                <a:rPr sz="1400" b="1" i="1" spc="-10" dirty="0" err="1" smtClean="0">
                  <a:solidFill>
                    <a:srgbClr val="E36C09"/>
                  </a:solidFill>
                  <a:cs typeface="Calibri"/>
                </a:rPr>
                <a:t>же</a:t>
              </a:r>
              <a:r>
                <a:rPr sz="1400" b="1" i="1" spc="0" dirty="0" err="1" smtClean="0">
                  <a:solidFill>
                    <a:srgbClr val="E36C09"/>
                  </a:solidFill>
                  <a:cs typeface="Calibri"/>
                </a:rPr>
                <a:t>ты</a:t>
              </a:r>
              <a:r>
                <a:rPr sz="1400" b="1" i="1" spc="0" dirty="0" smtClean="0">
                  <a:solidFill>
                    <a:srgbClr val="E36C09"/>
                  </a:solidFill>
                  <a:cs typeface="Calibri"/>
                </a:rPr>
                <a:t> </a:t>
              </a:r>
              <a:r>
                <a:rPr lang="ru-RU" sz="1400" b="1" i="1" spc="-20" dirty="0" smtClean="0">
                  <a:solidFill>
                    <a:srgbClr val="E36C09"/>
                  </a:solidFill>
                  <a:cs typeface="Calibri"/>
                </a:rPr>
                <a:t>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 </a:t>
              </a:r>
            </a:p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79208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15916" y="4065042"/>
              <a:ext cx="864096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830600" y="2697805"/>
              <a:ext cx="1440160" cy="144016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err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dirty="0" err="1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dirty="0" err="1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dirty="0" err="1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dirty="0" err="1" smtClean="0">
                <a:solidFill>
                  <a:srgbClr val="0000FF"/>
                </a:solidFill>
                <a:cs typeface="Calibri"/>
              </a:rPr>
              <a:t>ет</a:t>
            </a:r>
            <a:r>
              <a:rPr sz="2400" b="1" spc="0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sz="2400" spc="0" dirty="0" smtClean="0">
                <a:cs typeface="Calibri"/>
              </a:rPr>
              <a:t>– </a:t>
            </a:r>
            <a:r>
              <a:rPr sz="2400" spc="0" dirty="0" err="1" smtClean="0">
                <a:cs typeface="Calibri"/>
              </a:rPr>
              <a:t>э</a:t>
            </a:r>
            <a:r>
              <a:rPr sz="2400" spc="-40" dirty="0" err="1" smtClean="0">
                <a:cs typeface="Calibri"/>
              </a:rPr>
              <a:t>т</a:t>
            </a:r>
            <a:r>
              <a:rPr sz="2400" spc="0" dirty="0" err="1" smtClean="0">
                <a:cs typeface="Calibri"/>
              </a:rPr>
              <a:t>о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план</a:t>
            </a:r>
            <a:r>
              <a:rPr sz="2400" spc="0" dirty="0" smtClean="0">
                <a:cs typeface="Calibri"/>
              </a:rPr>
              <a:t> </a:t>
            </a:r>
            <a:r>
              <a:rPr sz="2400" spc="-25" dirty="0" err="1" smtClean="0">
                <a:cs typeface="Calibri"/>
              </a:rPr>
              <a:t>д</a:t>
            </a:r>
            <a:r>
              <a:rPr sz="2400" spc="-30" dirty="0" err="1" smtClean="0">
                <a:cs typeface="Calibri"/>
              </a:rPr>
              <a:t>о</a:t>
            </a:r>
            <a:r>
              <a:rPr sz="2400" spc="-35" dirty="0" err="1" smtClean="0">
                <a:cs typeface="Calibri"/>
              </a:rPr>
              <a:t>х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0" dirty="0" err="1" smtClean="0">
                <a:cs typeface="Calibri"/>
              </a:rPr>
              <a:t>ов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smtClean="0">
                <a:cs typeface="Calibri"/>
              </a:rPr>
              <a:t>и </a:t>
            </a:r>
            <a:r>
              <a:rPr sz="2400" spc="0" dirty="0" err="1" smtClean="0">
                <a:cs typeface="Calibri"/>
              </a:rPr>
              <a:t>рас</a:t>
            </a:r>
            <a:r>
              <a:rPr sz="2400" spc="-30" dirty="0" err="1" smtClean="0">
                <a:cs typeface="Calibri"/>
              </a:rPr>
              <a:t>х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0" dirty="0" err="1" smtClean="0">
                <a:cs typeface="Calibri"/>
              </a:rPr>
              <a:t>ов</a:t>
            </a:r>
            <a:r>
              <a:rPr sz="2400" spc="-2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на</a:t>
            </a:r>
            <a:r>
              <a:rPr sz="2400" spc="0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о</a:t>
            </a:r>
            <a:r>
              <a:rPr sz="2400" spc="-10" dirty="0" err="1" smtClean="0">
                <a:cs typeface="Calibri"/>
              </a:rPr>
              <a:t>п</a:t>
            </a:r>
            <a:r>
              <a:rPr sz="2400" spc="0" dirty="0" err="1" smtClean="0">
                <a:cs typeface="Calibri"/>
              </a:rPr>
              <a:t>р</a:t>
            </a:r>
            <a:r>
              <a:rPr sz="2400" spc="-35" dirty="0" err="1" smtClean="0">
                <a:cs typeface="Calibri"/>
              </a:rPr>
              <a:t>е</a:t>
            </a:r>
            <a:r>
              <a:rPr sz="2400" spc="-20" dirty="0" err="1" smtClean="0">
                <a:cs typeface="Calibri"/>
              </a:rPr>
              <a:t>д</a:t>
            </a:r>
            <a:r>
              <a:rPr sz="2400" spc="-35" dirty="0" err="1" smtClean="0">
                <a:cs typeface="Calibri"/>
              </a:rPr>
              <a:t>е</a:t>
            </a:r>
            <a:r>
              <a:rPr sz="2400" spc="0" dirty="0" err="1" smtClean="0">
                <a:cs typeface="Calibri"/>
              </a:rPr>
              <a:t>ленный</a:t>
            </a:r>
            <a:r>
              <a:rPr sz="2400" spc="5" dirty="0" smtClean="0">
                <a:cs typeface="Calibri"/>
              </a:rPr>
              <a:t> </a:t>
            </a:r>
            <a:r>
              <a:rPr sz="2400" spc="0" dirty="0" err="1" smtClean="0">
                <a:cs typeface="Calibri"/>
              </a:rPr>
              <a:t>пери</a:t>
            </a:r>
            <a:r>
              <a:rPr sz="2400" spc="-80" dirty="0" err="1" smtClean="0">
                <a:cs typeface="Calibri"/>
              </a:rPr>
              <a:t>о</a:t>
            </a:r>
            <a:r>
              <a:rPr sz="2400" spc="0" dirty="0" err="1" smtClean="0">
                <a:cs typeface="Calibri"/>
              </a:rPr>
              <a:t>д</a:t>
            </a:r>
            <a:endParaRPr sz="2400" dirty="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dirty="0" smtClean="0">
                <a:cs typeface="Calibri"/>
              </a:rPr>
              <a:t>Со</a:t>
            </a:r>
            <a:r>
              <a:rPr lang="ru-RU" sz="2400" dirty="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dirty="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2910" y="1714488"/>
            <a:ext cx="7929617" cy="4555213"/>
            <a:chOff x="735414" y="1916832"/>
            <a:chExt cx="6197183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5369344" y="4327819"/>
              <a:ext cx="1563253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</a:t>
              </a:r>
              <a:r>
                <a:rPr lang="ru-RU" sz="1400" b="1" i="1" dirty="0" err="1" smtClean="0">
                  <a:solidFill>
                    <a:srgbClr val="E36C09"/>
                  </a:solidFill>
                  <a:cs typeface="Calibri"/>
                </a:rPr>
                <a:t>джеты</a:t>
              </a:r>
              <a:r>
                <a:rPr lang="ru-RU" sz="1400" b="1" i="1" dirty="0" smtClean="0">
                  <a:solidFill>
                    <a:srgbClr val="E36C09"/>
                  </a:solidFill>
                  <a:cs typeface="Calibri"/>
                </a:rPr>
                <a:t>  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126511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ГОРОДСКОЕ ПОСЕЛЕНИЕ</a:t>
              </a:r>
              <a:endPara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06091" y="4059171"/>
              <a:ext cx="1366571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Сельские поселения</a:t>
              </a:r>
              <a:endParaRPr lang="ru-RU" sz="14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35414" y="2880981"/>
              <a:ext cx="1954067" cy="1271234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МУНИЦИПАЛЬНЫЙ  РАЙОН</a:t>
              </a:r>
              <a:endParaRPr lang="ru-RU" sz="14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6784" y="2804160"/>
            <a:ext cx="3031236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779" y="3126359"/>
            <a:ext cx="22942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FFFFFF"/>
                </a:solidFill>
                <a:cs typeface="Times New Roman"/>
              </a:rPr>
              <a:t>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льн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ы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й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endParaRPr sz="18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20" y="2804160"/>
            <a:ext cx="2599944" cy="9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3628" y="2852039"/>
            <a:ext cx="242252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sz="1800" b="1" spc="-80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лидир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ванные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</a:t>
            </a:r>
            <a:r>
              <a:rPr sz="1800" b="1" spc="1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б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ъек</a:t>
            </a:r>
            <a:r>
              <a:rPr sz="1800" b="1" spc="-35" smtClean="0">
                <a:solidFill>
                  <a:srgbClr val="FFFFFF"/>
                </a:solidFill>
                <a:cs typeface="Times New Roman"/>
              </a:rPr>
              <a:t>т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ос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ии</a:t>
            </a:r>
            <a:endParaRPr sz="180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784" y="4223003"/>
            <a:ext cx="3031236" cy="120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375" y="4408678"/>
            <a:ext cx="266509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20" smtClean="0">
                <a:cs typeface="Times New Roman"/>
              </a:rPr>
              <a:t>с</a:t>
            </a:r>
            <a:r>
              <a:rPr sz="1800" b="1" spc="-15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б</a:t>
            </a:r>
            <a:r>
              <a:rPr sz="1800" b="1" spc="-10" smtClean="0">
                <a:cs typeface="Times New Roman"/>
              </a:rPr>
              <a:t>ъ</a:t>
            </a:r>
            <a:r>
              <a:rPr sz="1800" b="1" spc="0" smtClean="0">
                <a:cs typeface="Times New Roman"/>
              </a:rPr>
              <a:t>ек</a:t>
            </a:r>
            <a:r>
              <a:rPr sz="1800" b="1" spc="-35" smtClean="0">
                <a:cs typeface="Times New Roman"/>
              </a:rPr>
              <a:t>т</a:t>
            </a:r>
            <a:r>
              <a:rPr sz="1800" b="1" spc="-50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 </a:t>
            </a:r>
            <a:r>
              <a:rPr sz="1800" b="1" spc="-45" smtClean="0">
                <a:cs typeface="Times New Roman"/>
              </a:rPr>
              <a:t>Р</a:t>
            </a:r>
            <a:r>
              <a:rPr sz="1800" b="1" spc="0" smtClean="0">
                <a:cs typeface="Times New Roman"/>
              </a:rPr>
              <a:t>осс</a:t>
            </a:r>
            <a:r>
              <a:rPr sz="1800" b="1" spc="-10" smtClean="0">
                <a:cs typeface="Times New Roman"/>
              </a:rPr>
              <a:t>ий</a:t>
            </a:r>
            <a:r>
              <a:rPr sz="1800" b="1" spc="0" smtClean="0">
                <a:cs typeface="Times New Roman"/>
              </a:rPr>
              <a:t>с</a:t>
            </a:r>
            <a:r>
              <a:rPr sz="1800" b="1" spc="-30" smtClean="0">
                <a:cs typeface="Times New Roman"/>
              </a:rPr>
              <a:t>к</a:t>
            </a:r>
            <a:r>
              <a:rPr sz="1800" b="1" spc="0" smtClean="0">
                <a:cs typeface="Times New Roman"/>
              </a:rPr>
              <a:t>ой</a:t>
            </a:r>
            <a:r>
              <a:rPr sz="1800" b="1" spc="-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Ф</a:t>
            </a:r>
            <a:r>
              <a:rPr sz="1800" b="1" spc="-1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дера</a:t>
            </a:r>
            <a:r>
              <a:rPr sz="1800" b="1" spc="-10" smtClean="0">
                <a:cs typeface="Times New Roman"/>
              </a:rPr>
              <a:t>ци</a:t>
            </a:r>
            <a:r>
              <a:rPr sz="1800" b="1" spc="0" smtClean="0">
                <a:cs typeface="Times New Roman"/>
              </a:rPr>
              <a:t>и (рег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5" smtClean="0">
                <a:cs typeface="Times New Roman"/>
              </a:rPr>
              <a:t>а</a:t>
            </a:r>
            <a:r>
              <a:rPr sz="1800" b="1" spc="0" smtClean="0">
                <a:cs typeface="Times New Roman"/>
              </a:rPr>
              <a:t>льн</a:t>
            </a:r>
            <a:r>
              <a:rPr sz="1800" b="1" spc="-10" smtClean="0">
                <a:cs typeface="Times New Roman"/>
              </a:rPr>
              <a:t>ы</a:t>
            </a:r>
            <a:r>
              <a:rPr sz="1800" b="1" spc="0" smtClean="0">
                <a:cs typeface="Times New Roman"/>
              </a:rPr>
              <a:t>е</a:t>
            </a:r>
            <a:r>
              <a:rPr sz="1800" b="1" spc="5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еты)</a:t>
            </a:r>
            <a:endParaRPr sz="18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220" y="4223003"/>
            <a:ext cx="2599944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3167" y="4271517"/>
            <a:ext cx="216090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ые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 м</a:t>
            </a:r>
            <a:r>
              <a:rPr sz="1800" b="1" spc="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ип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ь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ных 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</a:t>
            </a:r>
            <a:r>
              <a:rPr sz="1800" b="1" spc="-5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8652" y="4223003"/>
            <a:ext cx="2842259" cy="1207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7840" y="4546092"/>
            <a:ext cx="210566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6430" marR="12700" indent="-634365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50" smtClean="0">
                <a:cs typeface="Times New Roman"/>
              </a:rPr>
              <a:t>г</a:t>
            </a:r>
            <a:r>
              <a:rPr sz="1800" b="1" spc="0" smtClean="0">
                <a:cs typeface="Times New Roman"/>
              </a:rPr>
              <a:t>ор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дск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х ок</a:t>
            </a:r>
            <a:r>
              <a:rPr sz="1800" b="1" spc="-35" smtClean="0">
                <a:cs typeface="Times New Roman"/>
              </a:rPr>
              <a:t>р</a:t>
            </a:r>
            <a:r>
              <a:rPr sz="1800" b="1" spc="10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го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0988" y="1382267"/>
            <a:ext cx="563880" cy="531876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=</a:t>
            </a:r>
            <a:endParaRPr sz="3600" b="1" dirty="0"/>
          </a:p>
        </p:txBody>
      </p:sp>
      <p:sp>
        <p:nvSpPr>
          <p:cNvPr id="18" name="object 18"/>
          <p:cNvSpPr/>
          <p:nvPr/>
        </p:nvSpPr>
        <p:spPr>
          <a:xfrm>
            <a:off x="3284220" y="1077467"/>
            <a:ext cx="2599944" cy="1141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89452" y="1229233"/>
            <a:ext cx="219075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ый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r>
              <a:rPr sz="1800" b="1" spc="2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сийс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endParaRPr sz="1800"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6831" y="1080516"/>
            <a:ext cx="2161031" cy="1133855"/>
          </a:xfrm>
          <a:custGeom>
            <a:avLst/>
            <a:gdLst/>
            <a:ahLst/>
            <a:cxnLst/>
            <a:rect l="l" t="t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43470" y="1153805"/>
            <a:ext cx="1590040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6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3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600" b="1" spc="-10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дарс</a:t>
            </a:r>
            <a:r>
              <a:rPr sz="1600" b="1" spc="-2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венных внеб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ных фонд</a:t>
            </a:r>
            <a:r>
              <a:rPr sz="16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</a:t>
            </a:r>
            <a:endParaRPr sz="1600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608" y="1339596"/>
            <a:ext cx="577595" cy="574548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+</a:t>
            </a:r>
            <a:endParaRPr sz="3600" b="1" dirty="0"/>
          </a:p>
        </p:txBody>
      </p:sp>
      <p:sp>
        <p:nvSpPr>
          <p:cNvPr id="24" name="object 24"/>
          <p:cNvSpPr/>
          <p:nvPr/>
        </p:nvSpPr>
        <p:spPr>
          <a:xfrm>
            <a:off x="176784" y="1077467"/>
            <a:ext cx="2261616" cy="1141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715" y="1147953"/>
            <a:ext cx="2079625" cy="1003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етная</a:t>
            </a:r>
            <a:r>
              <a:rPr sz="1300" b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систе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оссийс</a:t>
            </a:r>
            <a:r>
              <a:rPr sz="1300" b="1" spc="-3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ой</a:t>
            </a:r>
            <a:r>
              <a:rPr sz="1300" b="1" spc="3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дерац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или</a:t>
            </a:r>
            <a:endParaRPr sz="1300">
              <a:cs typeface="Times New Roman"/>
            </a:endParaRPr>
          </a:p>
          <a:p>
            <a:pPr marL="166370" marR="167005" indent="0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«б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расш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рен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 пра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ител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ства»</a:t>
            </a:r>
            <a:endParaRPr sz="1300"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(ан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лит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ая</a:t>
            </a:r>
            <a:r>
              <a:rPr sz="1300" b="1" spc="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те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ори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)</a:t>
            </a:r>
            <a:endParaRPr sz="1300"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791" y="2310129"/>
            <a:ext cx="3638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(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з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«д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ойного 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а»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юд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тных тран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то</a:t>
            </a:r>
            <a:r>
              <a:rPr sz="1200" i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200"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6183" y="5427726"/>
            <a:ext cx="1568577" cy="666457"/>
          </a:xfrm>
          <a:custGeom>
            <a:avLst/>
            <a:gdLst/>
            <a:ahLst/>
            <a:cxnLst/>
            <a:rect l="l" t="t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4003" y="5427726"/>
            <a:ext cx="1564894" cy="666457"/>
          </a:xfrm>
          <a:custGeom>
            <a:avLst/>
            <a:gdLst/>
            <a:ahLst/>
            <a:cxnLst/>
            <a:rect l="l" t="t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3733038"/>
            <a:ext cx="2916681" cy="494792"/>
          </a:xfrm>
          <a:custGeom>
            <a:avLst/>
            <a:gdLst/>
            <a:ahLst/>
            <a:cxnLst/>
            <a:rect l="l" t="t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755" y="2215133"/>
            <a:ext cx="2991993" cy="593470"/>
          </a:xfrm>
          <a:custGeom>
            <a:avLst/>
            <a:gdLst/>
            <a:ahLst/>
            <a:cxnLst/>
            <a:rect l="l" t="t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9515" y="3733038"/>
            <a:ext cx="150875" cy="494792"/>
          </a:xfrm>
          <a:custGeom>
            <a:avLst/>
            <a:gdLst/>
            <a:ahLst/>
            <a:cxnLst/>
            <a:rect l="l" t="t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515" y="2215133"/>
            <a:ext cx="150875" cy="593470"/>
          </a:xfrm>
          <a:custGeom>
            <a:avLst/>
            <a:gdLst/>
            <a:ahLst/>
            <a:cxnLst/>
            <a:rect l="l" t="t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6567" y="3733038"/>
            <a:ext cx="2991993" cy="494664"/>
          </a:xfrm>
          <a:custGeom>
            <a:avLst/>
            <a:gdLst/>
            <a:ahLst/>
            <a:cxnLst/>
            <a:rect l="l" t="t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979" y="5945123"/>
            <a:ext cx="2741675" cy="612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59254" y="6108191"/>
            <a:ext cx="191388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ра</a:t>
            </a:r>
            <a:r>
              <a:rPr sz="1800" b="1" spc="-10" smtClean="0">
                <a:cs typeface="Times New Roman"/>
              </a:rPr>
              <a:t>й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92396" y="5945123"/>
            <a:ext cx="2711196" cy="612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77765" y="6108191"/>
            <a:ext cx="21412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по</a:t>
            </a:r>
            <a:r>
              <a:rPr sz="1800" b="1" spc="20" smtClean="0">
                <a:cs typeface="Times New Roman"/>
              </a:rPr>
              <a:t>с</a:t>
            </a:r>
            <a:r>
              <a:rPr sz="1800" b="1" spc="0" smtClean="0">
                <a:cs typeface="Times New Roman"/>
              </a:rPr>
              <a:t>ел</a:t>
            </a:r>
            <a:r>
              <a:rPr sz="1800" b="1" spc="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н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й</a:t>
            </a:r>
            <a:endParaRPr sz="1800"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80176" y="2703576"/>
            <a:ext cx="1426464" cy="1133856"/>
          </a:xfrm>
          <a:custGeom>
            <a:avLst/>
            <a:gdLst/>
            <a:ahLst/>
            <a:cxnLst/>
            <a:rect l="l" t="t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87871" y="2809366"/>
            <a:ext cx="121285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200" b="1" spc="-105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7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дар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нные вн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ий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ой Ф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рации</a:t>
            </a:r>
            <a:endParaRPr sz="1200"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23988" y="2688335"/>
            <a:ext cx="1511807" cy="1135380"/>
          </a:xfrm>
          <a:custGeom>
            <a:avLst/>
            <a:gdLst/>
            <a:ahLst/>
            <a:cxnLst/>
            <a:rect l="l" t="t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38415" y="2795015"/>
            <a:ext cx="128778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200" b="1" spc="-4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ррито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ри</a:t>
            </a:r>
            <a:r>
              <a:rPr sz="1200" b="1" spc="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о</a:t>
            </a:r>
            <a:r>
              <a:rPr sz="1200" b="1" spc="-2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яз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м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дицин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200" b="1" spc="-5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вания</a:t>
            </a:r>
            <a:endParaRPr sz="1200"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60819" y="2215133"/>
            <a:ext cx="1076198" cy="487933"/>
          </a:xfrm>
          <a:custGeom>
            <a:avLst/>
            <a:gdLst/>
            <a:ahLst/>
            <a:cxnLst/>
            <a:rect l="l" t="t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5531" y="2222754"/>
            <a:ext cx="1075690" cy="473837"/>
          </a:xfrm>
          <a:custGeom>
            <a:avLst/>
            <a:gdLst/>
            <a:ahLst/>
            <a:cxnLst/>
            <a:rect l="l" t="t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Бюджетная система Российской Федерации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-16568" y="152636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юджета поселения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поселения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3224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социально-экономичес-кого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развития Холмского городского поселения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 Холмского городского поселения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452372"/>
            <a:ext cx="713232" cy="711707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19" y="2244851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576" y="3017520"/>
            <a:ext cx="711708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356" y="3848100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612" y="4651247"/>
            <a:ext cx="711707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392" y="5504688"/>
            <a:ext cx="711707" cy="711708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5576" y="1434683"/>
            <a:ext cx="7776864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-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 dirty="0"/>
          </a:p>
          <a:p>
            <a:pPr marL="174625" marR="2912110">
              <a:lnSpc>
                <a:spcPct val="100499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в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ущем</a:t>
            </a:r>
            <a:r>
              <a:rPr sz="2000" spc="-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ду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;</a:t>
            </a:r>
            <a:r>
              <a:rPr sz="14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м</a:t>
            </a:r>
            <a:r>
              <a:rPr sz="1400" spc="3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стная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адми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рация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 dirty="0"/>
          </a:p>
          <a:p>
            <a:pPr marL="3175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Фо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р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мир</a:t>
            </a:r>
            <a:r>
              <a:rPr sz="2000" spc="1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сп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й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 dirty="0"/>
          </a:p>
          <a:p>
            <a:pPr marL="46228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 dirty="0"/>
          </a:p>
          <a:p>
            <a:pPr marL="60833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60833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lang="ru-RU" sz="1200" dirty="0" smtClean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marL="777875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Рассм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рение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777875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31" y="1771269"/>
            <a:ext cx="282139" cy="2255519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93" y="3961384"/>
            <a:ext cx="904303" cy="2027148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1"/>
          <p:cNvSpPr txBox="1">
            <a:spLocks/>
          </p:cNvSpPr>
          <p:nvPr/>
        </p:nvSpPr>
        <p:spPr>
          <a:xfrm>
            <a:off x="4860032" y="1772816"/>
            <a:ext cx="381642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 бюджете на очередной финансовый год и плановый период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6" name="object 11"/>
          <p:cNvSpPr txBox="1">
            <a:spLocks/>
          </p:cNvSpPr>
          <p:nvPr/>
        </p:nvSpPr>
        <p:spPr>
          <a:xfrm>
            <a:off x="5076056" y="2564904"/>
            <a:ext cx="4032448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5508104" y="4221088"/>
            <a:ext cx="3600400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об исполнении бюджета за отчетный финансовый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8" name="object 11"/>
          <p:cNvSpPr txBox="1">
            <a:spLocks/>
          </p:cNvSpPr>
          <p:nvPr/>
        </p:nvSpPr>
        <p:spPr>
          <a:xfrm>
            <a:off x="5724128" y="5013176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4478" y="3212973"/>
            <a:ext cx="126" cy="142112"/>
          </a:xfrm>
          <a:custGeom>
            <a:avLst/>
            <a:gdLst/>
            <a:ahLst/>
            <a:cxnLst/>
            <a:rect l="l" t="t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9929" y="2303272"/>
            <a:ext cx="5080" cy="579119"/>
          </a:xfrm>
          <a:custGeom>
            <a:avLst/>
            <a:gdLst/>
            <a:ahLst/>
            <a:cxnLst/>
            <a:rect l="l" t="t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527" y="2216530"/>
            <a:ext cx="2840482" cy="579120"/>
          </a:xfrm>
          <a:custGeom>
            <a:avLst/>
            <a:gdLst/>
            <a:ahLst/>
            <a:cxnLst/>
            <a:rect l="l" t="t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009" y="3302761"/>
            <a:ext cx="0" cy="73533"/>
          </a:xfrm>
          <a:custGeom>
            <a:avLst/>
            <a:gdLst/>
            <a:ahLst/>
            <a:cxnLst/>
            <a:rect l="l" t="t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2217" y="3284982"/>
            <a:ext cx="0" cy="260857"/>
          </a:xfrm>
          <a:custGeom>
            <a:avLst/>
            <a:gdLst/>
            <a:ahLst/>
            <a:cxnLst/>
            <a:rect l="l" t="t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39" y="303949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4888" y="1680972"/>
            <a:ext cx="2496312" cy="73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1276" y="1717548"/>
            <a:ext cx="2337816" cy="63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2611" y="1723644"/>
            <a:ext cx="2295143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39744" y="1811020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б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ета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6755" y="1717548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091" y="1723644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2491" y="2552700"/>
            <a:ext cx="2802636" cy="1025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1007" y="2569464"/>
            <a:ext cx="2218944" cy="630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2343" y="2575560"/>
            <a:ext cx="2176272" cy="588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0" y="2664459"/>
            <a:ext cx="17887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Безво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дные</a:t>
            </a:r>
            <a:endParaRPr sz="2000"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20840" y="2874264"/>
            <a:ext cx="1805940" cy="630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2176" y="2880360"/>
            <a:ext cx="1763268" cy="588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10831" y="2969259"/>
            <a:ext cx="14300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поступления</a:t>
            </a:r>
            <a:endParaRPr sz="200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443" y="2874264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5780" y="2880360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7164" y="2682239"/>
            <a:ext cx="2939795" cy="743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1359" y="2721864"/>
            <a:ext cx="2791967" cy="6309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696" y="2727960"/>
            <a:ext cx="2749296" cy="588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0716" y="2816859"/>
            <a:ext cx="24155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Нен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50991" y="2721864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2328" y="2727960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843" y="2688335"/>
            <a:ext cx="2807208" cy="7376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051" y="2721864"/>
            <a:ext cx="2525268" cy="6309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7" y="2727960"/>
            <a:ext cx="2482596" cy="5882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4824" y="2816859"/>
            <a:ext cx="21488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8983" y="2721864"/>
            <a:ext cx="460248" cy="630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0320" y="2727960"/>
            <a:ext cx="417575" cy="588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084" y="3328415"/>
            <a:ext cx="2761488" cy="35295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526" y="3582416"/>
            <a:ext cx="2181860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Поступления 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уплаты 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гов,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уста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овле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ных Налоговы</a:t>
            </a:r>
            <a:r>
              <a:rPr sz="1600" b="1" spc="-15" smtClean="0">
                <a:cs typeface="Calibri"/>
              </a:rPr>
              <a:t>м </a:t>
            </a:r>
            <a:r>
              <a:rPr sz="1600" b="1" spc="-10" smtClean="0">
                <a:cs typeface="Calibri"/>
              </a:rPr>
              <a:t>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ек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ом Р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ссийской</a:t>
            </a:r>
            <a:r>
              <a:rPr sz="1600" b="1" spc="-5" smtClean="0">
                <a:cs typeface="Calibri"/>
              </a:rPr>
              <a:t> </a:t>
            </a:r>
            <a:r>
              <a:rPr sz="1600" b="1" spc="-20" smtClean="0">
                <a:cs typeface="Calibri"/>
              </a:rPr>
              <a:t>Ф</a:t>
            </a:r>
            <a:r>
              <a:rPr sz="1600" b="1" spc="-10" smtClean="0">
                <a:cs typeface="Calibri"/>
              </a:rPr>
              <a:t>еде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аци</a:t>
            </a:r>
            <a:r>
              <a:rPr sz="1600" b="1" spc="0" smtClean="0">
                <a:cs typeface="Calibri"/>
              </a:rPr>
              <a:t>и</a:t>
            </a:r>
            <a:r>
              <a:rPr sz="1600" spc="-5" smtClean="0">
                <a:cs typeface="Calibri"/>
              </a:rPr>
              <a:t>, </a:t>
            </a:r>
            <a:r>
              <a:rPr sz="1600" spc="-10" smtClean="0">
                <a:cs typeface="Calibri"/>
              </a:rPr>
              <a:t>например:</a:t>
            </a:r>
            <a:endParaRPr sz="16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658" y="5030978"/>
            <a:ext cx="1692275" cy="139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при</a:t>
            </a:r>
            <a:r>
              <a:rPr sz="1500" spc="5" smtClean="0">
                <a:cs typeface="Calibri"/>
              </a:rPr>
              <a:t>б</a:t>
            </a:r>
            <a:r>
              <a:rPr sz="1500" spc="-5" smtClean="0">
                <a:cs typeface="Calibri"/>
              </a:rPr>
              <a:t>ы</a:t>
            </a:r>
            <a:r>
              <a:rPr sz="1500" spc="0" smtClean="0">
                <a:cs typeface="Calibri"/>
              </a:rPr>
              <a:t>ль</a:t>
            </a:r>
            <a:endParaRPr sz="1500" smtClean="0">
              <a:cs typeface="Calibri"/>
            </a:endParaRPr>
          </a:p>
          <a:p>
            <a:pPr marR="140335" algn="ctr">
              <a:lnSpc>
                <a:spcPct val="100000"/>
              </a:lnSpc>
            </a:pPr>
            <a:r>
              <a:rPr sz="1500" smtClean="0">
                <a:cs typeface="Calibri"/>
              </a:rPr>
              <a:t>организаций</a:t>
            </a:r>
            <a:r>
              <a:rPr sz="1500" spc="-5" smtClean="0">
                <a:cs typeface="Calibri"/>
              </a:rPr>
              <a:t>;</a:t>
            </a:r>
            <a:endParaRPr sz="1500" smtClean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акциз</a:t>
            </a:r>
            <a:r>
              <a:rPr sz="1500" spc="-5" smtClean="0">
                <a:cs typeface="Calibri"/>
              </a:rPr>
              <a:t>ы;</a:t>
            </a:r>
            <a:endParaRPr sz="1500">
              <a:cs typeface="Calibri"/>
            </a:endParaRPr>
          </a:p>
          <a:p>
            <a:pPr marL="227329" marR="107950" indent="-215265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доходы физическ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х</a:t>
            </a:r>
            <a:r>
              <a:rPr sz="1500" spc="-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л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ц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</a:t>
            </a:r>
            <a:r>
              <a:rPr sz="1500" spc="5" smtClean="0">
                <a:cs typeface="Calibri"/>
              </a:rPr>
              <a:t>р</a:t>
            </a:r>
            <a:r>
              <a:rPr sz="1500" spc="0" smtClean="0">
                <a:cs typeface="Calibri"/>
              </a:rPr>
              <a:t>угие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налоги.</a:t>
            </a:r>
            <a:endParaRPr sz="150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0591" y="3332988"/>
            <a:ext cx="2731008" cy="35250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51219" y="4140834"/>
            <a:ext cx="2349500" cy="1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ступле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ия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д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угих бюджетов бюджетн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й системы </a:t>
            </a:r>
            <a:r>
              <a:rPr sz="1600" b="1" spc="-15" smtClean="0">
                <a:cs typeface="Calibri"/>
              </a:rPr>
              <a:t>(межбю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жет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ые трансферты), ор</a:t>
            </a:r>
            <a:r>
              <a:rPr sz="1600" b="1" spc="-20" smtClean="0">
                <a:cs typeface="Calibri"/>
              </a:rPr>
              <a:t>г</a:t>
            </a:r>
            <a:r>
              <a:rPr sz="1600" b="1" spc="-10" smtClean="0">
                <a:cs typeface="Calibri"/>
              </a:rPr>
              <a:t>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изаций, граж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ан</a:t>
            </a:r>
            <a:r>
              <a:rPr sz="1600" b="1" spc="-5" smtClean="0">
                <a:cs typeface="Calibri"/>
              </a:rPr>
              <a:t> </a:t>
            </a:r>
            <a:r>
              <a:rPr sz="1600" b="1" spc="-15" smtClean="0">
                <a:cs typeface="Calibri"/>
              </a:rPr>
              <a:t>(</a:t>
            </a:r>
            <a:r>
              <a:rPr sz="1600" b="1" spc="-10" smtClean="0">
                <a:cs typeface="Calibri"/>
              </a:rPr>
              <a:t>кроме</a:t>
            </a:r>
            <a:r>
              <a:rPr sz="1600" b="1" spc="10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и не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д</a:t>
            </a:r>
            <a:r>
              <a:rPr sz="1600" b="1" spc="-10" smtClean="0">
                <a:cs typeface="Calibri"/>
              </a:rPr>
              <a:t>охо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ов).</a:t>
            </a:r>
            <a:endParaRPr sz="1600"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9929" y="2303272"/>
            <a:ext cx="3104006" cy="405638"/>
          </a:xfrm>
          <a:custGeom>
            <a:avLst/>
            <a:gdLst/>
            <a:ahLst/>
            <a:cxnLst/>
            <a:rect l="l" t="t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975" marR="12700">
              <a:lnSpc>
                <a:spcPct val="100000"/>
              </a:lnSpc>
            </a:pPr>
            <a:r>
              <a:rPr sz="2200" b="1" spc="-30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60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х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ды</a:t>
            </a:r>
            <a:r>
              <a:rPr sz="2200" b="1" spc="1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б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ета</a:t>
            </a:r>
            <a:r>
              <a:rPr sz="2200" b="1" spc="4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–</a:t>
            </a:r>
            <a:r>
              <a:rPr sz="2200" spc="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э</a:t>
            </a:r>
            <a:r>
              <a:rPr sz="2200" spc="-35" smtClean="0">
                <a:latin typeface="+mn-lt"/>
                <a:cs typeface="Calibri"/>
              </a:rPr>
              <a:t>т</a:t>
            </a:r>
            <a:r>
              <a:rPr sz="2200" spc="-15" smtClean="0">
                <a:latin typeface="+mn-lt"/>
                <a:cs typeface="Calibri"/>
              </a:rPr>
              <a:t>о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езвозме</a:t>
            </a:r>
            <a:r>
              <a:rPr sz="2200" spc="-40" smtClean="0">
                <a:latin typeface="+mn-lt"/>
                <a:cs typeface="Calibri"/>
              </a:rPr>
              <a:t>з</a:t>
            </a:r>
            <a:r>
              <a:rPr sz="2200" spc="-15" smtClean="0">
                <a:latin typeface="+mn-lt"/>
                <a:cs typeface="Calibri"/>
              </a:rPr>
              <a:t>дные</a:t>
            </a:r>
            <a:r>
              <a:rPr sz="2200" spc="4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и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езвозвратные</a:t>
            </a:r>
            <a:r>
              <a:rPr sz="2200" spc="1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поступ</a:t>
            </a:r>
            <a:r>
              <a:rPr sz="2200" spc="-25" smtClean="0">
                <a:latin typeface="+mn-lt"/>
                <a:cs typeface="Calibri"/>
              </a:rPr>
              <a:t>л</a:t>
            </a:r>
            <a:r>
              <a:rPr sz="2200" spc="-15" smtClean="0">
                <a:latin typeface="+mn-lt"/>
                <a:cs typeface="Calibri"/>
              </a:rPr>
              <a:t>ения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5" smtClean="0">
                <a:latin typeface="+mn-lt"/>
                <a:cs typeface="Calibri"/>
              </a:rPr>
              <a:t>ен</a:t>
            </a:r>
            <a:r>
              <a:rPr sz="2200" spc="-55" smtClean="0">
                <a:latin typeface="+mn-lt"/>
                <a:cs typeface="Calibri"/>
              </a:rPr>
              <a:t>е</a:t>
            </a:r>
            <a:r>
              <a:rPr sz="2200" spc="-15" smtClean="0">
                <a:latin typeface="+mn-lt"/>
                <a:cs typeface="Calibri"/>
              </a:rPr>
              <a:t>жных</a:t>
            </a:r>
            <a:r>
              <a:rPr sz="2200" spc="2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ср</a:t>
            </a:r>
            <a:r>
              <a:rPr sz="2200" spc="-50" smtClean="0">
                <a:latin typeface="+mn-lt"/>
                <a:cs typeface="Calibri"/>
              </a:rPr>
              <a:t>е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0" smtClean="0">
                <a:latin typeface="+mn-lt"/>
                <a:cs typeface="Calibri"/>
              </a:rPr>
              <a:t>ств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б</a:t>
            </a:r>
            <a:r>
              <a:rPr sz="2200" spc="-85" smtClean="0">
                <a:latin typeface="+mn-lt"/>
                <a:cs typeface="Calibri"/>
              </a:rPr>
              <a:t>ю</a:t>
            </a:r>
            <a:r>
              <a:rPr sz="2200" spc="-15" smtClean="0">
                <a:latin typeface="+mn-lt"/>
                <a:cs typeface="Calibri"/>
              </a:rPr>
              <a:t>д</a:t>
            </a:r>
            <a:r>
              <a:rPr sz="2200" spc="-50" smtClean="0">
                <a:latin typeface="+mn-lt"/>
                <a:cs typeface="Calibri"/>
              </a:rPr>
              <a:t>ж</a:t>
            </a:r>
            <a:r>
              <a:rPr sz="2200" spc="-30" smtClean="0">
                <a:latin typeface="+mn-lt"/>
                <a:cs typeface="Calibri"/>
              </a:rPr>
              <a:t>е</a:t>
            </a:r>
            <a:r>
              <a:rPr sz="2200" spc="-105" smtClean="0">
                <a:latin typeface="+mn-lt"/>
                <a:cs typeface="Calibri"/>
              </a:rPr>
              <a:t>т</a:t>
            </a:r>
            <a:r>
              <a:rPr sz="2200" spc="-10" smtClean="0">
                <a:latin typeface="+mn-lt"/>
                <a:cs typeface="Calibri"/>
              </a:rPr>
              <a:t>.</a:t>
            </a:r>
            <a:endParaRPr sz="2200">
              <a:latin typeface="+mn-lt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86683" y="3328415"/>
            <a:ext cx="2985516" cy="35295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98011" y="3505961"/>
            <a:ext cx="2552065" cy="299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1270" algn="ctr">
              <a:lnSpc>
                <a:spcPct val="100000"/>
              </a:lnSpc>
            </a:pPr>
            <a:r>
              <a:rPr sz="1600" b="1" spc="-10" dirty="0" err="1" smtClean="0">
                <a:cs typeface="Calibri"/>
              </a:rPr>
              <a:t>П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ступле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ия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от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уплаты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5" dirty="0" err="1" smtClean="0">
                <a:cs typeface="Calibri"/>
              </a:rPr>
              <a:t>др</a:t>
            </a:r>
            <a:r>
              <a:rPr sz="1600" b="1" spc="-10" dirty="0" err="1" smtClean="0">
                <a:cs typeface="Calibri"/>
              </a:rPr>
              <a:t>угих</a:t>
            </a:r>
            <a:r>
              <a:rPr sz="1600" b="1" spc="2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пошлин</a:t>
            </a:r>
            <a:r>
              <a:rPr sz="1600" b="1" spc="-10" dirty="0" smtClean="0">
                <a:cs typeface="Calibri"/>
              </a:rPr>
              <a:t> и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сбо</a:t>
            </a:r>
            <a:r>
              <a:rPr sz="1600" b="1" spc="-15" dirty="0" err="1" smtClean="0">
                <a:cs typeface="Calibri"/>
              </a:rPr>
              <a:t>р</a:t>
            </a:r>
            <a:r>
              <a:rPr sz="1600" b="1" spc="-10" dirty="0" err="1" smtClean="0">
                <a:cs typeface="Calibri"/>
              </a:rPr>
              <a:t>ов</a:t>
            </a:r>
            <a:r>
              <a:rPr sz="1600" b="1" spc="-10" dirty="0" smtClean="0">
                <a:cs typeface="Calibri"/>
              </a:rPr>
              <a:t>, </a:t>
            </a:r>
            <a:r>
              <a:rPr sz="1600" b="1" spc="-10" dirty="0" err="1" smtClean="0">
                <a:cs typeface="Calibri"/>
              </a:rPr>
              <a:t>уста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овле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ных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м</a:t>
            </a:r>
            <a:r>
              <a:rPr sz="1600" b="1" spc="-10" dirty="0" smtClean="0">
                <a:cs typeface="Calibri"/>
              </a:rPr>
              <a:t>,</a:t>
            </a:r>
            <a:r>
              <a:rPr sz="1600" b="1" spc="-20" dirty="0" smtClean="0">
                <a:cs typeface="Calibri"/>
              </a:rPr>
              <a:t> </a:t>
            </a:r>
            <a:r>
              <a:rPr sz="1600" b="1" spc="-10" dirty="0" smtClean="0">
                <a:cs typeface="Calibri"/>
              </a:rPr>
              <a:t>а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т</a:t>
            </a:r>
            <a:r>
              <a:rPr sz="1600" b="1" spc="-5" dirty="0" err="1" smtClean="0">
                <a:cs typeface="Calibri"/>
              </a:rPr>
              <a:t>а</a:t>
            </a:r>
            <a:r>
              <a:rPr sz="1600" b="1" spc="-10" dirty="0" err="1" smtClean="0">
                <a:cs typeface="Calibri"/>
              </a:rPr>
              <a:t>кже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штраф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в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нарушение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5" dirty="0" err="1" smtClean="0">
                <a:cs typeface="Calibri"/>
              </a:rPr>
              <a:t>а</a:t>
            </a:r>
            <a:r>
              <a:rPr sz="1600" spc="-5" dirty="0" smtClean="0">
                <a:cs typeface="Calibri"/>
              </a:rPr>
              <a:t>, </a:t>
            </a:r>
            <a:r>
              <a:rPr sz="1600" spc="-10" dirty="0" err="1" smtClean="0">
                <a:cs typeface="Calibri"/>
              </a:rPr>
              <a:t>на</a:t>
            </a:r>
            <a:r>
              <a:rPr sz="1600" spc="-15" dirty="0" err="1" smtClean="0">
                <a:cs typeface="Calibri"/>
              </a:rPr>
              <a:t>п</a:t>
            </a:r>
            <a:r>
              <a:rPr sz="1600" spc="-10" dirty="0" err="1" smtClean="0">
                <a:cs typeface="Calibri"/>
              </a:rPr>
              <a:t>ример</a:t>
            </a:r>
            <a:r>
              <a:rPr sz="1600" spc="-10" dirty="0" smtClean="0">
                <a:cs typeface="Calibri"/>
              </a:rPr>
              <a:t>:</a:t>
            </a:r>
            <a:endParaRPr sz="1600" dirty="0">
              <a:cs typeface="Calibri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 dirty="0"/>
          </a:p>
          <a:p>
            <a:pPr marL="227329" marR="212090" indent="-215265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доходы</a:t>
            </a:r>
            <a:r>
              <a:rPr sz="1500" spc="-1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от</a:t>
            </a:r>
            <a:r>
              <a:rPr sz="1500" spc="-1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использов</a:t>
            </a:r>
            <a:r>
              <a:rPr sz="1500" spc="-15" dirty="0" err="1" smtClean="0">
                <a:cs typeface="Calibri"/>
              </a:rPr>
              <a:t>а</a:t>
            </a:r>
            <a:r>
              <a:rPr sz="1500" spc="0" dirty="0" err="1" smtClean="0">
                <a:cs typeface="Calibri"/>
              </a:rPr>
              <a:t>ния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госу</a:t>
            </a:r>
            <a:r>
              <a:rPr sz="1500" spc="5" dirty="0" err="1" smtClean="0">
                <a:cs typeface="Calibri"/>
              </a:rPr>
              <a:t>д</a:t>
            </a:r>
            <a:r>
              <a:rPr sz="1500" spc="0" dirty="0" err="1" smtClean="0">
                <a:cs typeface="Calibri"/>
              </a:rPr>
              <a:t>арств</a:t>
            </a:r>
            <a:r>
              <a:rPr sz="1500" spc="-5" dirty="0" err="1" smtClean="0">
                <a:cs typeface="Calibri"/>
              </a:rPr>
              <a:t>е</a:t>
            </a:r>
            <a:r>
              <a:rPr sz="1500" spc="0" dirty="0" err="1" smtClean="0">
                <a:cs typeface="Calibri"/>
              </a:rPr>
              <a:t>н</a:t>
            </a:r>
            <a:r>
              <a:rPr sz="1500" spc="-10" dirty="0" err="1" smtClean="0">
                <a:cs typeface="Calibri"/>
              </a:rPr>
              <a:t>н</a:t>
            </a:r>
            <a:r>
              <a:rPr sz="1500" spc="0" dirty="0" err="1" smtClean="0">
                <a:cs typeface="Calibri"/>
              </a:rPr>
              <a:t>ого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м</a:t>
            </a:r>
            <a:r>
              <a:rPr sz="1500" spc="0" dirty="0" err="1" smtClean="0">
                <a:cs typeface="Calibri"/>
              </a:rPr>
              <a:t>у</a:t>
            </a:r>
            <a:r>
              <a:rPr sz="1500" spc="5" dirty="0" err="1" smtClean="0">
                <a:cs typeface="Calibri"/>
              </a:rPr>
              <a:t>щ</a:t>
            </a:r>
            <a:r>
              <a:rPr sz="1500" spc="0" dirty="0" err="1" smtClean="0">
                <a:cs typeface="Calibri"/>
              </a:rPr>
              <a:t>ес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ва</a:t>
            </a:r>
            <a:r>
              <a:rPr sz="1500" spc="-40" dirty="0" smtClean="0">
                <a:cs typeface="Calibri"/>
              </a:rPr>
              <a:t> </a:t>
            </a:r>
            <a:r>
              <a:rPr sz="1500" spc="0" dirty="0" smtClean="0">
                <a:cs typeface="Calibri"/>
              </a:rPr>
              <a:t>и </a:t>
            </a:r>
            <a:r>
              <a:rPr sz="1500" spc="0" dirty="0" err="1" smtClean="0">
                <a:cs typeface="Calibri"/>
              </a:rPr>
              <a:t>земл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ш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рафные</a:t>
            </a:r>
            <a:r>
              <a:rPr sz="1500" spc="-2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санк</a:t>
            </a:r>
            <a:r>
              <a:rPr sz="1500" spc="5" dirty="0" err="1" smtClean="0">
                <a:cs typeface="Calibri"/>
              </a:rPr>
              <a:t>ц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</a:t>
            </a:r>
            <a:r>
              <a:rPr sz="1500" spc="5" dirty="0" err="1" smtClean="0">
                <a:cs typeface="Calibri"/>
              </a:rPr>
              <a:t>р</a:t>
            </a:r>
            <a:r>
              <a:rPr sz="1500" spc="0" dirty="0" err="1" smtClean="0">
                <a:cs typeface="Calibri"/>
              </a:rPr>
              <a:t>угие</a:t>
            </a:r>
            <a:r>
              <a:rPr sz="1500" spc="0" dirty="0" smtClean="0">
                <a:cs typeface="Calibri"/>
              </a:rPr>
              <a:t>.</a:t>
            </a:r>
            <a:endParaRPr sz="1500" dirty="0">
              <a:cs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Доходы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504" y="737654"/>
            <a:ext cx="8878824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44424"/>
            <a:ext cx="8830056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31" y="764704"/>
            <a:ext cx="8785034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31" y="764704"/>
            <a:ext cx="8785034" cy="1152144"/>
          </a:xfrm>
          <a:custGeom>
            <a:avLst/>
            <a:gdLst/>
            <a:ahLst/>
            <a:cxnLst/>
            <a:rect l="l" t="t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981" y="2404909"/>
            <a:ext cx="231648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648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132" y="3401226"/>
            <a:ext cx="2795016" cy="3479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573" y="3437801"/>
            <a:ext cx="2564892" cy="3482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440" y="3429039"/>
            <a:ext cx="2700845" cy="3384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40" y="3429039"/>
            <a:ext cx="2700845" cy="3384384"/>
          </a:xfrm>
          <a:custGeom>
            <a:avLst/>
            <a:gdLst/>
            <a:ahLst/>
            <a:cxnLst/>
            <a:rect l="l" t="t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095" y="3509907"/>
            <a:ext cx="2151380" cy="2399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7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всей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-10" dirty="0" smtClean="0">
                <a:latin typeface="Calibri"/>
                <a:cs typeface="Calibri"/>
              </a:rPr>
              <a:t>,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прибыль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20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аниза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</a:t>
            </a:r>
            <a:r>
              <a:rPr sz="1800" b="1" spc="5" dirty="0" err="1" smtClean="0">
                <a:latin typeface="Calibri"/>
                <a:cs typeface="Calibri"/>
              </a:rPr>
              <a:t>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 marR="33528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-15" dirty="0" err="1" smtClean="0">
                <a:latin typeface="Calibri"/>
                <a:cs typeface="Calibri"/>
              </a:rPr>
              <a:t>д</a:t>
            </a:r>
            <a:r>
              <a:rPr sz="1800" b="1" spc="-20" dirty="0" err="1" smtClean="0">
                <a:latin typeface="Calibri"/>
                <a:cs typeface="Calibri"/>
              </a:rPr>
              <a:t>о</a:t>
            </a:r>
            <a:r>
              <a:rPr sz="1800" b="1" spc="-35" dirty="0" err="1" smtClean="0">
                <a:latin typeface="Calibri"/>
                <a:cs typeface="Calibri"/>
              </a:rPr>
              <a:t>х</a:t>
            </a:r>
            <a:r>
              <a:rPr sz="1800" b="1" spc="-4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ды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физ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че</a:t>
            </a:r>
            <a:r>
              <a:rPr sz="1800" b="1" spc="5" dirty="0" err="1" smtClean="0">
                <a:latin typeface="Calibri"/>
                <a:cs typeface="Calibri"/>
              </a:rPr>
              <a:t>с</a:t>
            </a:r>
            <a:r>
              <a:rPr sz="1800" b="1" spc="0" dirty="0" err="1" smtClean="0">
                <a:latin typeface="Calibri"/>
                <a:cs typeface="Calibri"/>
              </a:rPr>
              <a:t>к</a:t>
            </a:r>
            <a:r>
              <a:rPr sz="1800" b="1" spc="-10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х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л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15" dirty="0" err="1" smtClean="0">
                <a:latin typeface="Calibri"/>
                <a:cs typeface="Calibri"/>
              </a:rPr>
              <a:t>ц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Ак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изы</a:t>
            </a:r>
            <a:r>
              <a:rPr sz="1800" b="1" spc="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493" y="3401226"/>
            <a:ext cx="2974848" cy="3479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552" y="3468281"/>
            <a:ext cx="2784348" cy="3421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6737" y="3429039"/>
            <a:ext cx="2880360" cy="338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6737" y="3429039"/>
            <a:ext cx="2880360" cy="3384384"/>
          </a:xfrm>
          <a:custGeom>
            <a:avLst/>
            <a:gdLst/>
            <a:ahLst/>
            <a:cxnLst/>
            <a:rect l="l" t="t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26574" y="3540143"/>
            <a:ext cx="2417445" cy="288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за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онами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2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и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со</a:t>
            </a:r>
            <a:r>
              <a:rPr sz="1600" b="1" spc="-20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тве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ст</a:t>
            </a:r>
            <a:r>
              <a:rPr sz="1600" b="1" spc="-20" dirty="0" err="1" smtClean="0">
                <a:latin typeface="Calibri"/>
                <a:cs typeface="Calibri"/>
              </a:rPr>
              <a:t>в</a:t>
            </a:r>
            <a:r>
              <a:rPr sz="1600" b="1" spc="-10" dirty="0" err="1" smtClean="0">
                <a:latin typeface="Calibri"/>
                <a:cs typeface="Calibri"/>
              </a:rPr>
              <a:t>ующих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иях</a:t>
            </a:r>
            <a:r>
              <a:rPr sz="1600" b="1" spc="4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Р</a:t>
            </a:r>
            <a:r>
              <a:rPr sz="1600" b="1" spc="-125" dirty="0" smtClean="0">
                <a:latin typeface="Calibri"/>
                <a:cs typeface="Calibri"/>
              </a:rPr>
              <a:t>Ф</a:t>
            </a:r>
            <a:r>
              <a:rPr sz="1600" b="1" spc="-5" dirty="0" smtClean="0">
                <a:latin typeface="Calibri"/>
                <a:cs typeface="Calibri"/>
              </a:rPr>
              <a:t>,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25527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-15" dirty="0" err="1" smtClean="0">
                <a:latin typeface="Calibri"/>
                <a:cs typeface="Calibri"/>
              </a:rPr>
              <a:t>м</a:t>
            </a:r>
            <a:r>
              <a:rPr sz="1800" b="1" spc="0" dirty="0" err="1" smtClean="0">
                <a:latin typeface="Calibri"/>
                <a:cs typeface="Calibri"/>
              </a:rPr>
              <a:t>у</a:t>
            </a:r>
            <a:r>
              <a:rPr sz="1800" b="1" spc="-20" dirty="0" err="1" smtClean="0">
                <a:latin typeface="Calibri"/>
                <a:cs typeface="Calibri"/>
              </a:rPr>
              <a:t>щ</a:t>
            </a:r>
            <a:r>
              <a:rPr sz="1800" b="1" spc="5" dirty="0" err="1" smtClean="0">
                <a:latin typeface="Calibri"/>
                <a:cs typeface="Calibri"/>
              </a:rPr>
              <a:t>е</a:t>
            </a:r>
            <a:r>
              <a:rPr sz="1800" b="1" spc="0" dirty="0" err="1" smtClean="0">
                <a:latin typeface="Calibri"/>
                <a:cs typeface="Calibri"/>
              </a:rPr>
              <a:t>ст</a:t>
            </a:r>
            <a:r>
              <a:rPr sz="1800" b="1" spc="-10" dirty="0" err="1" smtClean="0">
                <a:latin typeface="Calibri"/>
                <a:cs typeface="Calibri"/>
              </a:rPr>
              <a:t>в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15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-10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рансп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р</a:t>
            </a:r>
            <a:r>
              <a:rPr sz="1800" b="1" spc="-1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ный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lang="en-US" b="1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56261" y="3401227"/>
            <a:ext cx="2830068" cy="3456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3124" y="3429039"/>
            <a:ext cx="2736341" cy="3384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3124" y="3429039"/>
            <a:ext cx="2736341" cy="3384384"/>
          </a:xfrm>
          <a:custGeom>
            <a:avLst/>
            <a:gdLst/>
            <a:ahLst/>
            <a:cxnLst/>
            <a:rect l="l" t="t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572" y="782266"/>
            <a:ext cx="8415655" cy="153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2400" b="1" smtClean="0">
                <a:solidFill>
                  <a:srgbClr val="0000FF"/>
                </a:solidFill>
                <a:latin typeface="Calibri"/>
                <a:cs typeface="Calibri"/>
              </a:rPr>
              <a:t>Налог</a:t>
            </a:r>
            <a:r>
              <a:rPr sz="2400" b="1" spc="8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–</a:t>
            </a:r>
            <a:r>
              <a:rPr sz="1800" b="1" spc="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ый,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ин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иви</a:t>
            </a:r>
            <a:r>
              <a:rPr sz="1600" b="1" spc="-4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уально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безв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зме</a:t>
            </a:r>
            <a:r>
              <a:rPr sz="1600" b="1" spc="-20" smtClean="0">
                <a:latin typeface="Calibri"/>
                <a:cs typeface="Calibri"/>
              </a:rPr>
              <a:t>з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ный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взима</a:t>
            </a:r>
            <a:r>
              <a:rPr sz="1600" b="1" spc="-2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мый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изаций 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физиче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ких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лиц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фо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ме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отчуж</a:t>
            </a:r>
            <a:r>
              <a:rPr sz="1600" b="1" spc="-30" err="1" smtClean="0">
                <a:latin typeface="Calibri"/>
                <a:cs typeface="Calibri"/>
              </a:rPr>
              <a:t>д</a:t>
            </a:r>
            <a:r>
              <a:rPr sz="1600" b="1" spc="-10" err="1" smtClean="0">
                <a:latin typeface="Calibri"/>
                <a:cs typeface="Calibri"/>
              </a:rPr>
              <a:t>е</a:t>
            </a:r>
            <a:r>
              <a:rPr sz="1600" b="1" spc="-5" err="1" smtClean="0">
                <a:latin typeface="Calibri"/>
                <a:cs typeface="Calibri"/>
              </a:rPr>
              <a:t>н</a:t>
            </a:r>
            <a:r>
              <a:rPr sz="1600" b="1" spc="-10" err="1" smtClean="0">
                <a:latin typeface="Calibri"/>
                <a:cs typeface="Calibri"/>
              </a:rPr>
              <a:t>ия</a:t>
            </a:r>
            <a:r>
              <a:rPr lang="ru-RU" sz="1600" b="1" spc="-10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п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инадл</a:t>
            </a:r>
            <a:r>
              <a:rPr sz="1600" b="1" spc="-35" err="1" smtClean="0">
                <a:latin typeface="Calibri"/>
                <a:cs typeface="Calibri"/>
              </a:rPr>
              <a:t>е</a:t>
            </a:r>
            <a:r>
              <a:rPr sz="1600" b="1" spc="-40" err="1" smtClean="0">
                <a:latin typeface="Calibri"/>
                <a:cs typeface="Calibri"/>
              </a:rPr>
              <a:t>ж</a:t>
            </a:r>
            <a:r>
              <a:rPr sz="1600" b="1" spc="-10" err="1" smtClean="0">
                <a:latin typeface="Calibri"/>
                <a:cs typeface="Calibri"/>
              </a:rPr>
              <a:t>ащих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им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праве</a:t>
            </a:r>
            <a:r>
              <a:rPr sz="1600" b="1" spc="-5" smtClean="0">
                <a:latin typeface="Calibri"/>
                <a:cs typeface="Calibri"/>
              </a:rPr>
              <a:t> с</a:t>
            </a:r>
            <a:r>
              <a:rPr sz="1600" b="1" spc="-10" smtClean="0">
                <a:latin typeface="Calibri"/>
                <a:cs typeface="Calibri"/>
              </a:rPr>
              <a:t>об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ности,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х</a:t>
            </a:r>
            <a:r>
              <a:rPr sz="1600" b="1" spc="-10" smtClean="0">
                <a:latin typeface="Calibri"/>
                <a:cs typeface="Calibri"/>
              </a:rPr>
              <a:t>озяйстве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 в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или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оперативно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ле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жных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ств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0" smtClean="0">
                <a:latin typeface="Calibri"/>
                <a:cs typeface="Calibri"/>
              </a:rPr>
              <a:t>ц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лях фи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сов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2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пече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ея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ости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ос</a:t>
            </a:r>
            <a:r>
              <a:rPr sz="1600" b="1" spc="-75" smtClean="0">
                <a:latin typeface="Calibri"/>
                <a:cs typeface="Calibri"/>
              </a:rPr>
              <a:t>у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арства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(</a:t>
            </a:r>
            <a:r>
              <a:rPr sz="1600" b="1" spc="-10" smtClean="0">
                <a:latin typeface="Calibri"/>
                <a:cs typeface="Calibri"/>
              </a:rPr>
              <a:t>или)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0" marR="115570" algn="ctr">
              <a:lnSpc>
                <a:spcPct val="100000"/>
              </a:lnSpc>
            </a:pPr>
            <a:r>
              <a:rPr sz="1800" b="1" smtClean="0">
                <a:solidFill>
                  <a:srgbClr val="0000FF"/>
                </a:solidFill>
                <a:latin typeface="Calibri"/>
                <a:cs typeface="Calibri"/>
              </a:rPr>
              <a:t>ВИДЫ НАЛ</a:t>
            </a:r>
            <a:r>
              <a:rPr sz="1800" b="1" spc="-10" smtClean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800" b="1" spc="-45" smtClean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1800" b="1" spc="0" smtClean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126" y="2398687"/>
            <a:ext cx="734250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2050" algn="l"/>
              </a:tabLst>
            </a:pPr>
            <a:r>
              <a:rPr sz="2000" b="1" dirty="0" smtClean="0">
                <a:solidFill>
                  <a:srgbClr val="0000FF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	М</a:t>
            </a:r>
            <a:r>
              <a:rPr sz="2000" b="1" spc="-55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СТН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63" y="2542577"/>
            <a:ext cx="18338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0000FF"/>
                </a:solidFill>
                <a:latin typeface="Calibri"/>
                <a:cs typeface="Calibri"/>
              </a:rPr>
              <a:t>РЕГИО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576" y="2902750"/>
            <a:ext cx="75438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-135" dirty="0" smtClean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ОВЛЕНЫ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НАЛО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ОВЫМ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КО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СОМ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СИЙС</a:t>
            </a: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АЦИИ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357" y="3448459"/>
            <a:ext cx="2247265" cy="334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</a:pP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мативными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актами п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стави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 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5" smtClean="0">
                <a:latin typeface="Calibri"/>
                <a:cs typeface="Calibri"/>
              </a:rPr>
              <a:t>ы </a:t>
            </a:r>
            <a:r>
              <a:rPr sz="1600" b="1" spc="-10" smtClean="0">
                <a:latin typeface="Calibri"/>
                <a:cs typeface="Calibri"/>
              </a:rPr>
              <a:t>к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20" smtClean="0">
                <a:latin typeface="Calibri"/>
                <a:cs typeface="Calibri"/>
              </a:rPr>
              <a:t>рр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ори</a:t>
            </a:r>
            <a:r>
              <a:rPr sz="1600" b="1" spc="-20" smtClean="0">
                <a:latin typeface="Calibri"/>
                <a:cs typeface="Calibri"/>
              </a:rPr>
              <a:t>я</a:t>
            </a:r>
            <a:r>
              <a:rPr sz="1600" b="1" spc="-10" smtClean="0">
                <a:latin typeface="Calibri"/>
                <a:cs typeface="Calibri"/>
              </a:rPr>
              <a:t>х со</a:t>
            </a:r>
            <a:r>
              <a:rPr sz="1600" b="1" spc="-20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ст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ующих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2000" b="1" spc="-5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пример: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З</a:t>
            </a:r>
            <a:r>
              <a:rPr sz="1800" b="1" spc="-1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м</a:t>
            </a:r>
            <a:r>
              <a:rPr sz="1800" b="1" spc="-2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льный</a:t>
            </a:r>
            <a:r>
              <a:rPr sz="1800" b="1" spc="-20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г;</a:t>
            </a:r>
            <a:endParaRPr sz="1800">
              <a:latin typeface="Calibri"/>
              <a:cs typeface="Calibri"/>
            </a:endParaRPr>
          </a:p>
          <a:p>
            <a:pPr marL="12700" marR="84455">
              <a:lnSpc>
                <a:spcPct val="100000"/>
              </a:lnSpc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 на 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-15" smtClean="0">
                <a:latin typeface="Calibri"/>
                <a:cs typeface="Calibri"/>
              </a:rPr>
              <a:t>м</a:t>
            </a:r>
            <a:r>
              <a:rPr sz="1800" b="1" spc="0" smtClean="0">
                <a:latin typeface="Calibri"/>
                <a:cs typeface="Calibri"/>
              </a:rPr>
              <a:t>у</a:t>
            </a:r>
            <a:r>
              <a:rPr sz="1800" b="1" spc="-20" smtClean="0">
                <a:latin typeface="Calibri"/>
                <a:cs typeface="Calibri"/>
              </a:rPr>
              <a:t>щ</a:t>
            </a:r>
            <a:r>
              <a:rPr sz="1800" b="1" spc="5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ст</a:t>
            </a:r>
            <a:r>
              <a:rPr sz="1800" b="1" spc="-10" smtClean="0">
                <a:latin typeface="Calibri"/>
                <a:cs typeface="Calibri"/>
              </a:rPr>
              <a:t>в</a:t>
            </a:r>
            <a:r>
              <a:rPr sz="1800" b="1" spc="0" smtClean="0">
                <a:latin typeface="Calibri"/>
                <a:cs typeface="Calibri"/>
              </a:rPr>
              <a:t>о физ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че</a:t>
            </a:r>
            <a:r>
              <a:rPr sz="1800" b="1" spc="5" smtClean="0">
                <a:latin typeface="Calibri"/>
                <a:cs typeface="Calibri"/>
              </a:rPr>
              <a:t>с</a:t>
            </a:r>
            <a:r>
              <a:rPr sz="1800" b="1" spc="0" smtClean="0">
                <a:latin typeface="Calibri"/>
                <a:cs typeface="Calibri"/>
              </a:rPr>
              <a:t>к</a:t>
            </a:r>
            <a:r>
              <a:rPr sz="1800" b="1" spc="-10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х</a:t>
            </a:r>
            <a:r>
              <a:rPr sz="1800" b="1" spc="-35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л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ц.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62718" y="1988857"/>
            <a:ext cx="2808351" cy="360044"/>
          </a:xfrm>
          <a:custGeom>
            <a:avLst/>
            <a:gdLst/>
            <a:ahLst/>
            <a:cxnLst/>
            <a:rect l="l" t="t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ln w="508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349" y="2231174"/>
            <a:ext cx="1624583" cy="425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565" y="2257971"/>
            <a:ext cx="1370202" cy="231955"/>
          </a:xfrm>
          <a:custGeom>
            <a:avLst/>
            <a:gdLst/>
            <a:ahLst/>
            <a:cxnLst/>
            <a:rect l="l" t="t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864" y="2231174"/>
            <a:ext cx="1696211" cy="425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7156" y="2257971"/>
            <a:ext cx="1442085" cy="232765"/>
          </a:xfrm>
          <a:custGeom>
            <a:avLst/>
            <a:gdLst/>
            <a:ahLst/>
            <a:cxnLst/>
            <a:rect l="l" t="t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976" y="3197010"/>
            <a:ext cx="233172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312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6178</TotalTime>
  <Words>2100</Words>
  <Application>Microsoft Office PowerPoint</Application>
  <PresentationFormat>Экран (4:3)</PresentationFormat>
  <Paragraphs>623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Доходы бюджета – это безвозмездные и безвозвратные поступления денежных средств в бюджет.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xxx</cp:lastModifiedBy>
  <cp:revision>576</cp:revision>
  <cp:lastPrinted>2017-11-16T08:26:36Z</cp:lastPrinted>
  <dcterms:created xsi:type="dcterms:W3CDTF">2013-11-11T10:07:08Z</dcterms:created>
  <dcterms:modified xsi:type="dcterms:W3CDTF">2017-11-22T04:52:00Z</dcterms:modified>
</cp:coreProperties>
</file>