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92" r:id="rId2"/>
    <p:sldId id="410" r:id="rId3"/>
    <p:sldId id="411" r:id="rId4"/>
    <p:sldId id="412" r:id="rId5"/>
    <p:sldId id="413" r:id="rId6"/>
    <p:sldId id="414" r:id="rId7"/>
    <p:sldId id="415" r:id="rId8"/>
    <p:sldId id="416" r:id="rId9"/>
    <p:sldId id="417" r:id="rId10"/>
    <p:sldId id="418" r:id="rId11"/>
    <p:sldId id="419" r:id="rId12"/>
    <p:sldId id="420" r:id="rId13"/>
    <p:sldId id="422" r:id="rId14"/>
    <p:sldId id="423" r:id="rId15"/>
    <p:sldId id="425" r:id="rId16"/>
    <p:sldId id="426" r:id="rId17"/>
    <p:sldId id="427" r:id="rId18"/>
    <p:sldId id="428" r:id="rId19"/>
    <p:sldId id="429" r:id="rId20"/>
    <p:sldId id="430" r:id="rId21"/>
    <p:sldId id="433" r:id="rId22"/>
    <p:sldId id="445" r:id="rId23"/>
    <p:sldId id="437" r:id="rId24"/>
    <p:sldId id="435" r:id="rId25"/>
    <p:sldId id="464" r:id="rId26"/>
    <p:sldId id="465" r:id="rId27"/>
    <p:sldId id="467" r:id="rId28"/>
    <p:sldId id="443" r:id="rId2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CE9D"/>
    <a:srgbClr val="A4E9F2"/>
    <a:srgbClr val="F2EAD6"/>
    <a:srgbClr val="FAF8F0"/>
    <a:srgbClr val="F9F6EB"/>
    <a:srgbClr val="9D6E61"/>
    <a:srgbClr val="A17367"/>
    <a:srgbClr val="FFC901"/>
    <a:srgbClr val="FDD903"/>
    <a:srgbClr val="FEEC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76" autoAdjust="0"/>
    <p:restoredTop sz="91043" autoAdjust="0"/>
  </p:normalViewPr>
  <p:slideViewPr>
    <p:cSldViewPr>
      <p:cViewPr>
        <p:scale>
          <a:sx n="80" d="100"/>
          <a:sy n="80" d="100"/>
        </p:scale>
        <p:origin x="-1080" y="-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1770" y="-72"/>
      </p:cViewPr>
      <p:guideLst>
        <p:guide orient="horz" pos="3126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Microsof-77f671\&#1089;&#1077;&#1082;&#1088;&#1077;&#1090;&#1072;&#1088;&#1100;\&#1052;&#1086;&#1080;%20&#1076;&#1086;&#1082;&#1091;&#1084;&#1077;&#1085;&#1090;&#1099;\&#1047;&#1072;&#1081;&#1094;&#1077;&#1074;&#1072;%20&#1051;.&#1040;\&#1044;&#1059;&#1052;&#1040;%20&#1061;&#1054;&#1051;&#1052;&#1057;&#1050;&#1054;&#1043;&#1054;%20&#1052;&#1059;&#1053;&#1048;&#1062;&#1048;&#1055;&#1040;&#1051;&#1068;&#1053;&#1054;&#1043;&#1054;%20&#1056;&#1040;&#1049;&#1054;&#1053;&#1040;\&#1055;&#1088;&#1086;&#1077;&#1082;&#1090;%202018%20&#1075;&#1086;&#1076;&#1072;\&#1044;&#1086;&#1093;&#1086;&#1076;&#1099;%202018%20&#1074;%20&#1069;&#1083;.&#1074;&#1080;&#1076;&#1077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Microsof-77f671\&#1089;&#1077;&#1082;&#1088;&#1077;&#1090;&#1072;&#1088;&#1100;\&#1052;&#1086;&#1080;%20&#1076;&#1086;&#1082;&#1091;&#1084;&#1077;&#1085;&#1090;&#1099;\&#1047;&#1072;&#1081;&#1094;&#1077;&#1074;&#1072;%20&#1051;.&#1040;\&#1044;&#1059;&#1052;&#1040;%20&#1061;&#1054;&#1051;&#1052;&#1057;&#1050;&#1054;&#1043;&#1054;%20&#1052;&#1059;&#1053;&#1048;&#1062;&#1048;&#1055;&#1040;&#1051;&#1068;&#1053;&#1054;&#1043;&#1054;%20&#1056;&#1040;&#1049;&#1054;&#1053;&#1040;\&#1055;&#1088;&#1086;&#1077;&#1082;&#1090;%202018%20&#1075;&#1086;&#1076;&#1072;\&#1044;&#1086;&#1093;&#1086;&#1076;&#1099;%202018%20&#1074;%20&#1069;&#1083;.&#1074;&#1080;&#1076;&#1077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Microsof-77f671\&#1089;&#1077;&#1082;&#1088;&#1077;&#1090;&#1072;&#1088;&#1100;\&#1052;&#1086;&#1080;%20&#1076;&#1086;&#1082;&#1091;&#1084;&#1077;&#1085;&#1090;&#1099;\&#1047;&#1072;&#1081;&#1094;&#1077;&#1074;&#1072;%20&#1051;.&#1040;\&#1044;&#1059;&#1052;&#1040;%20&#1061;&#1054;&#1051;&#1052;&#1057;&#1050;&#1054;&#1043;&#1054;%20&#1052;&#1059;&#1053;&#1048;&#1062;&#1048;&#1055;&#1040;&#1051;&#1068;&#1053;&#1054;&#1043;&#1054;%20&#1056;&#1040;&#1049;&#1054;&#1053;&#1040;\&#1055;&#1088;&#1086;&#1077;&#1082;&#1090;%202018%20&#1075;&#1086;&#1076;&#1072;\&#1044;&#1086;&#1093;&#1086;&#1076;&#1099;%202018%20&#1074;%20&#1069;&#1083;.&#1074;&#1080;&#1076;&#1077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Microsof-77f671\&#1089;&#1077;&#1082;&#1088;&#1077;&#1090;&#1072;&#1088;&#1100;\&#1052;&#1086;&#1080;%20&#1076;&#1086;&#1082;&#1091;&#1084;&#1077;&#1085;&#1090;&#1099;\&#1047;&#1072;&#1081;&#1094;&#1077;&#1074;&#1072;%20&#1051;.&#1040;\&#1044;&#1059;&#1052;&#1040;%20&#1061;&#1054;&#1051;&#1052;&#1057;&#1050;&#1054;&#1043;&#1054;%20&#1052;&#1059;&#1053;&#1048;&#1062;&#1048;&#1055;&#1040;&#1051;&#1068;&#1053;&#1054;&#1043;&#1054;%20&#1056;&#1040;&#1049;&#1054;&#1053;&#1040;\&#1055;&#1088;&#1086;&#1077;&#1082;&#1090;%202018%20&#1075;&#1086;&#1076;&#1072;\&#1044;&#1086;&#1093;&#1086;&#1076;&#1099;%202018%20&#1074;%20&#1069;&#1083;.&#1074;&#1080;&#1076;&#1077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Microsof-77f671\&#1089;&#1077;&#1082;&#1088;&#1077;&#1090;&#1072;&#1088;&#1100;\&#1052;&#1086;&#1080;%20&#1076;&#1086;&#1082;&#1091;&#1084;&#1077;&#1085;&#1090;&#1099;\&#1047;&#1072;&#1081;&#1094;&#1077;&#1074;&#1072;%20&#1051;.&#1040;\&#1044;&#1059;&#1052;&#1040;%20&#1061;&#1054;&#1051;&#1052;&#1057;&#1050;&#1054;&#1043;&#1054;%20&#1052;&#1059;&#1053;&#1048;&#1062;&#1048;&#1055;&#1040;&#1051;&#1068;&#1053;&#1054;&#1043;&#1054;%20&#1056;&#1040;&#1049;&#1054;&#1053;&#1040;\&#1055;&#1088;&#1086;&#1077;&#1082;&#1090;%202018%20&#1075;&#1086;&#1076;&#1072;\&#1044;&#1086;&#1093;&#1086;&#1076;&#1099;%202018%20&#1074;%20&#1069;&#1083;.&#1074;&#1080;&#1076;&#1077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Microsof-77f671\&#1089;&#1077;&#1082;&#1088;&#1077;&#1090;&#1072;&#1088;&#1100;\&#1052;&#1086;&#1080;%20&#1076;&#1086;&#1082;&#1091;&#1084;&#1077;&#1085;&#1090;&#1099;\&#1047;&#1072;&#1081;&#1094;&#1077;&#1074;&#1072;%20&#1051;.&#1040;\&#1044;&#1059;&#1052;&#1040;%20&#1061;&#1054;&#1051;&#1052;&#1057;&#1050;&#1054;&#1043;&#1054;%20&#1052;&#1059;&#1053;&#1048;&#1062;&#1048;&#1055;&#1040;&#1051;&#1068;&#1053;&#1054;&#1043;&#1054;%20&#1056;&#1040;&#1049;&#1054;&#1053;&#1040;\&#1055;&#1088;&#1086;&#1077;&#1082;&#1090;%202018%20&#1075;&#1086;&#1076;&#1072;\&#1044;&#1086;&#1093;&#1086;&#1076;&#1099;%202018%20&#1074;%20&#1069;&#1083;.&#1074;&#1080;&#1076;&#1077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Microsof-77f671\&#1089;&#1077;&#1082;&#1088;&#1077;&#1090;&#1072;&#1088;&#1100;\&#1052;&#1086;&#1080;%20&#1076;&#1086;&#1082;&#1091;&#1084;&#1077;&#1085;&#1090;&#1099;\&#1047;&#1072;&#1081;&#1094;&#1077;&#1074;&#1072;%20&#1051;.&#1040;\&#1044;&#1059;&#1052;&#1040;%20&#1061;&#1054;&#1051;&#1052;&#1057;&#1050;&#1054;&#1043;&#1054;%20&#1052;&#1059;&#1053;&#1048;&#1062;&#1048;&#1055;&#1040;&#1051;&#1068;&#1053;&#1054;&#1043;&#1054;%20&#1056;&#1040;&#1049;&#1054;&#1053;&#1040;\&#1055;&#1088;&#1086;&#1077;&#1082;&#1090;%202018%20&#1075;&#1086;&#1076;&#1072;\&#1056;&#1072;&#1079;&#1076;&#1077;&#1083;,&#1087;&#1086;&#1076;&#1088;&#1072;&#1079;&#1076;&#1077;&#1083;%20-%20&#1082;&#1086;&#1087;&#1080;&#1103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hPercent val="100"/>
      <c:rotY val="0"/>
      <c:depthPercent val="10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444444444444442E-2"/>
          <c:y val="0"/>
          <c:w val="0.80882086614173232"/>
          <c:h val="0.93691235058238576"/>
        </c:manualLayout>
      </c:layout>
      <c:pie3DChart>
        <c:varyColors val="1"/>
        <c:ser>
          <c:idx val="1"/>
          <c:order val="1"/>
          <c:explosion val="25"/>
          <c:cat>
            <c:strRef>
              <c:f>Лист1!$B$7:$B$16</c:f>
              <c:strCache>
                <c:ptCount val="9"/>
                <c:pt idx="0">
                  <c:v>НДФЛ</c:v>
                </c:pt>
                <c:pt idx="1">
                  <c:v>Акцизы</c:v>
                </c:pt>
                <c:pt idx="2">
                  <c:v>Налог на совокупный доход</c:v>
                </c:pt>
                <c:pt idx="3">
                  <c:v>Госпошлина</c:v>
                </c:pt>
                <c:pt idx="4">
                  <c:v>Аренда земли</c:v>
                </c:pt>
                <c:pt idx="5">
                  <c:v>Арендная плата за имущество</c:v>
                </c:pt>
                <c:pt idx="6">
                  <c:v>Штрафы</c:v>
                </c:pt>
                <c:pt idx="7">
                  <c:v>Платежи  при пользовании природными ресурсами</c:v>
                </c:pt>
                <c:pt idx="8">
                  <c:v> Доходы от реализации имущества</c:v>
                </c:pt>
              </c:strCache>
            </c:strRef>
          </c:cat>
          <c:val>
            <c:numRef>
              <c:f>Лист1!$D$7:$D$16</c:f>
            </c:numRef>
          </c:val>
        </c:ser>
        <c:ser>
          <c:idx val="0"/>
          <c:order val="0"/>
          <c:explosion val="25"/>
          <c:cat>
            <c:strRef>
              <c:f>Лист1!$B$7:$B$16</c:f>
              <c:strCache>
                <c:ptCount val="9"/>
                <c:pt idx="0">
                  <c:v>НДФЛ</c:v>
                </c:pt>
                <c:pt idx="1">
                  <c:v>Акцизы</c:v>
                </c:pt>
                <c:pt idx="2">
                  <c:v>Налог на совокупный доход</c:v>
                </c:pt>
                <c:pt idx="3">
                  <c:v>Госпошлина</c:v>
                </c:pt>
                <c:pt idx="4">
                  <c:v>Аренда земли</c:v>
                </c:pt>
                <c:pt idx="5">
                  <c:v>Арендная плата за имущество</c:v>
                </c:pt>
                <c:pt idx="6">
                  <c:v>Штрафы</c:v>
                </c:pt>
                <c:pt idx="7">
                  <c:v>Платежи  при пользовании природными ресурсами</c:v>
                </c:pt>
                <c:pt idx="8">
                  <c:v> Доходы от реализации имущества</c:v>
                </c:pt>
              </c:strCache>
            </c:strRef>
          </c:cat>
          <c:val>
            <c:numRef>
              <c:f>Лист1!$C$7:$C$16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2660717825700477E-3"/>
          <c:y val="0.18892309791840184"/>
          <c:w val="0.93766666748468941"/>
          <c:h val="0.36002899622158502"/>
        </c:manualLayout>
      </c:layout>
      <c:pie3DChart>
        <c:varyColors val="1"/>
        <c:ser>
          <c:idx val="1"/>
          <c:order val="1"/>
          <c:explosion val="49"/>
          <c:dLbls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eparator>; </c:separator>
            <c:showLeaderLines val="1"/>
          </c:dLbls>
          <c:cat>
            <c:strRef>
              <c:f>'Бюджет 2018+ЖКУ '!$A$9:$B$54</c:f>
              <c:strCache>
                <c:ptCount val="8"/>
                <c:pt idx="0">
                  <c:v>Налог на доходы физических лиц</c:v>
                </c:pt>
                <c:pt idx="1">
                  <c:v>Акцизы </c:v>
                </c:pt>
                <c:pt idx="2">
                  <c:v>Налоги на совокупный доход</c:v>
                </c:pt>
                <c:pt idx="3">
                  <c:v>Государственная пошлина</c:v>
                </c:pt>
                <c:pt idx="4">
                  <c:v>Аренда</c:v>
                </c:pt>
                <c:pt idx="5">
                  <c:v>Платежи при пользовании природными ресурсами</c:v>
                </c:pt>
                <c:pt idx="6">
                  <c:v>Доходы от продажи материальных и нематериальных активов</c:v>
                </c:pt>
                <c:pt idx="7">
                  <c:v>Штрафы</c:v>
                </c:pt>
              </c:strCache>
            </c:strRef>
          </c:cat>
          <c:val>
            <c:numRef>
              <c:f>'Бюджет 2018+ЖКУ '!$D$9:$D$54</c:f>
              <c:numCache>
                <c:formatCode>General</c:formatCode>
                <c:ptCount val="8"/>
                <c:pt idx="0">
                  <c:v>26425.7</c:v>
                </c:pt>
                <c:pt idx="1">
                  <c:v>590.79999999999995</c:v>
                </c:pt>
                <c:pt idx="2">
                  <c:v>1801</c:v>
                </c:pt>
                <c:pt idx="3">
                  <c:v>376</c:v>
                </c:pt>
                <c:pt idx="4">
                  <c:v>470.3</c:v>
                </c:pt>
                <c:pt idx="5">
                  <c:v>7</c:v>
                </c:pt>
                <c:pt idx="6">
                  <c:v>116</c:v>
                </c:pt>
                <c:pt idx="7">
                  <c:v>280</c:v>
                </c:pt>
              </c:numCache>
            </c:numRef>
          </c:val>
        </c:ser>
        <c:ser>
          <c:idx val="2"/>
          <c:order val="2"/>
          <c:explosion val="25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'Бюджет 2018+ЖКУ '!$A$9:$B$54</c:f>
              <c:strCache>
                <c:ptCount val="8"/>
                <c:pt idx="0">
                  <c:v>Налог на доходы физических лиц</c:v>
                </c:pt>
                <c:pt idx="1">
                  <c:v>Акцизы </c:v>
                </c:pt>
                <c:pt idx="2">
                  <c:v>Налоги на совокупный доход</c:v>
                </c:pt>
                <c:pt idx="3">
                  <c:v>Государственная пошлина</c:v>
                </c:pt>
                <c:pt idx="4">
                  <c:v>Аренда</c:v>
                </c:pt>
                <c:pt idx="5">
                  <c:v>Платежи при пользовании природными ресурсами</c:v>
                </c:pt>
                <c:pt idx="6">
                  <c:v>Доходы от продажи материальных и нематериальных активов</c:v>
                </c:pt>
                <c:pt idx="7">
                  <c:v>Штрафы</c:v>
                </c:pt>
              </c:strCache>
            </c:strRef>
          </c:cat>
          <c:val>
            <c:numRef>
              <c:f>'Бюджет 2018+ЖКУ '!$E$9:$E$54</c:f>
              <c:numCache>
                <c:formatCode>0%</c:formatCode>
                <c:ptCount val="8"/>
                <c:pt idx="0">
                  <c:v>0.87816071327690659</c:v>
                </c:pt>
                <c:pt idx="1">
                  <c:v>1.9633059839625683E-2</c:v>
                </c:pt>
                <c:pt idx="2">
                  <c:v>5.9849595076448638E-2</c:v>
                </c:pt>
                <c:pt idx="3">
                  <c:v>1.2494973763878228E-2</c:v>
                </c:pt>
                <c:pt idx="4">
                  <c:v>1.5628686598808325E-2</c:v>
                </c:pt>
                <c:pt idx="5">
                  <c:v>2.3261919241262659E-4</c:v>
                </c:pt>
                <c:pt idx="6">
                  <c:v>3.8548323314092406E-3</c:v>
                </c:pt>
                <c:pt idx="7">
                  <c:v>9.3047676965050639E-3</c:v>
                </c:pt>
              </c:numCache>
            </c:numRef>
          </c:val>
        </c:ser>
        <c:ser>
          <c:idx val="0"/>
          <c:order val="0"/>
          <c:explosion val="25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'Бюджет 2018+ЖКУ '!$A$9:$B$54</c:f>
              <c:strCache>
                <c:ptCount val="8"/>
                <c:pt idx="0">
                  <c:v>Налог на доходы физических лиц</c:v>
                </c:pt>
                <c:pt idx="1">
                  <c:v>Акцизы </c:v>
                </c:pt>
                <c:pt idx="2">
                  <c:v>Налоги на совокупный доход</c:v>
                </c:pt>
                <c:pt idx="3">
                  <c:v>Государственная пошлина</c:v>
                </c:pt>
                <c:pt idx="4">
                  <c:v>Аренда</c:v>
                </c:pt>
                <c:pt idx="5">
                  <c:v>Платежи при пользовании природными ресурсами</c:v>
                </c:pt>
                <c:pt idx="6">
                  <c:v>Доходы от продажи материальных и нематериальных активов</c:v>
                </c:pt>
                <c:pt idx="7">
                  <c:v>Штрафы</c:v>
                </c:pt>
              </c:strCache>
            </c:strRef>
          </c:cat>
          <c:val>
            <c:numRef>
              <c:f>'Бюджет 2018+ЖКУ '!$C$9:$C$54</c:f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5.8687340126719174E-2"/>
          <c:y val="0.64321523699387195"/>
          <c:w val="0.73681069485033557"/>
          <c:h val="0.3567847630061280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1"/>
          <c:order val="1"/>
          <c:explosion val="25"/>
          <c:dLbls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'Бюджет 2018+ЖКУ  (2)'!$A$9:$B$55</c:f>
              <c:strCache>
                <c:ptCount val="9"/>
                <c:pt idx="0">
                  <c:v>Налог на доходы физических лиц</c:v>
                </c:pt>
                <c:pt idx="1">
                  <c:v>Акцизы </c:v>
                </c:pt>
                <c:pt idx="2">
                  <c:v>Налоги на совокупный доход</c:v>
                </c:pt>
                <c:pt idx="3">
                  <c:v>Государственная пошлина</c:v>
                </c:pt>
                <c:pt idx="4">
                  <c:v>Неналоговые доходы</c:v>
                </c:pt>
                <c:pt idx="5">
                  <c:v>Аренда</c:v>
                </c:pt>
                <c:pt idx="6">
                  <c:v>Платежи при пользовании природными ресурсами</c:v>
                </c:pt>
                <c:pt idx="7">
                  <c:v>Доходы от продажи материальных и нематериальных активов</c:v>
                </c:pt>
                <c:pt idx="8">
                  <c:v>Штрафы</c:v>
                </c:pt>
              </c:strCache>
            </c:strRef>
          </c:cat>
          <c:val>
            <c:numRef>
              <c:f>'Бюджет 2018+ЖКУ  (2)'!$F$9:$F$55</c:f>
              <c:numCache>
                <c:formatCode>#,##0.0</c:formatCode>
                <c:ptCount val="9"/>
                <c:pt idx="0">
                  <c:v>27204.799999999999</c:v>
                </c:pt>
                <c:pt idx="1">
                  <c:v>609.9</c:v>
                </c:pt>
                <c:pt idx="2">
                  <c:v>4128</c:v>
                </c:pt>
                <c:pt idx="3">
                  <c:v>320</c:v>
                </c:pt>
                <c:pt idx="5">
                  <c:v>554</c:v>
                </c:pt>
                <c:pt idx="6">
                  <c:v>5.4</c:v>
                </c:pt>
                <c:pt idx="7">
                  <c:v>96</c:v>
                </c:pt>
                <c:pt idx="8">
                  <c:v>210</c:v>
                </c:pt>
              </c:numCache>
            </c:numRef>
          </c:val>
        </c:ser>
        <c:ser>
          <c:idx val="2"/>
          <c:order val="2"/>
          <c:explosion val="25"/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'Бюджет 2018+ЖКУ  (2)'!$A$9:$B$55</c:f>
              <c:strCache>
                <c:ptCount val="9"/>
                <c:pt idx="0">
                  <c:v>Налог на доходы физических лиц</c:v>
                </c:pt>
                <c:pt idx="1">
                  <c:v>Акцизы </c:v>
                </c:pt>
                <c:pt idx="2">
                  <c:v>Налоги на совокупный доход</c:v>
                </c:pt>
                <c:pt idx="3">
                  <c:v>Государственная пошлина</c:v>
                </c:pt>
                <c:pt idx="4">
                  <c:v>Неналоговые доходы</c:v>
                </c:pt>
                <c:pt idx="5">
                  <c:v>Аренда</c:v>
                </c:pt>
                <c:pt idx="6">
                  <c:v>Платежи при пользовании природными ресурсами</c:v>
                </c:pt>
                <c:pt idx="7">
                  <c:v>Доходы от продажи материальных и нематериальных активов</c:v>
                </c:pt>
                <c:pt idx="8">
                  <c:v>Штрафы</c:v>
                </c:pt>
              </c:strCache>
            </c:strRef>
          </c:cat>
          <c:val>
            <c:numRef>
              <c:f>'Бюджет 2018+ЖКУ  (2)'!#ССЫЛКА!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0"/>
          <c:order val="0"/>
          <c:explosion val="25"/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'Бюджет 2018+ЖКУ  (2)'!$A$9:$B$55</c:f>
              <c:strCache>
                <c:ptCount val="9"/>
                <c:pt idx="0">
                  <c:v>Налог на доходы физических лиц</c:v>
                </c:pt>
                <c:pt idx="1">
                  <c:v>Акцизы </c:v>
                </c:pt>
                <c:pt idx="2">
                  <c:v>Налоги на совокупный доход</c:v>
                </c:pt>
                <c:pt idx="3">
                  <c:v>Государственная пошлина</c:v>
                </c:pt>
                <c:pt idx="4">
                  <c:v>Неналоговые доходы</c:v>
                </c:pt>
                <c:pt idx="5">
                  <c:v>Аренда</c:v>
                </c:pt>
                <c:pt idx="6">
                  <c:v>Платежи при пользовании природными ресурсами</c:v>
                </c:pt>
                <c:pt idx="7">
                  <c:v>Доходы от продажи материальных и нематериальных активов</c:v>
                </c:pt>
                <c:pt idx="8">
                  <c:v>Штрафы</c:v>
                </c:pt>
              </c:strCache>
            </c:strRef>
          </c:cat>
          <c:val>
            <c:numRef>
              <c:f>'Бюджет 2018+ЖКУ  (2)'!$C$9:$C$55</c:f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'Бюджет 2018+ЖКУ  (3)'!$A$5</c:f>
              <c:strCache>
                <c:ptCount val="1"/>
                <c:pt idx="0">
                  <c:v>ДОХОДЫ, ВСЕГО</c:v>
                </c:pt>
              </c:strCache>
            </c:strRef>
          </c:tx>
          <c:invertIfNegative val="0"/>
          <c:cat>
            <c:strRef>
              <c:f>'Бюджет 2018+ЖКУ  (3)'!$B$3:$H$4</c:f>
              <c:strCache>
                <c:ptCount val="5"/>
                <c:pt idx="0">
                  <c:v>Утверждено в бюджете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(3)'!$B$5:$H$5</c:f>
            </c:numRef>
          </c:val>
        </c:ser>
        <c:ser>
          <c:idx val="1"/>
          <c:order val="1"/>
          <c:tx>
            <c:strRef>
              <c:f>'Бюджет 2018+ЖКУ  (3)'!$A$6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invertIfNegative val="0"/>
          <c:cat>
            <c:strRef>
              <c:f>'Бюджет 2018+ЖКУ  (3)'!$B$3:$H$4</c:f>
              <c:strCache>
                <c:ptCount val="5"/>
                <c:pt idx="0">
                  <c:v>Утверждено в бюджете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(3)'!$B$6:$H$6</c:f>
            </c:numRef>
          </c:val>
        </c:ser>
        <c:ser>
          <c:idx val="2"/>
          <c:order val="2"/>
          <c:tx>
            <c:strRef>
              <c:f>'Бюджет 2018+ЖКУ  (3)'!$A$7</c:f>
              <c:strCache>
                <c:ptCount val="1"/>
                <c:pt idx="0">
                  <c:v>Налоговые доходы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'Бюджет 2018+ЖКУ  (3)'!$B$3:$H$4</c:f>
              <c:strCache>
                <c:ptCount val="5"/>
                <c:pt idx="0">
                  <c:v>Утверждено в бюджете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(3)'!$B$7:$H$7</c:f>
              <c:numCache>
                <c:formatCode>General</c:formatCode>
                <c:ptCount val="5"/>
                <c:pt idx="0">
                  <c:v>30196.3</c:v>
                </c:pt>
                <c:pt idx="1">
                  <c:v>29193.5</c:v>
                </c:pt>
                <c:pt idx="2" formatCode="#,##0.0">
                  <c:v>32262.7</c:v>
                </c:pt>
                <c:pt idx="3" formatCode="#,##0.0">
                  <c:v>32907.899999999994</c:v>
                </c:pt>
                <c:pt idx="4" formatCode="#,##0.0">
                  <c:v>33566.9</c:v>
                </c:pt>
              </c:numCache>
            </c:numRef>
          </c:val>
        </c:ser>
        <c:ser>
          <c:idx val="3"/>
          <c:order val="3"/>
          <c:tx>
            <c:strRef>
              <c:f>'Бюджет 2018+ЖКУ  (3)'!$A$8</c:f>
              <c:strCache>
                <c:ptCount val="1"/>
                <c:pt idx="0">
                  <c:v>Налоги на прибыль, доходы</c:v>
                </c:pt>
              </c:strCache>
            </c:strRef>
          </c:tx>
          <c:invertIfNegative val="0"/>
          <c:cat>
            <c:strRef>
              <c:f>'Бюджет 2018+ЖКУ  (3)'!$B$3:$H$4</c:f>
              <c:strCache>
                <c:ptCount val="5"/>
                <c:pt idx="0">
                  <c:v>Утверждено в бюджете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(3)'!$B$8:$H$8</c:f>
            </c:numRef>
          </c:val>
        </c:ser>
        <c:ser>
          <c:idx val="4"/>
          <c:order val="4"/>
          <c:tx>
            <c:strRef>
              <c:f>'Бюджет 2018+ЖКУ  (3)'!$A$9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invertIfNegative val="0"/>
          <c:cat>
            <c:strRef>
              <c:f>'Бюджет 2018+ЖКУ  (3)'!$B$3:$H$4</c:f>
              <c:strCache>
                <c:ptCount val="5"/>
                <c:pt idx="0">
                  <c:v>Утверждено в бюджете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(3)'!$B$9:$H$9</c:f>
            </c:numRef>
          </c:val>
        </c:ser>
        <c:ser>
          <c:idx val="5"/>
          <c:order val="5"/>
          <c:tx>
            <c:strRef>
              <c:f>'Бюджет 2018+ЖКУ  (3)'!$A$10</c:f>
              <c:strCache>
                <c:ptCount val="1"/>
                <c:pt idx="0">
                  <c:v>Налог на доходы физических лиц с доходов, источником которых является налоговый агент, за исключением доходов, в отношении которых исчисление и уплата налога осуществляются в соответствии со статьями 227, 227.1 и 228 Налогового кодекса Российской Федераци</c:v>
                </c:pt>
              </c:strCache>
            </c:strRef>
          </c:tx>
          <c:invertIfNegative val="0"/>
          <c:cat>
            <c:strRef>
              <c:f>'Бюджет 2018+ЖКУ  (3)'!$B$3:$H$4</c:f>
              <c:strCache>
                <c:ptCount val="5"/>
                <c:pt idx="0">
                  <c:v>Утверждено в бюджете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(3)'!$B$10:$H$10</c:f>
            </c:numRef>
          </c:val>
        </c:ser>
        <c:ser>
          <c:idx val="6"/>
          <c:order val="6"/>
          <c:tx>
            <c:strRef>
              <c:f>'Бюджет 2018+ЖКУ  (3)'!$A$11</c:f>
              <c:strCache>
                <c:ptCount val="1"/>
                <c:pt idx="0">
                  <c:v>Налог на доходы физических лиц с доходов, полученных от осуществления деятельности физическими лицами, зарегистрированными в качестве индивидуальных предпринимателей, нотариусов, занимающихся частной практикой, адвокатов, учредивших адвокатские кабинеты и</c:v>
                </c:pt>
              </c:strCache>
            </c:strRef>
          </c:tx>
          <c:invertIfNegative val="0"/>
          <c:cat>
            <c:strRef>
              <c:f>'Бюджет 2018+ЖКУ  (3)'!$B$3:$H$4</c:f>
              <c:strCache>
                <c:ptCount val="5"/>
                <c:pt idx="0">
                  <c:v>Утверждено в бюджете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(3)'!$B$11:$H$11</c:f>
            </c:numRef>
          </c:val>
        </c:ser>
        <c:ser>
          <c:idx val="7"/>
          <c:order val="7"/>
          <c:tx>
            <c:strRef>
              <c:f>'Бюджет 2018+ЖКУ  (3)'!$A$12</c:f>
              <c:strCache>
                <c:ptCount val="1"/>
                <c:pt idx="0">
                  <c:v>Налог на доходы физических лиц с доходов,  полученных физическими лицами в соответствии со статьей 228 Налогового Кодекса Российской Федерации</c:v>
                </c:pt>
              </c:strCache>
            </c:strRef>
          </c:tx>
          <c:invertIfNegative val="0"/>
          <c:cat>
            <c:strRef>
              <c:f>'Бюджет 2018+ЖКУ  (3)'!$B$3:$H$4</c:f>
              <c:strCache>
                <c:ptCount val="5"/>
                <c:pt idx="0">
                  <c:v>Утверждено в бюджете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(3)'!$B$12:$H$12</c:f>
            </c:numRef>
          </c:val>
        </c:ser>
        <c:ser>
          <c:idx val="8"/>
          <c:order val="8"/>
          <c:tx>
            <c:strRef>
              <c:f>'Бюджет 2018+ЖКУ  (3)'!$A$13</c:f>
              <c:strCache>
                <c:ptCount val="1"/>
                <c:pt idx="0">
                  <c:v>Налог на доходы физических лиц в виде фиксированных авансовых платежей с доходов, полученных физическими лицами, являющимися иностранными гражданами, осуществляющими трудовую деятельность по найму на основании патента в соответствии со статьей 227.1 Налог</c:v>
                </c:pt>
              </c:strCache>
            </c:strRef>
          </c:tx>
          <c:invertIfNegative val="0"/>
          <c:cat>
            <c:strRef>
              <c:f>'Бюджет 2018+ЖКУ  (3)'!$B$3:$H$4</c:f>
              <c:strCache>
                <c:ptCount val="5"/>
                <c:pt idx="0">
                  <c:v>Утверждено в бюджете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(3)'!$B$13:$H$13</c:f>
            </c:numRef>
          </c:val>
        </c:ser>
        <c:ser>
          <c:idx val="9"/>
          <c:order val="9"/>
          <c:tx>
            <c:strRef>
              <c:f>'Бюджет 2018+ЖКУ  (3)'!$A$14</c:f>
              <c:strCache>
                <c:ptCount val="1"/>
                <c:pt idx="0">
                  <c:v>Акцизы </c:v>
                </c:pt>
              </c:strCache>
            </c:strRef>
          </c:tx>
          <c:invertIfNegative val="0"/>
          <c:cat>
            <c:strRef>
              <c:f>'Бюджет 2018+ЖКУ  (3)'!$B$3:$H$4</c:f>
              <c:strCache>
                <c:ptCount val="5"/>
                <c:pt idx="0">
                  <c:v>Утверждено в бюджете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(3)'!$B$14:$H$14</c:f>
            </c:numRef>
          </c:val>
        </c:ser>
        <c:ser>
          <c:idx val="10"/>
          <c:order val="10"/>
          <c:tx>
            <c:strRef>
              <c:f>'Бюджет 2018+ЖКУ  (3)'!$A$15</c:f>
              <c:strCache>
                <c:ptCount val="1"/>
                <c:pt idx="0">
                  <c:v>Акцизы по подакцизным товарам (продукции), производимым на территории Российской Федерации</c:v>
                </c:pt>
              </c:strCache>
            </c:strRef>
          </c:tx>
          <c:invertIfNegative val="0"/>
          <c:cat>
            <c:strRef>
              <c:f>'Бюджет 2018+ЖКУ  (3)'!$B$3:$H$4</c:f>
              <c:strCache>
                <c:ptCount val="5"/>
                <c:pt idx="0">
                  <c:v>Утверждено в бюджете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(3)'!$B$15:$H$15</c:f>
            </c:numRef>
          </c:val>
        </c:ser>
        <c:ser>
          <c:idx val="11"/>
          <c:order val="11"/>
          <c:tx>
            <c:strRef>
              <c:f>'Бюджет 2018+ЖКУ  (3)'!$A$16</c:f>
              <c:strCache>
                <c:ptCount val="1"/>
                <c:pt idx="0">
                  <c:v>Доходы от уплаты акцизов на дизельное топливо,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</c:v>
                </c:pt>
              </c:strCache>
            </c:strRef>
          </c:tx>
          <c:invertIfNegative val="0"/>
          <c:cat>
            <c:strRef>
              <c:f>'Бюджет 2018+ЖКУ  (3)'!$B$3:$H$4</c:f>
              <c:strCache>
                <c:ptCount val="5"/>
                <c:pt idx="0">
                  <c:v>Утверждено в бюджете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(3)'!$B$16:$H$16</c:f>
            </c:numRef>
          </c:val>
        </c:ser>
        <c:ser>
          <c:idx val="12"/>
          <c:order val="12"/>
          <c:tx>
            <c:strRef>
              <c:f>'Бюджет 2018+ЖКУ  (3)'!$A$17</c:f>
              <c:strCache>
                <c:ptCount val="1"/>
                <c:pt idx="0">
                  <c:v>Доходы от уплаты акцизов на моторные масла для дизельных и (или) карбюраторных (инжекторных) двигателей,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</c:v>
                </c:pt>
              </c:strCache>
            </c:strRef>
          </c:tx>
          <c:invertIfNegative val="0"/>
          <c:cat>
            <c:strRef>
              <c:f>'Бюджет 2018+ЖКУ  (3)'!$B$3:$H$4</c:f>
              <c:strCache>
                <c:ptCount val="5"/>
                <c:pt idx="0">
                  <c:v>Утверждено в бюджете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(3)'!$B$17:$H$17</c:f>
            </c:numRef>
          </c:val>
        </c:ser>
        <c:ser>
          <c:idx val="13"/>
          <c:order val="13"/>
          <c:tx>
            <c:strRef>
              <c:f>'Бюджет 2018+ЖКУ  (3)'!$A$18</c:f>
              <c:strCache>
                <c:ptCount val="1"/>
                <c:pt idx="0">
                  <c:v>Доходы от уплаты акцизов на автомобильный бензин,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</c:v>
                </c:pt>
              </c:strCache>
            </c:strRef>
          </c:tx>
          <c:invertIfNegative val="0"/>
          <c:cat>
            <c:strRef>
              <c:f>'Бюджет 2018+ЖКУ  (3)'!$B$3:$H$4</c:f>
              <c:strCache>
                <c:ptCount val="5"/>
                <c:pt idx="0">
                  <c:v>Утверждено в бюджете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(3)'!$B$18:$H$18</c:f>
            </c:numRef>
          </c:val>
        </c:ser>
        <c:ser>
          <c:idx val="14"/>
          <c:order val="14"/>
          <c:tx>
            <c:strRef>
              <c:f>'Бюджет 2018+ЖКУ  (3)'!$A$19</c:f>
              <c:strCache>
                <c:ptCount val="1"/>
                <c:pt idx="0">
                  <c:v>Налоги на совокупный доход</c:v>
                </c:pt>
              </c:strCache>
            </c:strRef>
          </c:tx>
          <c:invertIfNegative val="0"/>
          <c:cat>
            <c:strRef>
              <c:f>'Бюджет 2018+ЖКУ  (3)'!$B$3:$H$4</c:f>
              <c:strCache>
                <c:ptCount val="5"/>
                <c:pt idx="0">
                  <c:v>Утверждено в бюджете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(3)'!$B$19:$H$19</c:f>
            </c:numRef>
          </c:val>
        </c:ser>
        <c:ser>
          <c:idx val="15"/>
          <c:order val="15"/>
          <c:tx>
            <c:strRef>
              <c:f>'Бюджет 2018+ЖКУ  (3)'!$A$20</c:f>
              <c:strCache>
                <c:ptCount val="1"/>
                <c:pt idx="0">
                  <c:v>Налог, взимаемый в связи с применением упрощенной системы налогообложения</c:v>
                </c:pt>
              </c:strCache>
            </c:strRef>
          </c:tx>
          <c:invertIfNegative val="0"/>
          <c:cat>
            <c:strRef>
              <c:f>'Бюджет 2018+ЖКУ  (3)'!$B$3:$H$4</c:f>
              <c:strCache>
                <c:ptCount val="5"/>
                <c:pt idx="0">
                  <c:v>Утверждено в бюджете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(3)'!$B$20:$H$20</c:f>
            </c:numRef>
          </c:val>
        </c:ser>
        <c:ser>
          <c:idx val="16"/>
          <c:order val="16"/>
          <c:tx>
            <c:strRef>
              <c:f>'Бюджет 2018+ЖКУ  (3)'!$A$21</c:f>
              <c:strCache>
                <c:ptCount val="1"/>
                <c:pt idx="0">
                  <c:v>Налог, взимаемый с налогоплательщиков, выбравших в качестве объекта налогообложения доходы</c:v>
                </c:pt>
              </c:strCache>
            </c:strRef>
          </c:tx>
          <c:invertIfNegative val="0"/>
          <c:cat>
            <c:strRef>
              <c:f>'Бюджет 2018+ЖКУ  (3)'!$B$3:$H$4</c:f>
              <c:strCache>
                <c:ptCount val="5"/>
                <c:pt idx="0">
                  <c:v>Утверждено в бюджете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(3)'!$B$21:$H$21</c:f>
            </c:numRef>
          </c:val>
        </c:ser>
        <c:ser>
          <c:idx val="17"/>
          <c:order val="17"/>
          <c:tx>
            <c:strRef>
              <c:f>'Бюджет 2018+ЖКУ  (3)'!$A$22</c:f>
              <c:strCache>
                <c:ptCount val="1"/>
                <c:pt idx="0">
                  <c:v>Налог, взимаемый с налогоплательщиков, выбравших в качестве объекта налогообложения доходы, уменьшенные на величину расходов (в том числе минимальный налог, зачисляемый в бюджеты субъектов Российской Федерации)</c:v>
                </c:pt>
              </c:strCache>
            </c:strRef>
          </c:tx>
          <c:invertIfNegative val="0"/>
          <c:cat>
            <c:strRef>
              <c:f>'Бюджет 2018+ЖКУ  (3)'!$B$3:$H$4</c:f>
              <c:strCache>
                <c:ptCount val="5"/>
                <c:pt idx="0">
                  <c:v>Утверждено в бюджете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(3)'!$B$22:$H$22</c:f>
            </c:numRef>
          </c:val>
        </c:ser>
        <c:ser>
          <c:idx val="18"/>
          <c:order val="18"/>
          <c:tx>
            <c:strRef>
              <c:f>'Бюджет 2018+ЖКУ  (3)'!$A$23</c:f>
              <c:strCache>
                <c:ptCount val="1"/>
                <c:pt idx="0">
                  <c:v>Единый налог на вмененный доход для отдельных видов деятельности</c:v>
                </c:pt>
              </c:strCache>
            </c:strRef>
          </c:tx>
          <c:invertIfNegative val="0"/>
          <c:cat>
            <c:strRef>
              <c:f>'Бюджет 2018+ЖКУ  (3)'!$B$3:$H$4</c:f>
              <c:strCache>
                <c:ptCount val="5"/>
                <c:pt idx="0">
                  <c:v>Утверждено в бюджете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(3)'!$B$23:$H$23</c:f>
            </c:numRef>
          </c:val>
        </c:ser>
        <c:ser>
          <c:idx val="19"/>
          <c:order val="19"/>
          <c:tx>
            <c:strRef>
              <c:f>'Бюджет 2018+ЖКУ  (3)'!$A$24</c:f>
              <c:strCache>
                <c:ptCount val="1"/>
                <c:pt idx="0">
                  <c:v>Единый налог на вмененный доход для отдельных видов деятельности</c:v>
                </c:pt>
              </c:strCache>
            </c:strRef>
          </c:tx>
          <c:invertIfNegative val="0"/>
          <c:cat>
            <c:strRef>
              <c:f>'Бюджет 2018+ЖКУ  (3)'!$B$3:$H$4</c:f>
              <c:strCache>
                <c:ptCount val="5"/>
                <c:pt idx="0">
                  <c:v>Утверждено в бюджете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(3)'!$B$24:$H$24</c:f>
            </c:numRef>
          </c:val>
        </c:ser>
        <c:ser>
          <c:idx val="20"/>
          <c:order val="20"/>
          <c:tx>
            <c:strRef>
              <c:f>'Бюджет 2018+ЖКУ  (3)'!$A$25</c:f>
              <c:strCache>
                <c:ptCount val="1"/>
                <c:pt idx="0">
                  <c:v>Единый налог на вмененный доход для отдельных видов деятельности (за налоговые периоды, истекшие до 1 января 2011 года)</c:v>
                </c:pt>
              </c:strCache>
            </c:strRef>
          </c:tx>
          <c:invertIfNegative val="0"/>
          <c:cat>
            <c:strRef>
              <c:f>'Бюджет 2018+ЖКУ  (3)'!$B$3:$H$4</c:f>
              <c:strCache>
                <c:ptCount val="5"/>
                <c:pt idx="0">
                  <c:v>Утверждено в бюджете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(3)'!$B$25:$H$25</c:f>
            </c:numRef>
          </c:val>
        </c:ser>
        <c:ser>
          <c:idx val="21"/>
          <c:order val="21"/>
          <c:tx>
            <c:strRef>
              <c:f>'Бюджет 2018+ЖКУ  (3)'!$A$26</c:f>
              <c:strCache>
                <c:ptCount val="1"/>
                <c:pt idx="0">
                  <c:v>Налог, взимаемый в связи с применением патентной системы налогообложения</c:v>
                </c:pt>
              </c:strCache>
            </c:strRef>
          </c:tx>
          <c:invertIfNegative val="0"/>
          <c:cat>
            <c:strRef>
              <c:f>'Бюджет 2018+ЖКУ  (3)'!$B$3:$H$4</c:f>
              <c:strCache>
                <c:ptCount val="5"/>
                <c:pt idx="0">
                  <c:v>Утверждено в бюджете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(3)'!$B$26:$H$26</c:f>
            </c:numRef>
          </c:val>
        </c:ser>
        <c:ser>
          <c:idx val="22"/>
          <c:order val="22"/>
          <c:tx>
            <c:strRef>
              <c:f>'Бюджет 2018+ЖКУ  (3)'!$A$27</c:f>
              <c:strCache>
                <c:ptCount val="1"/>
                <c:pt idx="0">
                  <c:v>Налог, взимаемый в связи с применением патентной системы налогообложения, зачисляемый в бюджеты муниципальных районов </c:v>
                </c:pt>
              </c:strCache>
            </c:strRef>
          </c:tx>
          <c:invertIfNegative val="0"/>
          <c:cat>
            <c:strRef>
              <c:f>'Бюджет 2018+ЖКУ  (3)'!$B$3:$H$4</c:f>
              <c:strCache>
                <c:ptCount val="5"/>
                <c:pt idx="0">
                  <c:v>Утверждено в бюджете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(3)'!$B$27:$H$27</c:f>
            </c:numRef>
          </c:val>
        </c:ser>
        <c:ser>
          <c:idx val="23"/>
          <c:order val="23"/>
          <c:tx>
            <c:strRef>
              <c:f>'Бюджет 2018+ЖКУ  (3)'!$A$28</c:f>
              <c:strCache>
                <c:ptCount val="1"/>
                <c:pt idx="0">
                  <c:v>Государственная пошлина</c:v>
                </c:pt>
              </c:strCache>
            </c:strRef>
          </c:tx>
          <c:invertIfNegative val="0"/>
          <c:cat>
            <c:strRef>
              <c:f>'Бюджет 2018+ЖКУ  (3)'!$B$3:$H$4</c:f>
              <c:strCache>
                <c:ptCount val="5"/>
                <c:pt idx="0">
                  <c:v>Утверждено в бюджете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(3)'!$B$28:$H$28</c:f>
            </c:numRef>
          </c:val>
        </c:ser>
        <c:ser>
          <c:idx val="24"/>
          <c:order val="24"/>
          <c:tx>
            <c:strRef>
              <c:f>'Бюджет 2018+ЖКУ  (3)'!$A$29</c:f>
              <c:strCache>
                <c:ptCount val="1"/>
                <c:pt idx="0">
                  <c:v>Государственная пошлина по делам, рассматриваемым в судах общей юрисдикции, мировыми судьями</c:v>
                </c:pt>
              </c:strCache>
            </c:strRef>
          </c:tx>
          <c:invertIfNegative val="0"/>
          <c:cat>
            <c:strRef>
              <c:f>'Бюджет 2018+ЖКУ  (3)'!$B$3:$H$4</c:f>
              <c:strCache>
                <c:ptCount val="5"/>
                <c:pt idx="0">
                  <c:v>Утверждено в бюджете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(3)'!$B$29:$H$29</c:f>
            </c:numRef>
          </c:val>
        </c:ser>
        <c:ser>
          <c:idx val="25"/>
          <c:order val="25"/>
          <c:tx>
            <c:strRef>
              <c:f>'Бюджет 2018+ЖКУ  (3)'!$A$30</c:f>
              <c:strCache>
                <c:ptCount val="1"/>
                <c:pt idx="0">
                  <c:v>Государственная пошлина по делам, рассматриваемым в судах общей юрисдикции, мировыми судьями (за исключением Верховного Суда Российской Федерации)</c:v>
                </c:pt>
              </c:strCache>
            </c:strRef>
          </c:tx>
          <c:invertIfNegative val="0"/>
          <c:cat>
            <c:strRef>
              <c:f>'Бюджет 2018+ЖКУ  (3)'!$B$3:$H$4</c:f>
              <c:strCache>
                <c:ptCount val="5"/>
                <c:pt idx="0">
                  <c:v>Утверждено в бюджете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(3)'!$B$30:$H$30</c:f>
            </c:numRef>
          </c:val>
        </c:ser>
        <c:ser>
          <c:idx val="26"/>
          <c:order val="26"/>
          <c:tx>
            <c:strRef>
              <c:f>'Бюджет 2018+ЖКУ  (3)'!$A$31</c:f>
              <c:strCache>
                <c:ptCount val="1"/>
                <c:pt idx="0">
                  <c:v>Неналоговые доходы</c:v>
                </c:pt>
              </c:strCache>
            </c:strRef>
          </c:tx>
          <c:invertIfNegative val="0"/>
          <c:cat>
            <c:strRef>
              <c:f>'Бюджет 2018+ЖКУ  (3)'!$B$3:$H$4</c:f>
              <c:strCache>
                <c:ptCount val="5"/>
                <c:pt idx="0">
                  <c:v>Утверждено в бюджете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(3)'!$B$31:$H$31</c:f>
            </c:numRef>
          </c:val>
        </c:ser>
        <c:ser>
          <c:idx val="27"/>
          <c:order val="27"/>
          <c:tx>
            <c:strRef>
              <c:f>'Бюджет 2018+ЖКУ  (3)'!$A$32</c:f>
              <c:strCache>
                <c:ptCount val="1"/>
                <c:pt idx="0">
                  <c:v>Неналоговые доходы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'Бюджет 2018+ЖКУ  (3)'!$B$3:$H$4</c:f>
              <c:strCache>
                <c:ptCount val="5"/>
                <c:pt idx="0">
                  <c:v>Утверждено в бюджете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(3)'!$B$32:$H$32</c:f>
              <c:numCache>
                <c:formatCode>General</c:formatCode>
                <c:ptCount val="5"/>
                <c:pt idx="0">
                  <c:v>818</c:v>
                </c:pt>
                <c:pt idx="1">
                  <c:v>898.6</c:v>
                </c:pt>
                <c:pt idx="2" formatCode="#,##0.0">
                  <c:v>865.4</c:v>
                </c:pt>
                <c:pt idx="3" formatCode="#,##0.0">
                  <c:v>882.7</c:v>
                </c:pt>
                <c:pt idx="4" formatCode="#,##0.0">
                  <c:v>899.5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138"/>
        <c:shape val="box"/>
        <c:axId val="123650432"/>
        <c:axId val="123651968"/>
        <c:axId val="0"/>
      </c:bar3DChart>
      <c:catAx>
        <c:axId val="123650432"/>
        <c:scaling>
          <c:orientation val="minMax"/>
        </c:scaling>
        <c:delete val="0"/>
        <c:axPos val="b"/>
        <c:majorTickMark val="out"/>
        <c:minorTickMark val="none"/>
        <c:tickLblPos val="nextTo"/>
        <c:crossAx val="123651968"/>
        <c:crossesAt val="0.99"/>
        <c:auto val="1"/>
        <c:lblAlgn val="ctr"/>
        <c:lblOffset val="100"/>
        <c:noMultiLvlLbl val="0"/>
      </c:catAx>
      <c:valAx>
        <c:axId val="123651968"/>
        <c:scaling>
          <c:orientation val="minMax"/>
          <c:max val="1"/>
          <c:min val="0.99"/>
        </c:scaling>
        <c:delete val="1"/>
        <c:axPos val="l"/>
        <c:majorGridlines/>
        <c:minorGridlines/>
        <c:numFmt formatCode="0.00%" sourceLinked="0"/>
        <c:majorTickMark val="in"/>
        <c:minorTickMark val="out"/>
        <c:tickLblPos val="nextTo"/>
        <c:crossAx val="123650432"/>
        <c:crosses val="autoZero"/>
        <c:crossBetween val="between"/>
        <c:majorUnit val="2.0000000000000004E-2"/>
        <c:minorUnit val="9.0000000000000028E-3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0"/>
    <c:plotArea>
      <c:layout>
        <c:manualLayout>
          <c:layoutTarget val="inner"/>
          <c:xMode val="edge"/>
          <c:yMode val="edge"/>
          <c:x val="9.9267165468739746E-2"/>
          <c:y val="2.0425971994211298E-2"/>
          <c:w val="0.86217857377316054"/>
          <c:h val="0.757526512886347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'Бюджет 2018+ЖКУ  (4)'!$A$4:$B$4</c:f>
              <c:strCache>
                <c:ptCount val="1"/>
                <c:pt idx="0">
                  <c:v> Наименование Код бюджетной классификации</c:v>
                </c:pt>
              </c:strCache>
            </c:strRef>
          </c:tx>
          <c:invertIfNegative val="0"/>
          <c:cat>
            <c:strRef>
              <c:f>'Бюджет 2018+ЖКУ  (4)'!$C$3:$H$3</c:f>
              <c:strCache>
                <c:ptCount val="5"/>
                <c:pt idx="0">
                  <c:v>План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(4)'!$C$4:$H$4</c:f>
              <c:numCache>
                <c:formatCode>General</c:formatCode>
                <c:ptCount val="5"/>
              </c:numCache>
            </c:numRef>
          </c:val>
        </c:ser>
        <c:ser>
          <c:idx val="1"/>
          <c:order val="1"/>
          <c:tx>
            <c:strRef>
              <c:f>'Бюджет 2018+ЖКУ  (4)'!$A$5:$B$5</c:f>
              <c:strCache>
                <c:ptCount val="1"/>
                <c:pt idx="0">
                  <c:v>ДОХОДЫ, ВСЕГО  </c:v>
                </c:pt>
              </c:strCache>
            </c:strRef>
          </c:tx>
          <c:invertIfNegative val="0"/>
          <c:cat>
            <c:strRef>
              <c:f>'Бюджет 2018+ЖКУ  (4)'!$C$3:$H$3</c:f>
              <c:strCache>
                <c:ptCount val="5"/>
                <c:pt idx="0">
                  <c:v>План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(4)'!$C$5:$H$5</c:f>
            </c:numRef>
          </c:val>
        </c:ser>
        <c:ser>
          <c:idx val="2"/>
          <c:order val="2"/>
          <c:tx>
            <c:strRef>
              <c:f>'Бюджет 2018+ЖКУ  (4)'!$A$6:$B$6</c:f>
              <c:strCache>
                <c:ptCount val="1"/>
                <c:pt idx="0">
                  <c:v>НАЛОГОВЫЕ И НЕНАЛОГОВЫЕ ДОХОДЫ 1 00 00000 00 0000 000</c:v>
                </c:pt>
              </c:strCache>
            </c:strRef>
          </c:tx>
          <c:invertIfNegative val="0"/>
          <c:cat>
            <c:strRef>
              <c:f>'Бюджет 2018+ЖКУ  (4)'!$C$3:$H$3</c:f>
              <c:strCache>
                <c:ptCount val="5"/>
                <c:pt idx="0">
                  <c:v>План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(4)'!$C$6:$H$6</c:f>
            </c:numRef>
          </c:val>
        </c:ser>
        <c:ser>
          <c:idx val="3"/>
          <c:order val="3"/>
          <c:tx>
            <c:strRef>
              <c:f>'Бюджет 2018+ЖКУ  (4)'!$A$7:$B$7</c:f>
              <c:strCache>
                <c:ptCount val="1"/>
                <c:pt idx="0">
                  <c:v>Налоговые доходы  </c:v>
                </c:pt>
              </c:strCache>
            </c:strRef>
          </c:tx>
          <c:invertIfNegative val="0"/>
          <c:cat>
            <c:strRef>
              <c:f>'Бюджет 2018+ЖКУ  (4)'!$C$3:$H$3</c:f>
              <c:strCache>
                <c:ptCount val="5"/>
                <c:pt idx="0">
                  <c:v>План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(4)'!$C$7:$H$7</c:f>
            </c:numRef>
          </c:val>
        </c:ser>
        <c:ser>
          <c:idx val="4"/>
          <c:order val="4"/>
          <c:tx>
            <c:strRef>
              <c:f>'Бюджет 2018+ЖКУ  (4)'!$A$8:$B$8</c:f>
              <c:strCache>
                <c:ptCount val="1"/>
                <c:pt idx="0">
                  <c:v>Налоги на прибыль, доходы 1 01 00000 00 0000 000</c:v>
                </c:pt>
              </c:strCache>
            </c:strRef>
          </c:tx>
          <c:invertIfNegative val="0"/>
          <c:cat>
            <c:strRef>
              <c:f>'Бюджет 2018+ЖКУ  (4)'!$C$3:$H$3</c:f>
              <c:strCache>
                <c:ptCount val="5"/>
                <c:pt idx="0">
                  <c:v>План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(4)'!$C$8:$H$8</c:f>
            </c:numRef>
          </c:val>
        </c:ser>
        <c:ser>
          <c:idx val="5"/>
          <c:order val="5"/>
          <c:tx>
            <c:strRef>
              <c:f>'Бюджет 2018+ЖКУ  (4)'!$A$9:$B$9</c:f>
              <c:strCache>
                <c:ptCount val="1"/>
                <c:pt idx="0">
                  <c:v>Налог на доходы физических лиц 1 01 02000 01 0000 100</c:v>
                </c:pt>
              </c:strCache>
            </c:strRef>
          </c:tx>
          <c:invertIfNegative val="0"/>
          <c:cat>
            <c:strRef>
              <c:f>'Бюджет 2018+ЖКУ  (4)'!$C$3:$H$3</c:f>
              <c:strCache>
                <c:ptCount val="5"/>
                <c:pt idx="0">
                  <c:v>План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(4)'!$C$9:$H$9</c:f>
            </c:numRef>
          </c:val>
        </c:ser>
        <c:ser>
          <c:idx val="6"/>
          <c:order val="6"/>
          <c:tx>
            <c:strRef>
              <c:f>'Бюджет 2018+ЖКУ  (4)'!$A$10:$B$10</c:f>
              <c:strCache>
                <c:ptCount val="1"/>
                <c:pt idx="0">
                  <c:v>Налог на доходы физических лиц с доходов, источником которых является налоговый агент, за исключением доходов, в отношении которых исчисление и уплата налога осуществляются в соответствии со статьями 227, 227.1 и 228 Налогового кодекса Российской Федераци</c:v>
                </c:pt>
              </c:strCache>
            </c:strRef>
          </c:tx>
          <c:invertIfNegative val="0"/>
          <c:cat>
            <c:strRef>
              <c:f>'Бюджет 2018+ЖКУ  (4)'!$C$3:$H$3</c:f>
              <c:strCache>
                <c:ptCount val="5"/>
                <c:pt idx="0">
                  <c:v>План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(4)'!$C$10:$H$10</c:f>
            </c:numRef>
          </c:val>
        </c:ser>
        <c:ser>
          <c:idx val="7"/>
          <c:order val="7"/>
          <c:tx>
            <c:strRef>
              <c:f>'Бюджет 2018+ЖКУ  (4)'!$A$11:$B$11</c:f>
              <c:strCache>
                <c:ptCount val="1"/>
                <c:pt idx="0">
                  <c:v>Налог на доходы физических лиц с доходов, полученных от осуществления деятельности физическими лицами, зарегистрированными в качестве индивидуальных предпринимателей, нотариусов, занимающихся частной практикой, адвокатов, учредивших адвокатские кабинеты и</c:v>
                </c:pt>
              </c:strCache>
            </c:strRef>
          </c:tx>
          <c:invertIfNegative val="0"/>
          <c:cat>
            <c:strRef>
              <c:f>'Бюджет 2018+ЖКУ  (4)'!$C$3:$H$3</c:f>
              <c:strCache>
                <c:ptCount val="5"/>
                <c:pt idx="0">
                  <c:v>План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(4)'!$C$11:$H$11</c:f>
            </c:numRef>
          </c:val>
        </c:ser>
        <c:ser>
          <c:idx val="8"/>
          <c:order val="8"/>
          <c:tx>
            <c:strRef>
              <c:f>'Бюджет 2018+ЖКУ  (4)'!$A$12:$B$12</c:f>
              <c:strCache>
                <c:ptCount val="1"/>
                <c:pt idx="0">
                  <c:v>Налог на доходы физических лиц с доходов,  полученных физическими лицами в соответствии со статьей 228 Налогового Кодекса Российской Федерации 1 01 02030 01 0000 100</c:v>
                </c:pt>
              </c:strCache>
            </c:strRef>
          </c:tx>
          <c:invertIfNegative val="0"/>
          <c:cat>
            <c:strRef>
              <c:f>'Бюджет 2018+ЖКУ  (4)'!$C$3:$H$3</c:f>
              <c:strCache>
                <c:ptCount val="5"/>
                <c:pt idx="0">
                  <c:v>План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(4)'!$C$12:$H$12</c:f>
            </c:numRef>
          </c:val>
        </c:ser>
        <c:ser>
          <c:idx val="9"/>
          <c:order val="9"/>
          <c:tx>
            <c:strRef>
              <c:f>'Бюджет 2018+ЖКУ  (4)'!$A$13:$B$13</c:f>
              <c:strCache>
                <c:ptCount val="1"/>
                <c:pt idx="0">
                  <c:v>Налог на доходы физических лиц в виде фиксированных авансовых платежей с доходов, полученных физическими лицами, являющимися иностранными гражданами, осуществляющими трудовую деятельность по найму на основании патента в соответствии со статьей 227.1 Налог</c:v>
                </c:pt>
              </c:strCache>
            </c:strRef>
          </c:tx>
          <c:invertIfNegative val="0"/>
          <c:cat>
            <c:strRef>
              <c:f>'Бюджет 2018+ЖКУ  (4)'!$C$3:$H$3</c:f>
              <c:strCache>
                <c:ptCount val="5"/>
                <c:pt idx="0">
                  <c:v>План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(4)'!$C$13:$H$13</c:f>
            </c:numRef>
          </c:val>
        </c:ser>
        <c:ser>
          <c:idx val="10"/>
          <c:order val="10"/>
          <c:tx>
            <c:strRef>
              <c:f>'Бюджет 2018+ЖКУ  (4)'!$A$14:$B$14</c:f>
              <c:strCache>
                <c:ptCount val="1"/>
                <c:pt idx="0">
                  <c:v>Акцизы  1 03 00000 00 0000 000</c:v>
                </c:pt>
              </c:strCache>
            </c:strRef>
          </c:tx>
          <c:invertIfNegative val="0"/>
          <c:cat>
            <c:strRef>
              <c:f>'Бюджет 2018+ЖКУ  (4)'!$C$3:$H$3</c:f>
              <c:strCache>
                <c:ptCount val="5"/>
                <c:pt idx="0">
                  <c:v>План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(4)'!$C$14:$H$14</c:f>
            </c:numRef>
          </c:val>
        </c:ser>
        <c:ser>
          <c:idx val="11"/>
          <c:order val="11"/>
          <c:tx>
            <c:strRef>
              <c:f>'Бюджет 2018+ЖКУ  (4)'!$A$15:$B$15</c:f>
              <c:strCache>
                <c:ptCount val="1"/>
                <c:pt idx="0">
                  <c:v>Акцизы по подакцизным товарам (продукции), производимым на территории Российской Федерации 1 03 02000 01 0000 110</c:v>
                </c:pt>
              </c:strCache>
            </c:strRef>
          </c:tx>
          <c:invertIfNegative val="0"/>
          <c:cat>
            <c:strRef>
              <c:f>'Бюджет 2018+ЖКУ  (4)'!$C$3:$H$3</c:f>
              <c:strCache>
                <c:ptCount val="5"/>
                <c:pt idx="0">
                  <c:v>План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(4)'!$C$15:$H$15</c:f>
            </c:numRef>
          </c:val>
        </c:ser>
        <c:ser>
          <c:idx val="12"/>
          <c:order val="12"/>
          <c:tx>
            <c:strRef>
              <c:f>'Бюджет 2018+ЖКУ  (4)'!$A$16:$B$16</c:f>
              <c:strCache>
                <c:ptCount val="1"/>
                <c:pt idx="0">
                  <c:v>Доходы от уплаты акцизов на дизельное топливо,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 1 03 02230 01 0000 110</c:v>
                </c:pt>
              </c:strCache>
            </c:strRef>
          </c:tx>
          <c:invertIfNegative val="0"/>
          <c:cat>
            <c:strRef>
              <c:f>'Бюджет 2018+ЖКУ  (4)'!$C$3:$H$3</c:f>
              <c:strCache>
                <c:ptCount val="5"/>
                <c:pt idx="0">
                  <c:v>План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(4)'!$C$16:$H$16</c:f>
            </c:numRef>
          </c:val>
        </c:ser>
        <c:ser>
          <c:idx val="13"/>
          <c:order val="13"/>
          <c:tx>
            <c:strRef>
              <c:f>'Бюджет 2018+ЖКУ  (4)'!$A$17:$B$17</c:f>
              <c:strCache>
                <c:ptCount val="1"/>
                <c:pt idx="0">
                  <c:v>Доходы от уплаты акцизов на моторные масла для дизельных и (или) карбюраторных (инжекторных) двигателей,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</c:v>
                </c:pt>
              </c:strCache>
            </c:strRef>
          </c:tx>
          <c:invertIfNegative val="0"/>
          <c:cat>
            <c:strRef>
              <c:f>'Бюджет 2018+ЖКУ  (4)'!$C$3:$H$3</c:f>
              <c:strCache>
                <c:ptCount val="5"/>
                <c:pt idx="0">
                  <c:v>План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(4)'!$C$17:$H$17</c:f>
            </c:numRef>
          </c:val>
        </c:ser>
        <c:ser>
          <c:idx val="14"/>
          <c:order val="14"/>
          <c:tx>
            <c:strRef>
              <c:f>'Бюджет 2018+ЖКУ  (4)'!$A$18:$B$18</c:f>
              <c:strCache>
                <c:ptCount val="1"/>
                <c:pt idx="0">
                  <c:v>Доходы от уплаты акцизов на автомобильный бензин, подлежащие распределению между бюджетами субъектов Российской Федерации и местными бюджетами с учетом установленных дифференцированных нормативов отчислений в местные бюджеты 1 03 02250 01 0000 110</c:v>
                </c:pt>
              </c:strCache>
            </c:strRef>
          </c:tx>
          <c:invertIfNegative val="0"/>
          <c:cat>
            <c:strRef>
              <c:f>'Бюджет 2018+ЖКУ  (4)'!$C$3:$H$3</c:f>
              <c:strCache>
                <c:ptCount val="5"/>
                <c:pt idx="0">
                  <c:v>План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(4)'!$C$18:$H$18</c:f>
            </c:numRef>
          </c:val>
        </c:ser>
        <c:ser>
          <c:idx val="15"/>
          <c:order val="15"/>
          <c:tx>
            <c:strRef>
              <c:f>'Бюджет 2018+ЖКУ  (4)'!$A$19:$B$19</c:f>
              <c:strCache>
                <c:ptCount val="1"/>
                <c:pt idx="0">
                  <c:v>Налоги на совокупный доход 1 05 00000 00 0000 000</c:v>
                </c:pt>
              </c:strCache>
            </c:strRef>
          </c:tx>
          <c:invertIfNegative val="0"/>
          <c:cat>
            <c:strRef>
              <c:f>'Бюджет 2018+ЖКУ  (4)'!$C$3:$H$3</c:f>
              <c:strCache>
                <c:ptCount val="5"/>
                <c:pt idx="0">
                  <c:v>План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(4)'!$C$19:$H$19</c:f>
            </c:numRef>
          </c:val>
        </c:ser>
        <c:ser>
          <c:idx val="16"/>
          <c:order val="16"/>
          <c:tx>
            <c:strRef>
              <c:f>'Бюджет 2018+ЖКУ  (4)'!$A$20:$B$20</c:f>
              <c:strCache>
                <c:ptCount val="1"/>
                <c:pt idx="0">
                  <c:v>Налог, взимаемый в связи с применением упрощенной системы налогообложения 1 05 01000 00 0000 110</c:v>
                </c:pt>
              </c:strCache>
            </c:strRef>
          </c:tx>
          <c:invertIfNegative val="0"/>
          <c:cat>
            <c:strRef>
              <c:f>'Бюджет 2018+ЖКУ  (4)'!$C$3:$H$3</c:f>
              <c:strCache>
                <c:ptCount val="5"/>
                <c:pt idx="0">
                  <c:v>План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(4)'!$C$20:$H$20</c:f>
            </c:numRef>
          </c:val>
        </c:ser>
        <c:ser>
          <c:idx val="17"/>
          <c:order val="17"/>
          <c:tx>
            <c:strRef>
              <c:f>'Бюджет 2018+ЖКУ  (4)'!$A$21:$B$21</c:f>
              <c:strCache>
                <c:ptCount val="1"/>
                <c:pt idx="0">
                  <c:v>Налог, взимаемый с налогоплательщиков, выбравших в качестве объекта налогообложения доходы 1 05 01011 01 0000 110</c:v>
                </c:pt>
              </c:strCache>
            </c:strRef>
          </c:tx>
          <c:invertIfNegative val="0"/>
          <c:cat>
            <c:strRef>
              <c:f>'Бюджет 2018+ЖКУ  (4)'!$C$3:$H$3</c:f>
              <c:strCache>
                <c:ptCount val="5"/>
                <c:pt idx="0">
                  <c:v>План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(4)'!$C$21:$H$21</c:f>
            </c:numRef>
          </c:val>
        </c:ser>
        <c:ser>
          <c:idx val="18"/>
          <c:order val="18"/>
          <c:tx>
            <c:strRef>
              <c:f>'Бюджет 2018+ЖКУ  (4)'!$A$22:$B$22</c:f>
              <c:strCache>
                <c:ptCount val="1"/>
                <c:pt idx="0">
                  <c:v>Налог, взимаемый с налогоплательщиков, выбравших в качестве объекта налогообложения доходы, уменьшенные на величину расходов (в том числе минимальный налог, зачисляемый в бюджеты субъектов Российской Федерации) 1 05 01021 01 0000 110</c:v>
                </c:pt>
              </c:strCache>
            </c:strRef>
          </c:tx>
          <c:invertIfNegative val="0"/>
          <c:cat>
            <c:strRef>
              <c:f>'Бюджет 2018+ЖКУ  (4)'!$C$3:$H$3</c:f>
              <c:strCache>
                <c:ptCount val="5"/>
                <c:pt idx="0">
                  <c:v>План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(4)'!$C$22:$H$22</c:f>
            </c:numRef>
          </c:val>
        </c:ser>
        <c:ser>
          <c:idx val="19"/>
          <c:order val="19"/>
          <c:tx>
            <c:strRef>
              <c:f>'Бюджет 2018+ЖКУ  (4)'!$A$23:$B$23</c:f>
              <c:strCache>
                <c:ptCount val="1"/>
                <c:pt idx="0">
                  <c:v>Единый налог на вмененный доход для отдельных видов деятельности 1 05 02000 02 0000 110</c:v>
                </c:pt>
              </c:strCache>
            </c:strRef>
          </c:tx>
          <c:invertIfNegative val="0"/>
          <c:cat>
            <c:strRef>
              <c:f>'Бюджет 2018+ЖКУ  (4)'!$C$3:$H$3</c:f>
              <c:strCache>
                <c:ptCount val="5"/>
                <c:pt idx="0">
                  <c:v>План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(4)'!$C$23:$H$23</c:f>
            </c:numRef>
          </c:val>
        </c:ser>
        <c:ser>
          <c:idx val="20"/>
          <c:order val="20"/>
          <c:tx>
            <c:strRef>
              <c:f>'Бюджет 2018+ЖКУ  (4)'!$A$24:$B$24</c:f>
              <c:strCache>
                <c:ptCount val="1"/>
                <c:pt idx="0">
                  <c:v>Единый налог на вмененный доход для отдельных видов деятельности 1 05 02010 02 0000 110</c:v>
                </c:pt>
              </c:strCache>
            </c:strRef>
          </c:tx>
          <c:invertIfNegative val="0"/>
          <c:cat>
            <c:strRef>
              <c:f>'Бюджет 2018+ЖКУ  (4)'!$C$3:$H$3</c:f>
              <c:strCache>
                <c:ptCount val="5"/>
                <c:pt idx="0">
                  <c:v>План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(4)'!$C$24:$H$24</c:f>
            </c:numRef>
          </c:val>
        </c:ser>
        <c:ser>
          <c:idx val="21"/>
          <c:order val="21"/>
          <c:tx>
            <c:strRef>
              <c:f>'Бюджет 2018+ЖКУ  (4)'!$A$25:$B$25</c:f>
              <c:strCache>
                <c:ptCount val="1"/>
                <c:pt idx="0">
                  <c:v>Единый налог на вмененный доход для отдельных видов деятельности (за налоговые периоды, истекшие до 1 января 2011 года) 1 05 02020 02 0000 110</c:v>
                </c:pt>
              </c:strCache>
            </c:strRef>
          </c:tx>
          <c:invertIfNegative val="0"/>
          <c:cat>
            <c:strRef>
              <c:f>'Бюджет 2018+ЖКУ  (4)'!$C$3:$H$3</c:f>
              <c:strCache>
                <c:ptCount val="5"/>
                <c:pt idx="0">
                  <c:v>План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(4)'!$C$25:$H$25</c:f>
            </c:numRef>
          </c:val>
        </c:ser>
        <c:ser>
          <c:idx val="22"/>
          <c:order val="22"/>
          <c:tx>
            <c:strRef>
              <c:f>'Бюджет 2018+ЖКУ  (4)'!$A$26:$B$26</c:f>
              <c:strCache>
                <c:ptCount val="1"/>
                <c:pt idx="0">
                  <c:v>Налог, взимаемый в связи с применением патентной системы налогообложения 1 05 04000 02 0000 110</c:v>
                </c:pt>
              </c:strCache>
            </c:strRef>
          </c:tx>
          <c:invertIfNegative val="0"/>
          <c:cat>
            <c:strRef>
              <c:f>'Бюджет 2018+ЖКУ  (4)'!$C$3:$H$3</c:f>
              <c:strCache>
                <c:ptCount val="5"/>
                <c:pt idx="0">
                  <c:v>План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(4)'!$C$26:$H$26</c:f>
            </c:numRef>
          </c:val>
        </c:ser>
        <c:ser>
          <c:idx val="23"/>
          <c:order val="23"/>
          <c:tx>
            <c:strRef>
              <c:f>'Бюджет 2018+ЖКУ  (4)'!$A$27:$B$27</c:f>
              <c:strCache>
                <c:ptCount val="1"/>
                <c:pt idx="0">
                  <c:v>Налог, взимаемый в связи с применением патентной системы налогообложения, зачисляемый в бюджеты муниципальных районов  1 05 04020 02 0000 110</c:v>
                </c:pt>
              </c:strCache>
            </c:strRef>
          </c:tx>
          <c:invertIfNegative val="0"/>
          <c:cat>
            <c:strRef>
              <c:f>'Бюджет 2018+ЖКУ  (4)'!$C$3:$H$3</c:f>
              <c:strCache>
                <c:ptCount val="5"/>
                <c:pt idx="0">
                  <c:v>План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(4)'!$C$27:$H$27</c:f>
            </c:numRef>
          </c:val>
        </c:ser>
        <c:ser>
          <c:idx val="24"/>
          <c:order val="24"/>
          <c:tx>
            <c:strRef>
              <c:f>'Бюджет 2018+ЖКУ  (4)'!$A$28:$B$28</c:f>
              <c:strCache>
                <c:ptCount val="1"/>
                <c:pt idx="0">
                  <c:v>Государственная пошлина 1 08 00000 00 0000 000</c:v>
                </c:pt>
              </c:strCache>
            </c:strRef>
          </c:tx>
          <c:invertIfNegative val="0"/>
          <c:cat>
            <c:strRef>
              <c:f>'Бюджет 2018+ЖКУ  (4)'!$C$3:$H$3</c:f>
              <c:strCache>
                <c:ptCount val="5"/>
                <c:pt idx="0">
                  <c:v>План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(4)'!$C$28:$H$28</c:f>
            </c:numRef>
          </c:val>
        </c:ser>
        <c:ser>
          <c:idx val="25"/>
          <c:order val="25"/>
          <c:tx>
            <c:strRef>
              <c:f>'Бюджет 2018+ЖКУ  (4)'!$A$29:$B$29</c:f>
              <c:strCache>
                <c:ptCount val="1"/>
                <c:pt idx="0">
                  <c:v>Государственная пошлина по делам, рассматриваемым в судах общей юрисдикции, мировыми судьями 1 08 03000 01 0000 110</c:v>
                </c:pt>
              </c:strCache>
            </c:strRef>
          </c:tx>
          <c:invertIfNegative val="0"/>
          <c:cat>
            <c:strRef>
              <c:f>'Бюджет 2018+ЖКУ  (4)'!$C$3:$H$3</c:f>
              <c:strCache>
                <c:ptCount val="5"/>
                <c:pt idx="0">
                  <c:v>План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(4)'!$C$29:$H$29</c:f>
            </c:numRef>
          </c:val>
        </c:ser>
        <c:ser>
          <c:idx val="26"/>
          <c:order val="26"/>
          <c:tx>
            <c:strRef>
              <c:f>'Бюджет 2018+ЖКУ  (4)'!$A$30:$B$30</c:f>
              <c:strCache>
                <c:ptCount val="1"/>
                <c:pt idx="0">
                  <c:v>Государственная пошлина по делам, рассматриваемым в судах общей юрисдикции, мировыми судьями (за исключением Верховного Суда Российской Федерации) 1 08 03010 01 0000 110</c:v>
                </c:pt>
              </c:strCache>
            </c:strRef>
          </c:tx>
          <c:invertIfNegative val="0"/>
          <c:cat>
            <c:strRef>
              <c:f>'Бюджет 2018+ЖКУ  (4)'!$C$3:$H$3</c:f>
              <c:strCache>
                <c:ptCount val="5"/>
                <c:pt idx="0">
                  <c:v>План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(4)'!$C$30:$H$30</c:f>
            </c:numRef>
          </c:val>
        </c:ser>
        <c:ser>
          <c:idx val="27"/>
          <c:order val="27"/>
          <c:tx>
            <c:strRef>
              <c:f>'Бюджет 2018+ЖКУ  (4)'!$A$31:$B$31</c:f>
              <c:strCache>
                <c:ptCount val="1"/>
                <c:pt idx="0">
                  <c:v>Неналоговые доходы  </c:v>
                </c:pt>
              </c:strCache>
            </c:strRef>
          </c:tx>
          <c:invertIfNegative val="0"/>
          <c:cat>
            <c:strRef>
              <c:f>'Бюджет 2018+ЖКУ  (4)'!$C$3:$H$3</c:f>
              <c:strCache>
                <c:ptCount val="5"/>
                <c:pt idx="0">
                  <c:v>План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(4)'!$C$31:$H$31</c:f>
            </c:numRef>
          </c:val>
        </c:ser>
        <c:ser>
          <c:idx val="28"/>
          <c:order val="28"/>
          <c:tx>
            <c:strRef>
              <c:f>'Бюджет 2018+ЖКУ  (4)'!$A$32:$B$32</c:f>
              <c:strCache>
                <c:ptCount val="1"/>
                <c:pt idx="0">
                  <c:v>Неналоговые доходы</c:v>
                </c:pt>
              </c:strCache>
            </c:strRef>
          </c:tx>
          <c:invertIfNegative val="0"/>
          <c:cat>
            <c:strRef>
              <c:f>'Бюджет 2018+ЖКУ  (4)'!$C$3:$H$3</c:f>
              <c:strCache>
                <c:ptCount val="5"/>
                <c:pt idx="0">
                  <c:v>План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(4)'!$C$32:$H$32</c:f>
            </c:numRef>
          </c:val>
        </c:ser>
        <c:ser>
          <c:idx val="29"/>
          <c:order val="29"/>
          <c:tx>
            <c:strRef>
              <c:f>'Бюджет 2018+ЖКУ  (4)'!$A$33:$B$33</c:f>
              <c:strCache>
                <c:ptCount val="1"/>
                <c:pt idx="0">
                  <c:v>Аренда 1 11 00000 00 0000 000</c:v>
                </c:pt>
              </c:strCache>
            </c:strRef>
          </c:tx>
          <c:invertIfNegative val="0"/>
          <c:cat>
            <c:strRef>
              <c:f>'Бюджет 2018+ЖКУ  (4)'!$C$3:$H$3</c:f>
              <c:strCache>
                <c:ptCount val="5"/>
                <c:pt idx="0">
                  <c:v>План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(4)'!$C$33:$H$33</c:f>
            </c:numRef>
          </c:val>
        </c:ser>
        <c:ser>
          <c:idx val="30"/>
          <c:order val="30"/>
          <c:tx>
            <c:strRef>
              <c:f>'Бюджет 2018+ЖКУ  (4)'!$A$34:$B$34</c:f>
              <c:strCache>
                <c:ptCount val="1"/>
                <c:pt idx="0">
                  <c:v>Доходы, получаемые в виде арендной либо иной платы за передачу в возмездное пользование государственного и муниципального имущества (за исключением имущества бюджетных и автономных учреждений, а также имущества государственных и муниципальных унитарных пр</c:v>
                </c:pt>
              </c:strCache>
            </c:strRef>
          </c:tx>
          <c:invertIfNegative val="0"/>
          <c:cat>
            <c:strRef>
              <c:f>'Бюджет 2018+ЖКУ  (4)'!$C$3:$H$3</c:f>
              <c:strCache>
                <c:ptCount val="5"/>
                <c:pt idx="0">
                  <c:v>План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(4)'!$C$34:$H$34</c:f>
            </c:numRef>
          </c:val>
        </c:ser>
        <c:ser>
          <c:idx val="31"/>
          <c:order val="31"/>
          <c:tx>
            <c:strRef>
              <c:f>'Бюджет 2018+ЖКУ  (4)'!$A$35:$B$35</c:f>
              <c:strCache>
                <c:ptCount val="1"/>
                <c:pt idx="0">
                  <c:v>Доходы, получаемые в виде арендной платы за земельные участки, государственная собственность на которые не разграничена, а также средства от продажи права на заключение договоров аренды указанных земельных участков 1 11 05010 00 0000 120</c:v>
                </c:pt>
              </c:strCache>
            </c:strRef>
          </c:tx>
          <c:invertIfNegative val="0"/>
          <c:cat>
            <c:strRef>
              <c:f>'Бюджет 2018+ЖКУ  (4)'!$C$3:$H$3</c:f>
              <c:strCache>
                <c:ptCount val="5"/>
                <c:pt idx="0">
                  <c:v>План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(4)'!$C$35:$H$35</c:f>
            </c:numRef>
          </c:val>
        </c:ser>
        <c:ser>
          <c:idx val="32"/>
          <c:order val="32"/>
          <c:tx>
            <c:strRef>
              <c:f>'Бюджет 2018+ЖКУ  (4)'!$A$36:$B$36</c:f>
              <c:strCache>
                <c:ptCount val="1"/>
                <c:pt idx="0">
                  <c:v>Доходы, получаемые в виде арендной платы за земельные участки, государственная собственность на которые не разграничена и которые расположены в границах поселений, а также средства от продажи права на заключение договоров аренды указанных земельных участк</c:v>
                </c:pt>
              </c:strCache>
            </c:strRef>
          </c:tx>
          <c:invertIfNegative val="0"/>
          <c:cat>
            <c:strRef>
              <c:f>'Бюджет 2018+ЖКУ  (4)'!$C$3:$H$3</c:f>
              <c:strCache>
                <c:ptCount val="5"/>
                <c:pt idx="0">
                  <c:v>План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(4)'!$C$36:$H$36</c:f>
            </c:numRef>
          </c:val>
        </c:ser>
        <c:ser>
          <c:idx val="33"/>
          <c:order val="33"/>
          <c:tx>
            <c:strRef>
              <c:f>'Бюджет 2018+ЖКУ  (4)'!$A$37:$B$37</c:f>
              <c:strCache>
                <c:ptCount val="1"/>
                <c:pt idx="0">
                  <c:v>Доходы от сдачи в аренду имущества, находящегося в оперативном управлении органов государственной власти, органов местного самоуправления, государственных внебюджетных фондов и созданных ими учреждений (за исключением имущества бюджетных и автономных учре</c:v>
                </c:pt>
              </c:strCache>
            </c:strRef>
          </c:tx>
          <c:invertIfNegative val="0"/>
          <c:cat>
            <c:strRef>
              <c:f>'Бюджет 2018+ЖКУ  (4)'!$C$3:$H$3</c:f>
              <c:strCache>
                <c:ptCount val="5"/>
                <c:pt idx="0">
                  <c:v>План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(4)'!$C$37:$H$37</c:f>
            </c:numRef>
          </c:val>
        </c:ser>
        <c:ser>
          <c:idx val="34"/>
          <c:order val="34"/>
          <c:tx>
            <c:strRef>
              <c:f>'Бюджет 2018+ЖКУ  (4)'!$A$38:$B$38</c:f>
              <c:strCache>
                <c:ptCount val="1"/>
                <c:pt idx="0">
                  <c:v>Доходы от сдачи в аренду имущества, находящегося в оперативном управлении органов управления муниципальных районов и созданных ими учреждений (за исключением имущества муниципальных бюджетных и автономных учреждений) 1 11 05035 05 0000 120</c:v>
                </c:pt>
              </c:strCache>
            </c:strRef>
          </c:tx>
          <c:invertIfNegative val="0"/>
          <c:cat>
            <c:strRef>
              <c:f>'Бюджет 2018+ЖКУ  (4)'!$C$3:$H$3</c:f>
              <c:strCache>
                <c:ptCount val="5"/>
                <c:pt idx="0">
                  <c:v>План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(4)'!$C$38:$H$38</c:f>
            </c:numRef>
          </c:val>
        </c:ser>
        <c:ser>
          <c:idx val="35"/>
          <c:order val="35"/>
          <c:tx>
            <c:strRef>
              <c:f>'Бюджет 2018+ЖКУ  (4)'!$A$39:$B$39</c:f>
              <c:strCache>
                <c:ptCount val="1"/>
                <c:pt idx="0">
                  <c:v>Прочие доходы от использования имущества и прав, находящихся в государственной и муниципальной собственности (за исключением имущества бюджетных и автономных учреждений, а также имущества государственных и муниципальных унитарных предприятий, в том числе </c:v>
                </c:pt>
              </c:strCache>
            </c:strRef>
          </c:tx>
          <c:invertIfNegative val="0"/>
          <c:cat>
            <c:strRef>
              <c:f>'Бюджет 2018+ЖКУ  (4)'!$C$3:$H$3</c:f>
              <c:strCache>
                <c:ptCount val="5"/>
                <c:pt idx="0">
                  <c:v>План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(4)'!$C$39:$H$39</c:f>
            </c:numRef>
          </c:val>
        </c:ser>
        <c:ser>
          <c:idx val="36"/>
          <c:order val="36"/>
          <c:tx>
            <c:strRef>
              <c:f>'Бюджет 2018+ЖКУ  (4)'!$A$40:$B$40</c:f>
              <c:strCache>
                <c:ptCount val="1"/>
                <c:pt idx="0">
                  <c:v>Прочие поступления от использования имущества, находящегося в государственной и муниципальной собственности (за исключением имущества бюджетных и автономных учреждений, а также имущества государственных и муниципальных унитарных предприятий, в том числе к</c:v>
                </c:pt>
              </c:strCache>
            </c:strRef>
          </c:tx>
          <c:invertIfNegative val="0"/>
          <c:cat>
            <c:strRef>
              <c:f>'Бюджет 2018+ЖКУ  (4)'!$C$3:$H$3</c:f>
              <c:strCache>
                <c:ptCount val="5"/>
                <c:pt idx="0">
                  <c:v>План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(4)'!$C$40:$H$40</c:f>
            </c:numRef>
          </c:val>
        </c:ser>
        <c:ser>
          <c:idx val="37"/>
          <c:order val="37"/>
          <c:tx>
            <c:strRef>
              <c:f>'Бюджет 2018+ЖКУ  (4)'!$A$41:$B$41</c:f>
              <c:strCache>
                <c:ptCount val="1"/>
                <c:pt idx="0">
                  <c:v>Прочие поступления от использования имущества, находящегося в собственности муниципальных районов (за исключением имущества муниципальных бюджетных и автономных учреждений, а также имущества муниципальных унитарных предприятий, в том числе казенных) 1 11 </c:v>
                </c:pt>
              </c:strCache>
            </c:strRef>
          </c:tx>
          <c:invertIfNegative val="0"/>
          <c:cat>
            <c:strRef>
              <c:f>'Бюджет 2018+ЖКУ  (4)'!$C$3:$H$3</c:f>
              <c:strCache>
                <c:ptCount val="5"/>
                <c:pt idx="0">
                  <c:v>План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(4)'!$C$41:$H$41</c:f>
            </c:numRef>
          </c:val>
        </c:ser>
        <c:ser>
          <c:idx val="38"/>
          <c:order val="38"/>
          <c:tx>
            <c:strRef>
              <c:f>'Бюджет 2018+ЖКУ  (4)'!$A$42:$B$42</c:f>
              <c:strCache>
                <c:ptCount val="1"/>
                <c:pt idx="0">
                  <c:v>Платежи при пользовании природными ресурсами 1 12 00000 00 0000 000</c:v>
                </c:pt>
              </c:strCache>
            </c:strRef>
          </c:tx>
          <c:invertIfNegative val="0"/>
          <c:cat>
            <c:strRef>
              <c:f>'Бюджет 2018+ЖКУ  (4)'!$C$3:$H$3</c:f>
              <c:strCache>
                <c:ptCount val="5"/>
                <c:pt idx="0">
                  <c:v>План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(4)'!$C$42:$H$42</c:f>
            </c:numRef>
          </c:val>
        </c:ser>
        <c:ser>
          <c:idx val="39"/>
          <c:order val="39"/>
          <c:tx>
            <c:strRef>
              <c:f>'Бюджет 2018+ЖКУ  (4)'!$A$43:$B$43</c:f>
              <c:strCache>
                <c:ptCount val="1"/>
                <c:pt idx="0">
                  <c:v>Плата за негативное воздействие на окружающую среду 1 12 01000 01 0000 100</c:v>
                </c:pt>
              </c:strCache>
            </c:strRef>
          </c:tx>
          <c:invertIfNegative val="0"/>
          <c:cat>
            <c:strRef>
              <c:f>'Бюджет 2018+ЖКУ  (4)'!$C$3:$H$3</c:f>
              <c:strCache>
                <c:ptCount val="5"/>
                <c:pt idx="0">
                  <c:v>План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(4)'!$C$43:$H$43</c:f>
            </c:numRef>
          </c:val>
        </c:ser>
        <c:ser>
          <c:idx val="40"/>
          <c:order val="40"/>
          <c:tx>
            <c:strRef>
              <c:f>'Бюджет 2018+ЖКУ  (4)'!$A$44:$B$44</c:f>
              <c:strCache>
                <c:ptCount val="1"/>
                <c:pt idx="0">
                  <c:v>Плата за выбросы загрязняющих веществ в атмосферный воздух стационарными объектами 1 12 01010 01 0000 120</c:v>
                </c:pt>
              </c:strCache>
            </c:strRef>
          </c:tx>
          <c:invertIfNegative val="0"/>
          <c:cat>
            <c:strRef>
              <c:f>'Бюджет 2018+ЖКУ  (4)'!$C$3:$H$3</c:f>
              <c:strCache>
                <c:ptCount val="5"/>
                <c:pt idx="0">
                  <c:v>План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(4)'!$C$44:$H$44</c:f>
            </c:numRef>
          </c:val>
        </c:ser>
        <c:ser>
          <c:idx val="41"/>
          <c:order val="41"/>
          <c:tx>
            <c:strRef>
              <c:f>'Бюджет 2018+ЖКУ  (4)'!$A$45:$B$45</c:f>
              <c:strCache>
                <c:ptCount val="1"/>
                <c:pt idx="0">
                  <c:v>Плата за выбросы загрязняющих веществ в атмосферный воздух передвижными объектами 1 12 01020 01 0000 120</c:v>
                </c:pt>
              </c:strCache>
            </c:strRef>
          </c:tx>
          <c:invertIfNegative val="0"/>
          <c:cat>
            <c:strRef>
              <c:f>'Бюджет 2018+ЖКУ  (4)'!$C$3:$H$3</c:f>
              <c:strCache>
                <c:ptCount val="5"/>
                <c:pt idx="0">
                  <c:v>План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(4)'!$C$45:$H$45</c:f>
            </c:numRef>
          </c:val>
        </c:ser>
        <c:ser>
          <c:idx val="42"/>
          <c:order val="42"/>
          <c:tx>
            <c:strRef>
              <c:f>'Бюджет 2018+ЖКУ  (4)'!$A$46:$B$46</c:f>
              <c:strCache>
                <c:ptCount val="1"/>
                <c:pt idx="0">
                  <c:v>Плата за сбросы загрязняющих веществ в водные объекты 1 12 01030 01 0000 120</c:v>
                </c:pt>
              </c:strCache>
            </c:strRef>
          </c:tx>
          <c:invertIfNegative val="0"/>
          <c:cat>
            <c:strRef>
              <c:f>'Бюджет 2018+ЖКУ  (4)'!$C$3:$H$3</c:f>
              <c:strCache>
                <c:ptCount val="5"/>
                <c:pt idx="0">
                  <c:v>План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(4)'!$C$46:$H$46</c:f>
            </c:numRef>
          </c:val>
        </c:ser>
        <c:ser>
          <c:idx val="43"/>
          <c:order val="43"/>
          <c:tx>
            <c:strRef>
              <c:f>'Бюджет 2018+ЖКУ  (4)'!$A$47:$B$47</c:f>
              <c:strCache>
                <c:ptCount val="1"/>
                <c:pt idx="0">
                  <c:v>Плата за размещение отходов производства и потребления 1 12 01040 01 0000 120</c:v>
                </c:pt>
              </c:strCache>
            </c:strRef>
          </c:tx>
          <c:invertIfNegative val="0"/>
          <c:cat>
            <c:strRef>
              <c:f>'Бюджет 2018+ЖКУ  (4)'!$C$3:$H$3</c:f>
              <c:strCache>
                <c:ptCount val="5"/>
                <c:pt idx="0">
                  <c:v>План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(4)'!$C$47:$H$47</c:f>
            </c:numRef>
          </c:val>
        </c:ser>
        <c:ser>
          <c:idx val="44"/>
          <c:order val="44"/>
          <c:tx>
            <c:strRef>
              <c:f>'Бюджет 2018+ЖКУ  (4)'!$A$48:$B$48</c:f>
              <c:strCache>
                <c:ptCount val="1"/>
                <c:pt idx="0">
                  <c:v>Доходы от продажи материальных и нематериальных активов 1 14 00000 00 0000 000</c:v>
                </c:pt>
              </c:strCache>
            </c:strRef>
          </c:tx>
          <c:invertIfNegative val="0"/>
          <c:cat>
            <c:strRef>
              <c:f>'Бюджет 2018+ЖКУ  (4)'!$C$3:$H$3</c:f>
              <c:strCache>
                <c:ptCount val="5"/>
                <c:pt idx="0">
                  <c:v>План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(4)'!$C$48:$H$48</c:f>
            </c:numRef>
          </c:val>
        </c:ser>
        <c:ser>
          <c:idx val="45"/>
          <c:order val="45"/>
          <c:tx>
            <c:strRef>
              <c:f>'Бюджет 2018+ЖКУ  (4)'!$A$49:$B$49</c:f>
              <c:strCache>
                <c:ptCount val="1"/>
                <c:pt idx="0">
                  <c:v>Доходы от реализации имущества, находящегося в государственной и муниципальной собственности (за исключением движимого имущества бюджетных и автономных учреждений, а также имущества государственных и муниципальных унитарных предприятий, в том числе казенн</c:v>
                </c:pt>
              </c:strCache>
            </c:strRef>
          </c:tx>
          <c:invertIfNegative val="0"/>
          <c:cat>
            <c:strRef>
              <c:f>'Бюджет 2018+ЖКУ  (4)'!$C$3:$H$3</c:f>
              <c:strCache>
                <c:ptCount val="5"/>
                <c:pt idx="0">
                  <c:v>План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(4)'!$C$49:$H$49</c:f>
            </c:numRef>
          </c:val>
        </c:ser>
        <c:ser>
          <c:idx val="46"/>
          <c:order val="46"/>
          <c:tx>
            <c:strRef>
              <c:f>'Бюджет 2018+ЖКУ  (4)'!$A$50:$B$50</c:f>
              <c:strCache>
                <c:ptCount val="1"/>
                <c:pt idx="0">
                  <c:v>Доходы от реализации иного имущества, находящегося в собственности муниципальных районов (за исключением имущества муниципальных бюджетных и автономных учреждений, а также имущества муниципальных унитарных предприятий, в том числе казенных), в части реали</c:v>
                </c:pt>
              </c:strCache>
            </c:strRef>
          </c:tx>
          <c:invertIfNegative val="0"/>
          <c:cat>
            <c:strRef>
              <c:f>'Бюджет 2018+ЖКУ  (4)'!$C$3:$H$3</c:f>
              <c:strCache>
                <c:ptCount val="5"/>
                <c:pt idx="0">
                  <c:v>План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(4)'!$C$50:$H$50</c:f>
            </c:numRef>
          </c:val>
        </c:ser>
        <c:ser>
          <c:idx val="47"/>
          <c:order val="47"/>
          <c:tx>
            <c:strRef>
              <c:f>'Бюджет 2018+ЖКУ  (4)'!$A$51:$B$51</c:f>
              <c:strCache>
                <c:ptCount val="1"/>
                <c:pt idx="0">
                  <c:v>Доходы от реализации иного имущества, находящегося в собственности муниципальных районов (за исключением имущества муниципальных бюджетных и автономных учреждений, а также имущества муниципальных унитарных предприятий, в том числе казенных), в части реали</c:v>
                </c:pt>
              </c:strCache>
            </c:strRef>
          </c:tx>
          <c:invertIfNegative val="0"/>
          <c:cat>
            <c:strRef>
              <c:f>'Бюджет 2018+ЖКУ  (4)'!$C$3:$H$3</c:f>
              <c:strCache>
                <c:ptCount val="5"/>
                <c:pt idx="0">
                  <c:v>План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(4)'!$C$51:$H$51</c:f>
            </c:numRef>
          </c:val>
        </c:ser>
        <c:ser>
          <c:idx val="48"/>
          <c:order val="48"/>
          <c:tx>
            <c:strRef>
              <c:f>'Бюджет 2018+ЖКУ  (4)'!$A$52:$B$52</c:f>
              <c:strCache>
                <c:ptCount val="1"/>
                <c:pt idx="0">
                  <c:v>Доходы от продажи земельных участков, находящихся в государственной и муниципальной собственности  1 14 06000 00 0000 430</c:v>
                </c:pt>
              </c:strCache>
            </c:strRef>
          </c:tx>
          <c:invertIfNegative val="0"/>
          <c:cat>
            <c:strRef>
              <c:f>'Бюджет 2018+ЖКУ  (4)'!$C$3:$H$3</c:f>
              <c:strCache>
                <c:ptCount val="5"/>
                <c:pt idx="0">
                  <c:v>План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(4)'!$C$52:$H$52</c:f>
            </c:numRef>
          </c:val>
        </c:ser>
        <c:ser>
          <c:idx val="49"/>
          <c:order val="49"/>
          <c:tx>
            <c:strRef>
              <c:f>'Бюджет 2018+ЖКУ  (4)'!$A$53:$B$53</c:f>
              <c:strCache>
                <c:ptCount val="1"/>
                <c:pt idx="0">
                  <c:v>Доходы от продажи земельных участков, государственная собственность на которые разграничена (за исключением земельных участков бюджетных и автономных учреждений) 1 14 06020 00 0000 430</c:v>
                </c:pt>
              </c:strCache>
            </c:strRef>
          </c:tx>
          <c:invertIfNegative val="0"/>
          <c:cat>
            <c:strRef>
              <c:f>'Бюджет 2018+ЖКУ  (4)'!$C$3:$H$3</c:f>
              <c:strCache>
                <c:ptCount val="5"/>
                <c:pt idx="0">
                  <c:v>План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(4)'!$C$53:$H$53</c:f>
            </c:numRef>
          </c:val>
        </c:ser>
        <c:ser>
          <c:idx val="50"/>
          <c:order val="50"/>
          <c:tx>
            <c:strRef>
              <c:f>'Бюджет 2018+ЖКУ  (4)'!$A$54:$B$54</c:f>
              <c:strCache>
                <c:ptCount val="1"/>
                <c:pt idx="0">
                  <c:v>Доходы от продажи земельных участков, находящихся в собственности муниципальных районов (за исключением земельных участков муниципальных бюджетных и автономных учреждений) 1 14 06025 05 0000 430</c:v>
                </c:pt>
              </c:strCache>
            </c:strRef>
          </c:tx>
          <c:invertIfNegative val="0"/>
          <c:cat>
            <c:strRef>
              <c:f>'Бюджет 2018+ЖКУ  (4)'!$C$3:$H$3</c:f>
              <c:strCache>
                <c:ptCount val="5"/>
                <c:pt idx="0">
                  <c:v>План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(4)'!$C$54:$H$54</c:f>
            </c:numRef>
          </c:val>
        </c:ser>
        <c:ser>
          <c:idx val="51"/>
          <c:order val="51"/>
          <c:tx>
            <c:strRef>
              <c:f>'Бюджет 2018+ЖКУ  (4)'!$A$55:$B$55</c:f>
              <c:strCache>
                <c:ptCount val="1"/>
                <c:pt idx="0">
                  <c:v>Штрафы 1 16 00000 00 0000 000</c:v>
                </c:pt>
              </c:strCache>
            </c:strRef>
          </c:tx>
          <c:invertIfNegative val="0"/>
          <c:cat>
            <c:strRef>
              <c:f>'Бюджет 2018+ЖКУ  (4)'!$C$3:$H$3</c:f>
              <c:strCache>
                <c:ptCount val="5"/>
                <c:pt idx="0">
                  <c:v>План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(4)'!$C$55:$H$55</c:f>
            </c:numRef>
          </c:val>
        </c:ser>
        <c:ser>
          <c:idx val="52"/>
          <c:order val="52"/>
          <c:tx>
            <c:strRef>
              <c:f>'Бюджет 2018+ЖКУ  (4)'!$A$56:$B$56</c:f>
              <c:strCache>
                <c:ptCount val="1"/>
                <c:pt idx="0">
                  <c:v>Денежные взыскания (штрафы) за нарушение законодательства о налогах и сборах 1 16 03000 00 0000 140</c:v>
                </c:pt>
              </c:strCache>
            </c:strRef>
          </c:tx>
          <c:invertIfNegative val="0"/>
          <c:cat>
            <c:strRef>
              <c:f>'Бюджет 2018+ЖКУ  (4)'!$C$3:$H$3</c:f>
              <c:strCache>
                <c:ptCount val="5"/>
                <c:pt idx="0">
                  <c:v>План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(4)'!$C$56:$H$56</c:f>
            </c:numRef>
          </c:val>
        </c:ser>
        <c:ser>
          <c:idx val="53"/>
          <c:order val="53"/>
          <c:tx>
            <c:strRef>
              <c:f>'Бюджет 2018+ЖКУ  (4)'!$A$57:$B$57</c:f>
              <c:strCache>
                <c:ptCount val="1"/>
                <c:pt idx="0">
                  <c:v>Денежные взыскания (штрафы) за нарушение законодательства о налогах и сборах, предусмотренные статьями 116, 118, пунктом 2 статьи 119, статьей 1191, пунктами 1 и 2 статьи 120, статьями 125, 126, 128, 129, 1291, статьями 1294, 132, 133, 134, 135, 1351 и 13</c:v>
                </c:pt>
              </c:strCache>
            </c:strRef>
          </c:tx>
          <c:invertIfNegative val="0"/>
          <c:cat>
            <c:strRef>
              <c:f>'Бюджет 2018+ЖКУ  (4)'!$C$3:$H$3</c:f>
              <c:strCache>
                <c:ptCount val="5"/>
                <c:pt idx="0">
                  <c:v>План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(4)'!$C$57:$H$57</c:f>
            </c:numRef>
          </c:val>
        </c:ser>
        <c:ser>
          <c:idx val="54"/>
          <c:order val="54"/>
          <c:tx>
            <c:strRef>
              <c:f>'Бюджет 2018+ЖКУ  (4)'!$A$58:$B$58</c:f>
              <c:strCache>
                <c:ptCount val="1"/>
                <c:pt idx="0">
                  <c:v>Денежные взыскания (штрафы) за административные правонарушения в области налогов и сборов, предусмотренные Кодексом Российской Федерации об административных правонарушениях 1 16 03030 01 0000 140</c:v>
                </c:pt>
              </c:strCache>
            </c:strRef>
          </c:tx>
          <c:invertIfNegative val="0"/>
          <c:cat>
            <c:strRef>
              <c:f>'Бюджет 2018+ЖКУ  (4)'!$C$3:$H$3</c:f>
              <c:strCache>
                <c:ptCount val="5"/>
                <c:pt idx="0">
                  <c:v>План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(4)'!$C$58:$H$58</c:f>
            </c:numRef>
          </c:val>
        </c:ser>
        <c:ser>
          <c:idx val="55"/>
          <c:order val="55"/>
          <c:tx>
            <c:strRef>
              <c:f>'Бюджет 2018+ЖКУ  (4)'!$A$59:$B$59</c:f>
              <c:strCache>
                <c:ptCount val="1"/>
                <c:pt idx="0">
                  <c:v>Денежные взыскания (штрафы) за нарушение законодательства Российской Федерации о недрах, об особо охраняемых природных территориях, об охране и использовании животного мира, об экологической экспертизе, в области охраны окружающей среды, о рыболовстве и с</c:v>
                </c:pt>
              </c:strCache>
            </c:strRef>
          </c:tx>
          <c:invertIfNegative val="0"/>
          <c:cat>
            <c:strRef>
              <c:f>'Бюджет 2018+ЖКУ  (4)'!$C$3:$H$3</c:f>
              <c:strCache>
                <c:ptCount val="5"/>
                <c:pt idx="0">
                  <c:v>План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(4)'!$C$59:$H$59</c:f>
            </c:numRef>
          </c:val>
        </c:ser>
        <c:ser>
          <c:idx val="56"/>
          <c:order val="56"/>
          <c:tx>
            <c:strRef>
              <c:f>'Бюджет 2018+ЖКУ  (4)'!$A$60:$B$60</c:f>
              <c:strCache>
                <c:ptCount val="1"/>
                <c:pt idx="0">
                  <c:v>Денежные взыскания (штрафы) за нарушение законодательства Российской Федерации об особо охраняемых природных территориях 1 16 25020 01 0000 140</c:v>
                </c:pt>
              </c:strCache>
            </c:strRef>
          </c:tx>
          <c:invertIfNegative val="0"/>
          <c:cat>
            <c:strRef>
              <c:f>'Бюджет 2018+ЖКУ  (4)'!$C$3:$H$3</c:f>
              <c:strCache>
                <c:ptCount val="5"/>
                <c:pt idx="0">
                  <c:v>План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(4)'!$C$60:$H$60</c:f>
            </c:numRef>
          </c:val>
        </c:ser>
        <c:ser>
          <c:idx val="57"/>
          <c:order val="57"/>
          <c:tx>
            <c:strRef>
              <c:f>'Бюджет 2018+ЖКУ  (4)'!$A$61:$B$61</c:f>
              <c:strCache>
                <c:ptCount val="1"/>
                <c:pt idx="0">
                  <c:v>Денежные взыскания (штрафы) за нарушение законодательства Российской Федерации об охране и использовании животного мира 1 16 25030 01 0000 140</c:v>
                </c:pt>
              </c:strCache>
            </c:strRef>
          </c:tx>
          <c:invertIfNegative val="0"/>
          <c:cat>
            <c:strRef>
              <c:f>'Бюджет 2018+ЖКУ  (4)'!$C$3:$H$3</c:f>
              <c:strCache>
                <c:ptCount val="5"/>
                <c:pt idx="0">
                  <c:v>План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(4)'!$C$61:$H$61</c:f>
            </c:numRef>
          </c:val>
        </c:ser>
        <c:ser>
          <c:idx val="58"/>
          <c:order val="58"/>
          <c:tx>
            <c:strRef>
              <c:f>'Бюджет 2018+ЖКУ  (4)'!$A$62:$B$62</c:f>
              <c:strCache>
                <c:ptCount val="1"/>
                <c:pt idx="0">
                  <c:v>Денежные взыскания (штрафы) за нарушение земельного законодательства 1 16 25060 01 0000 140</c:v>
                </c:pt>
              </c:strCache>
            </c:strRef>
          </c:tx>
          <c:invertIfNegative val="0"/>
          <c:cat>
            <c:strRef>
              <c:f>'Бюджет 2018+ЖКУ  (4)'!$C$3:$H$3</c:f>
              <c:strCache>
                <c:ptCount val="5"/>
                <c:pt idx="0">
                  <c:v>План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(4)'!$C$62:$H$62</c:f>
            </c:numRef>
          </c:val>
        </c:ser>
        <c:ser>
          <c:idx val="59"/>
          <c:order val="59"/>
          <c:tx>
            <c:strRef>
              <c:f>'Бюджет 2018+ЖКУ  (4)'!$A$63:$B$63</c:f>
              <c:strCache>
                <c:ptCount val="1"/>
                <c:pt idx="0">
                  <c:v>Денежные взыскания (штрафы) за правонарушения в области дорожного движения 1 16 30000 01 0000 100</c:v>
                </c:pt>
              </c:strCache>
            </c:strRef>
          </c:tx>
          <c:invertIfNegative val="0"/>
          <c:cat>
            <c:strRef>
              <c:f>'Бюджет 2018+ЖКУ  (4)'!$C$3:$H$3</c:f>
              <c:strCache>
                <c:ptCount val="5"/>
                <c:pt idx="0">
                  <c:v>План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(4)'!$C$63:$H$63</c:f>
            </c:numRef>
          </c:val>
        </c:ser>
        <c:ser>
          <c:idx val="60"/>
          <c:order val="60"/>
          <c:tx>
            <c:strRef>
              <c:f>'Бюджет 2018+ЖКУ  (4)'!$A$64:$B$64</c:f>
              <c:strCache>
                <c:ptCount val="1"/>
                <c:pt idx="0">
                  <c:v>Прочие денежные взыскания (штрафы) за правонарушения в области дорожного движения 1 16 30030 01 0000 140</c:v>
                </c:pt>
              </c:strCache>
            </c:strRef>
          </c:tx>
          <c:invertIfNegative val="0"/>
          <c:cat>
            <c:strRef>
              <c:f>'Бюджет 2018+ЖКУ  (4)'!$C$3:$H$3</c:f>
              <c:strCache>
                <c:ptCount val="5"/>
                <c:pt idx="0">
                  <c:v>План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(4)'!$C$64:$H$64</c:f>
            </c:numRef>
          </c:val>
        </c:ser>
        <c:ser>
          <c:idx val="61"/>
          <c:order val="61"/>
          <c:tx>
            <c:strRef>
              <c:f>'Бюджет 2018+ЖКУ  (4)'!$A$65:$B$65</c:f>
              <c:strCache>
                <c:ptCount val="1"/>
                <c:pt idx="0">
                  <c:v>Денежные взыскания (штрафы) за нарушение законодательства Российской Федерации о контрактной системе в сфере закупок товаров, работ, услуг для обеспечения государственных и муниципальных нужд 1 16 33000 00 0000 140</c:v>
                </c:pt>
              </c:strCache>
            </c:strRef>
          </c:tx>
          <c:invertIfNegative val="0"/>
          <c:cat>
            <c:strRef>
              <c:f>'Бюджет 2018+ЖКУ  (4)'!$C$3:$H$3</c:f>
              <c:strCache>
                <c:ptCount val="5"/>
                <c:pt idx="0">
                  <c:v>План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(4)'!$C$65:$H$65</c:f>
            </c:numRef>
          </c:val>
        </c:ser>
        <c:ser>
          <c:idx val="62"/>
          <c:order val="62"/>
          <c:tx>
            <c:strRef>
              <c:f>'Бюджет 2018+ЖКУ  (4)'!$A$66:$B$66</c:f>
              <c:strCache>
                <c:ptCount val="1"/>
                <c:pt idx="0">
                  <c:v>Денежные взыскания (штрафы) за нарушение законодательства Российской Федерации о контрактной системе в сфере закупок товаров, работ, услуг для обеспечения государственных и муниципальных нужд для нужд муниципальных районов 1 16 33050 05 0000 140</c:v>
                </c:pt>
              </c:strCache>
            </c:strRef>
          </c:tx>
          <c:invertIfNegative val="0"/>
          <c:cat>
            <c:strRef>
              <c:f>'Бюджет 2018+ЖКУ  (4)'!$C$3:$H$3</c:f>
              <c:strCache>
                <c:ptCount val="5"/>
                <c:pt idx="0">
                  <c:v>План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(4)'!$C$66:$H$66</c:f>
            </c:numRef>
          </c:val>
        </c:ser>
        <c:ser>
          <c:idx val="63"/>
          <c:order val="63"/>
          <c:tx>
            <c:strRef>
              <c:f>'Бюджет 2018+ЖКУ  (4)'!$A$67:$B$67</c:f>
              <c:strCache>
                <c:ptCount val="1"/>
                <c:pt idx="0">
                  <c:v>Денежные взыскания (штрафы) за нарушение законодательства Российской Федерации об административных правонарушениях, предусмотренные статьей 20.25 Кодекса Российской Федерации об административных правонарушениях 1 16 43000 01 0000 140 </c:v>
                </c:pt>
              </c:strCache>
            </c:strRef>
          </c:tx>
          <c:invertIfNegative val="0"/>
          <c:cat>
            <c:strRef>
              <c:f>'Бюджет 2018+ЖКУ  (4)'!$C$3:$H$3</c:f>
              <c:strCache>
                <c:ptCount val="5"/>
                <c:pt idx="0">
                  <c:v>План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(4)'!$C$67:$H$67</c:f>
            </c:numRef>
          </c:val>
        </c:ser>
        <c:ser>
          <c:idx val="64"/>
          <c:order val="64"/>
          <c:tx>
            <c:strRef>
              <c:f>'Бюджет 2018+ЖКУ  (4)'!$A$68:$B$68</c:f>
              <c:strCache>
                <c:ptCount val="1"/>
                <c:pt idx="0">
                  <c:v>Денежные взыскания (штрафы) за нарушение законодательства Российской Федерации об административных правонарушениях, предусмотренные статьей 20.25 Кодекса Российской Федерации об административных правонарушениях 1 16 43000 01 6000 140</c:v>
                </c:pt>
              </c:strCache>
            </c:strRef>
          </c:tx>
          <c:invertIfNegative val="0"/>
          <c:cat>
            <c:strRef>
              <c:f>'Бюджет 2018+ЖКУ  (4)'!$C$3:$H$3</c:f>
              <c:strCache>
                <c:ptCount val="5"/>
                <c:pt idx="0">
                  <c:v>План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(4)'!$C$68:$H$68</c:f>
            </c:numRef>
          </c:val>
        </c:ser>
        <c:ser>
          <c:idx val="65"/>
          <c:order val="65"/>
          <c:tx>
            <c:strRef>
              <c:f>'Бюджет 2018+ЖКУ  (4)'!$A$69:$B$69</c:f>
              <c:strCache>
                <c:ptCount val="1"/>
                <c:pt idx="0">
                  <c:v>Прочие поступления от денежных взысканий (штрафов) и иных сумм в возмещение ущерба 1 16 90000 00 0000 140</c:v>
                </c:pt>
              </c:strCache>
            </c:strRef>
          </c:tx>
          <c:invertIfNegative val="0"/>
          <c:cat>
            <c:strRef>
              <c:f>'Бюджет 2018+ЖКУ  (4)'!$C$3:$H$3</c:f>
              <c:strCache>
                <c:ptCount val="5"/>
                <c:pt idx="0">
                  <c:v>План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(4)'!$C$69:$H$69</c:f>
            </c:numRef>
          </c:val>
        </c:ser>
        <c:ser>
          <c:idx val="66"/>
          <c:order val="66"/>
          <c:tx>
            <c:strRef>
              <c:f>'Бюджет 2018+ЖКУ  (4)'!$A$70:$B$70</c:f>
              <c:strCache>
                <c:ptCount val="1"/>
                <c:pt idx="0">
                  <c:v>Прочие поступления от денежных взысканий (штрафов) и иных сумм в возмещение ущерба, зачисляемые в бюджеты муниципальных районов 1 16 90050 05 0000 140</c:v>
                </c:pt>
              </c:strCache>
            </c:strRef>
          </c:tx>
          <c:invertIfNegative val="0"/>
          <c:cat>
            <c:strRef>
              <c:f>'Бюджет 2018+ЖКУ  (4)'!$C$3:$H$3</c:f>
              <c:strCache>
                <c:ptCount val="5"/>
                <c:pt idx="0">
                  <c:v>План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(4)'!$C$70:$H$70</c:f>
            </c:numRef>
          </c:val>
        </c:ser>
        <c:ser>
          <c:idx val="67"/>
          <c:order val="67"/>
          <c:tx>
            <c:strRef>
              <c:f>'Бюджет 2018+ЖКУ  (4)'!$A$71:$B$71</c:f>
              <c:strCache>
                <c:ptCount val="1"/>
                <c:pt idx="0">
                  <c:v>БЕЗВОЗМЕЗДНЫЕ ПОСТУПЛЕНИЯ  </c:v>
                </c:pt>
              </c:strCache>
            </c:strRef>
          </c:tx>
          <c:invertIfNegative val="0"/>
          <c:cat>
            <c:strRef>
              <c:f>'Бюджет 2018+ЖКУ  (4)'!$C$3:$H$3</c:f>
              <c:strCache>
                <c:ptCount val="5"/>
                <c:pt idx="0">
                  <c:v>План на 01.11.2017</c:v>
                </c:pt>
                <c:pt idx="1">
                  <c:v>Ожидаемое исполнение</c:v>
                </c:pt>
                <c:pt idx="2">
                  <c:v> 2018 год</c:v>
                </c:pt>
                <c:pt idx="3">
                  <c:v> 2019 год</c:v>
                </c:pt>
                <c:pt idx="4">
                  <c:v> 2020 год</c:v>
                </c:pt>
              </c:strCache>
            </c:strRef>
          </c:cat>
          <c:val>
            <c:numRef>
              <c:f>'Бюджет 2018+ЖКУ  (4)'!$C$71:$H$71</c:f>
              <c:numCache>
                <c:formatCode>General</c:formatCode>
                <c:ptCount val="5"/>
                <c:pt idx="0">
                  <c:v>160710.39999999999</c:v>
                </c:pt>
                <c:pt idx="1">
                  <c:v>157749.29999999999</c:v>
                </c:pt>
                <c:pt idx="2" formatCode="#,##0.0">
                  <c:v>137112.32999999999</c:v>
                </c:pt>
                <c:pt idx="3" formatCode="#,##0.0">
                  <c:v>126560.5</c:v>
                </c:pt>
                <c:pt idx="4" formatCode="#,##0.0">
                  <c:v>126124.69999999998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0595840"/>
        <c:axId val="130597632"/>
      </c:barChart>
      <c:catAx>
        <c:axId val="130595840"/>
        <c:scaling>
          <c:orientation val="minMax"/>
        </c:scaling>
        <c:delete val="0"/>
        <c:axPos val="b"/>
        <c:majorTickMark val="out"/>
        <c:minorTickMark val="none"/>
        <c:tickLblPos val="nextTo"/>
        <c:crossAx val="130597632"/>
        <c:crosses val="autoZero"/>
        <c:auto val="1"/>
        <c:lblAlgn val="ctr"/>
        <c:lblOffset val="100"/>
        <c:noMultiLvlLbl val="0"/>
      </c:catAx>
      <c:valAx>
        <c:axId val="1305976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0595840"/>
        <c:crosses val="autoZero"/>
        <c:crossBetween val="between"/>
      </c:valAx>
    </c:plotArea>
    <c:legend>
      <c:legendPos val="b"/>
      <c:legendEntry>
        <c:idx val="0"/>
        <c:delete val="1"/>
      </c:legendEntry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5654765165375722E-2"/>
          <c:y val="0"/>
          <c:w val="0.94434523483462429"/>
          <c:h val="0.86841194662757459"/>
        </c:manualLayout>
      </c:layout>
      <c:pie3DChart>
        <c:varyColors val="1"/>
        <c:ser>
          <c:idx val="3"/>
          <c:order val="3"/>
          <c:explosion val="25"/>
          <c:dLbls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'Бюджет 2018+ЖКУ  (5)'!$A$73:$B$120</c:f>
              <c:strCache>
                <c:ptCount val="4"/>
                <c:pt idx="0">
                  <c:v>Дотации</c:v>
                </c:pt>
                <c:pt idx="1">
                  <c:v>Субсидии </c:v>
                </c:pt>
                <c:pt idx="2">
                  <c:v>Субвенции 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'Бюджет 2018+ЖКУ  (5)'!$F$73:$F$120</c:f>
              <c:numCache>
                <c:formatCode>#,##0.0</c:formatCode>
                <c:ptCount val="4"/>
                <c:pt idx="0">
                  <c:v>41587.599999999999</c:v>
                </c:pt>
                <c:pt idx="1">
                  <c:v>12274.699999999999</c:v>
                </c:pt>
                <c:pt idx="2">
                  <c:v>82741.89999999998</c:v>
                </c:pt>
                <c:pt idx="3">
                  <c:v>508.13</c:v>
                </c:pt>
              </c:numCache>
            </c:numRef>
          </c:val>
        </c:ser>
        <c:ser>
          <c:idx val="2"/>
          <c:order val="2"/>
          <c:explosion val="25"/>
          <c:dLbls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'Бюджет 2018+ЖКУ  (5)'!$A$73:$B$120</c:f>
              <c:strCache>
                <c:ptCount val="4"/>
                <c:pt idx="0">
                  <c:v>Дотации</c:v>
                </c:pt>
                <c:pt idx="1">
                  <c:v>Субсидии </c:v>
                </c:pt>
                <c:pt idx="2">
                  <c:v>Субвенции 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'Бюджет 2018+ЖКУ  (5)'!$E$73:$E$120</c:f>
            </c:numRef>
          </c:val>
        </c:ser>
        <c:ser>
          <c:idx val="1"/>
          <c:order val="1"/>
          <c:explosion val="25"/>
          <c:dLbls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'Бюджет 2018+ЖКУ  (5)'!$A$73:$B$120</c:f>
              <c:strCache>
                <c:ptCount val="4"/>
                <c:pt idx="0">
                  <c:v>Дотации</c:v>
                </c:pt>
                <c:pt idx="1">
                  <c:v>Субсидии </c:v>
                </c:pt>
                <c:pt idx="2">
                  <c:v>Субвенции 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'Бюджет 2018+ЖКУ  (5)'!$D$73:$D$120</c:f>
            </c:numRef>
          </c:val>
        </c:ser>
        <c:ser>
          <c:idx val="0"/>
          <c:order val="0"/>
          <c:explosion val="25"/>
          <c:dLbls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'Бюджет 2018+ЖКУ  (5)'!$A$73:$B$120</c:f>
              <c:strCache>
                <c:ptCount val="4"/>
                <c:pt idx="0">
                  <c:v>Дотации</c:v>
                </c:pt>
                <c:pt idx="1">
                  <c:v>Субсидии </c:v>
                </c:pt>
                <c:pt idx="2">
                  <c:v>Субвенции 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'Бюджет 2018+ЖКУ  (5)'!$C$73:$C$120</c:f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invertIfNegative val="0"/>
          <c:dLbls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Лист1!$D$4:$E$4</c:f>
              <c:strCache>
                <c:ptCount val="2"/>
                <c:pt idx="0">
                  <c:v>Ожидаемое исполнение за 2017 год</c:v>
                </c:pt>
                <c:pt idx="1">
                  <c:v>2018 год</c:v>
                </c:pt>
              </c:strCache>
            </c:strRef>
          </c:cat>
          <c:val>
            <c:numRef>
              <c:f>Лист1!$D$5:$E$5</c:f>
              <c:numCache>
                <c:formatCode>General</c:formatCode>
                <c:ptCount val="2"/>
                <c:pt idx="0">
                  <c:v>187841.4</c:v>
                </c:pt>
                <c:pt idx="1">
                  <c:v>170240.4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0701568"/>
        <c:axId val="130707456"/>
      </c:barChart>
      <c:catAx>
        <c:axId val="130701568"/>
        <c:scaling>
          <c:orientation val="minMax"/>
        </c:scaling>
        <c:delete val="0"/>
        <c:axPos val="b"/>
        <c:majorTickMark val="out"/>
        <c:minorTickMark val="none"/>
        <c:tickLblPos val="nextTo"/>
        <c:crossAx val="130707456"/>
        <c:crosses val="autoZero"/>
        <c:auto val="1"/>
        <c:lblAlgn val="ctr"/>
        <c:lblOffset val="100"/>
        <c:noMultiLvlLbl val="0"/>
      </c:catAx>
      <c:valAx>
        <c:axId val="1307074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07015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5"/>
          <c:order val="5"/>
          <c:explosion val="25"/>
          <c:dLbls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Документ!$A$6:$C$572</c:f>
              <c:strCache>
                <c:ptCount val="12"/>
                <c:pt idx="0">
                  <c:v>  Общегосударственные вопросы</c:v>
                </c:pt>
                <c:pt idx="1">
                  <c:v>  Национальная оборона</c:v>
                </c:pt>
                <c:pt idx="2">
                  <c:v>  Национальная безопасность и правоохранительная деятельность</c:v>
                </c:pt>
                <c:pt idx="3">
                  <c:v>  Национальная экономика</c:v>
                </c:pt>
                <c:pt idx="4">
                  <c:v>  Жилищно-коммунальное хозяйство</c:v>
                </c:pt>
                <c:pt idx="5">
                  <c:v>  Охрана окружающей среды</c:v>
                </c:pt>
                <c:pt idx="6">
                  <c:v>  Образование</c:v>
                </c:pt>
                <c:pt idx="7">
                  <c:v>  Культура, кинематография</c:v>
                </c:pt>
                <c:pt idx="8">
                  <c:v>  Социальная политика</c:v>
                </c:pt>
                <c:pt idx="9">
                  <c:v>  Физическая культура и спорт</c:v>
                </c:pt>
                <c:pt idx="10">
                  <c:v>  Обслуживание государственного и муниципального долга</c:v>
                </c:pt>
                <c:pt idx="11">
                  <c:v>  Межбюджетные трансферты </c:v>
                </c:pt>
              </c:strCache>
            </c:strRef>
          </c:cat>
          <c:val>
            <c:numRef>
              <c:f>Документ!$I$6:$I$572</c:f>
              <c:numCache>
                <c:formatCode>#,##0.0</c:formatCode>
                <c:ptCount val="12"/>
                <c:pt idx="0">
                  <c:v>32554.73</c:v>
                </c:pt>
                <c:pt idx="1">
                  <c:v>425</c:v>
                </c:pt>
                <c:pt idx="2">
                  <c:v>772.4</c:v>
                </c:pt>
                <c:pt idx="3">
                  <c:v>1586.9</c:v>
                </c:pt>
                <c:pt idx="4">
                  <c:v>1206</c:v>
                </c:pt>
                <c:pt idx="5">
                  <c:v>100</c:v>
                </c:pt>
                <c:pt idx="6">
                  <c:v>63453.1</c:v>
                </c:pt>
                <c:pt idx="7">
                  <c:v>21908.400000000001</c:v>
                </c:pt>
                <c:pt idx="8">
                  <c:v>35879</c:v>
                </c:pt>
                <c:pt idx="9">
                  <c:v>2058.6</c:v>
                </c:pt>
                <c:pt idx="10">
                  <c:v>5.3</c:v>
                </c:pt>
                <c:pt idx="11">
                  <c:v>10291</c:v>
                </c:pt>
              </c:numCache>
            </c:numRef>
          </c:val>
        </c:ser>
        <c:ser>
          <c:idx val="4"/>
          <c:order val="4"/>
          <c:explosion val="25"/>
          <c:dLbls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Документ!$A$6:$C$572</c:f>
              <c:strCache>
                <c:ptCount val="12"/>
                <c:pt idx="0">
                  <c:v>  Общегосударственные вопросы</c:v>
                </c:pt>
                <c:pt idx="1">
                  <c:v>  Национальная оборона</c:v>
                </c:pt>
                <c:pt idx="2">
                  <c:v>  Национальная безопасность и правоохранительная деятельность</c:v>
                </c:pt>
                <c:pt idx="3">
                  <c:v>  Национальная экономика</c:v>
                </c:pt>
                <c:pt idx="4">
                  <c:v>  Жилищно-коммунальное хозяйство</c:v>
                </c:pt>
                <c:pt idx="5">
                  <c:v>  Охрана окружающей среды</c:v>
                </c:pt>
                <c:pt idx="6">
                  <c:v>  Образование</c:v>
                </c:pt>
                <c:pt idx="7">
                  <c:v>  Культура, кинематография</c:v>
                </c:pt>
                <c:pt idx="8">
                  <c:v>  Социальная политика</c:v>
                </c:pt>
                <c:pt idx="9">
                  <c:v>  Физическая культура и спорт</c:v>
                </c:pt>
                <c:pt idx="10">
                  <c:v>  Обслуживание государственного и муниципального долга</c:v>
                </c:pt>
                <c:pt idx="11">
                  <c:v>  Межбюджетные трансферты </c:v>
                </c:pt>
              </c:strCache>
            </c:strRef>
          </c:cat>
          <c:val>
            <c:numRef>
              <c:f>Документ!$H$6:$H$572</c:f>
            </c:numRef>
          </c:val>
        </c:ser>
        <c:ser>
          <c:idx val="3"/>
          <c:order val="3"/>
          <c:explosion val="25"/>
          <c:dLbls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Документ!$A$6:$C$572</c:f>
              <c:strCache>
                <c:ptCount val="12"/>
                <c:pt idx="0">
                  <c:v>  Общегосударственные вопросы</c:v>
                </c:pt>
                <c:pt idx="1">
                  <c:v>  Национальная оборона</c:v>
                </c:pt>
                <c:pt idx="2">
                  <c:v>  Национальная безопасность и правоохранительная деятельность</c:v>
                </c:pt>
                <c:pt idx="3">
                  <c:v>  Национальная экономика</c:v>
                </c:pt>
                <c:pt idx="4">
                  <c:v>  Жилищно-коммунальное хозяйство</c:v>
                </c:pt>
                <c:pt idx="5">
                  <c:v>  Охрана окружающей среды</c:v>
                </c:pt>
                <c:pt idx="6">
                  <c:v>  Образование</c:v>
                </c:pt>
                <c:pt idx="7">
                  <c:v>  Культура, кинематография</c:v>
                </c:pt>
                <c:pt idx="8">
                  <c:v>  Социальная политика</c:v>
                </c:pt>
                <c:pt idx="9">
                  <c:v>  Физическая культура и спорт</c:v>
                </c:pt>
                <c:pt idx="10">
                  <c:v>  Обслуживание государственного и муниципального долга</c:v>
                </c:pt>
                <c:pt idx="11">
                  <c:v>  Межбюджетные трансферты </c:v>
                </c:pt>
              </c:strCache>
            </c:strRef>
          </c:cat>
          <c:val>
            <c:numRef>
              <c:f>Документ!$G$6:$G$572</c:f>
            </c:numRef>
          </c:val>
        </c:ser>
        <c:ser>
          <c:idx val="2"/>
          <c:order val="2"/>
          <c:explosion val="25"/>
          <c:dLbls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Документ!$A$6:$C$572</c:f>
              <c:strCache>
                <c:ptCount val="12"/>
                <c:pt idx="0">
                  <c:v>  Общегосударственные вопросы</c:v>
                </c:pt>
                <c:pt idx="1">
                  <c:v>  Национальная оборона</c:v>
                </c:pt>
                <c:pt idx="2">
                  <c:v>  Национальная безопасность и правоохранительная деятельность</c:v>
                </c:pt>
                <c:pt idx="3">
                  <c:v>  Национальная экономика</c:v>
                </c:pt>
                <c:pt idx="4">
                  <c:v>  Жилищно-коммунальное хозяйство</c:v>
                </c:pt>
                <c:pt idx="5">
                  <c:v>  Охрана окружающей среды</c:v>
                </c:pt>
                <c:pt idx="6">
                  <c:v>  Образование</c:v>
                </c:pt>
                <c:pt idx="7">
                  <c:v>  Культура, кинематография</c:v>
                </c:pt>
                <c:pt idx="8">
                  <c:v>  Социальная политика</c:v>
                </c:pt>
                <c:pt idx="9">
                  <c:v>  Физическая культура и спорт</c:v>
                </c:pt>
                <c:pt idx="10">
                  <c:v>  Обслуживание государственного и муниципального долга</c:v>
                </c:pt>
                <c:pt idx="11">
                  <c:v>  Межбюджетные трансферты </c:v>
                </c:pt>
              </c:strCache>
            </c:strRef>
          </c:cat>
          <c:val>
            <c:numRef>
              <c:f>Документ!$F$6:$F$572</c:f>
            </c:numRef>
          </c:val>
        </c:ser>
        <c:ser>
          <c:idx val="1"/>
          <c:order val="1"/>
          <c:explosion val="25"/>
          <c:dLbls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Документ!$A$6:$C$572</c:f>
              <c:strCache>
                <c:ptCount val="12"/>
                <c:pt idx="0">
                  <c:v>  Общегосударственные вопросы</c:v>
                </c:pt>
                <c:pt idx="1">
                  <c:v>  Национальная оборона</c:v>
                </c:pt>
                <c:pt idx="2">
                  <c:v>  Национальная безопасность и правоохранительная деятельность</c:v>
                </c:pt>
                <c:pt idx="3">
                  <c:v>  Национальная экономика</c:v>
                </c:pt>
                <c:pt idx="4">
                  <c:v>  Жилищно-коммунальное хозяйство</c:v>
                </c:pt>
                <c:pt idx="5">
                  <c:v>  Охрана окружающей среды</c:v>
                </c:pt>
                <c:pt idx="6">
                  <c:v>  Образование</c:v>
                </c:pt>
                <c:pt idx="7">
                  <c:v>  Культура, кинематография</c:v>
                </c:pt>
                <c:pt idx="8">
                  <c:v>  Социальная политика</c:v>
                </c:pt>
                <c:pt idx="9">
                  <c:v>  Физическая культура и спорт</c:v>
                </c:pt>
                <c:pt idx="10">
                  <c:v>  Обслуживание государственного и муниципального долга</c:v>
                </c:pt>
                <c:pt idx="11">
                  <c:v>  Межбюджетные трансферты </c:v>
                </c:pt>
              </c:strCache>
            </c:strRef>
          </c:cat>
          <c:val>
            <c:numRef>
              <c:f>Документ!$E$6:$E$572</c:f>
            </c:numRef>
          </c:val>
        </c:ser>
        <c:ser>
          <c:idx val="0"/>
          <c:order val="0"/>
          <c:explosion val="25"/>
          <c:dLbls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Документ!$A$6:$C$572</c:f>
              <c:strCache>
                <c:ptCount val="12"/>
                <c:pt idx="0">
                  <c:v>  Общегосударственные вопросы</c:v>
                </c:pt>
                <c:pt idx="1">
                  <c:v>  Национальная оборона</c:v>
                </c:pt>
                <c:pt idx="2">
                  <c:v>  Национальная безопасность и правоохранительная деятельность</c:v>
                </c:pt>
                <c:pt idx="3">
                  <c:v>  Национальная экономика</c:v>
                </c:pt>
                <c:pt idx="4">
                  <c:v>  Жилищно-коммунальное хозяйство</c:v>
                </c:pt>
                <c:pt idx="5">
                  <c:v>  Охрана окружающей среды</c:v>
                </c:pt>
                <c:pt idx="6">
                  <c:v>  Образование</c:v>
                </c:pt>
                <c:pt idx="7">
                  <c:v>  Культура, кинематография</c:v>
                </c:pt>
                <c:pt idx="8">
                  <c:v>  Социальная политика</c:v>
                </c:pt>
                <c:pt idx="9">
                  <c:v>  Физическая культура и спорт</c:v>
                </c:pt>
                <c:pt idx="10">
                  <c:v>  Обслуживание государственного и муниципального долга</c:v>
                </c:pt>
                <c:pt idx="11">
                  <c:v>  Межбюджетные трансферты </c:v>
                </c:pt>
              </c:strCache>
            </c:strRef>
          </c:cat>
          <c:val>
            <c:numRef>
              <c:f>Документ!$D$6:$D$572</c:f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6.4879379494941727E-2"/>
          <c:y val="0.43204737750420796"/>
          <c:w val="0.88265332605236424"/>
          <c:h val="0.53309177195873769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90" y="0"/>
            <a:ext cx="2946400" cy="496888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6F129B55-CEB7-4C61-B104-3E7004456A56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5"/>
            <a:ext cx="2946400" cy="496887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90" y="9428165"/>
            <a:ext cx="2946400" cy="496887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619B7C07-86A6-4EC6-BF16-31EA646FD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129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6332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59" cy="496332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33BFF151-7695-4F2C-935C-981BD61A1EFD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24" tIns="45712" rIns="91424" bIns="4571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633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5"/>
            <a:ext cx="2945659" cy="49633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2EC6298F-2780-4B3F-B063-5CEE9F42DE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958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1" y="4714876"/>
            <a:ext cx="5438775" cy="4467225"/>
          </a:xfrm>
          <a:noFill/>
        </p:spPr>
        <p:txBody>
          <a:bodyPr lIns="91388" tIns="45691" rIns="91388" bIns="45691"/>
          <a:lstStyle/>
          <a:p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2" y="4714877"/>
            <a:ext cx="5438775" cy="4467225"/>
          </a:xfrm>
          <a:noFill/>
        </p:spPr>
        <p:txBody>
          <a:bodyPr lIns="91381" tIns="45687" rIns="91381" bIns="45687"/>
          <a:lstStyle/>
          <a:p>
            <a:endParaRPr lang="ru-RU" altLang="ru-RU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2" y="4714877"/>
            <a:ext cx="5438775" cy="4467225"/>
          </a:xfrm>
          <a:noFill/>
        </p:spPr>
        <p:txBody>
          <a:bodyPr lIns="91381" tIns="45687" rIns="91381" bIns="45687"/>
          <a:lstStyle/>
          <a:p>
            <a:endParaRPr lang="ru-RU" altLang="ru-RU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6298F-2780-4B3F-B063-5CEE9F42DE28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741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</p:spPr>
        <p:txBody>
          <a:bodyPr lIns="91395" tIns="45695" rIns="91395" bIns="45695"/>
          <a:lstStyle/>
          <a:p>
            <a:endParaRPr lang="ru-RU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</p:spPr>
        <p:txBody>
          <a:bodyPr lIns="91395" tIns="45695" rIns="91395" bIns="45695"/>
          <a:lstStyle/>
          <a:p>
            <a:endParaRPr lang="ru-RU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</p:spPr>
        <p:txBody>
          <a:bodyPr lIns="91395" tIns="45695" rIns="91395" bIns="45695"/>
          <a:lstStyle/>
          <a:p>
            <a:endParaRPr lang="ru-RU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B8C8-E2ED-4B6A-AB36-1C917F329392}" type="datetime1">
              <a:rPr lang="en-US" smtClean="0"/>
              <a:pPr/>
              <a:t>11/17/2017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7EBFA-DF30-40C1-89E0-02DEBD235C54}" type="datetime1">
              <a:rPr lang="en-US" smtClean="0"/>
              <a:pPr/>
              <a:t>11/17/2017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669360"/>
            <a:ext cx="2133600" cy="188640"/>
          </a:xfrm>
        </p:spPr>
        <p:txBody>
          <a:bodyPr lIns="0" tIns="0" rIns="0" bIns="0"/>
          <a:lstStyle/>
          <a:p>
            <a:fld id="{3ADE15F3-8BD0-4E72-8BAC-1566A8843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E0D3-F71C-431D-BF41-E1EDB0F9847A}" type="datetime1">
              <a:rPr lang="en-US" smtClean="0"/>
              <a:pPr/>
              <a:t>11/17/2017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669360"/>
            <a:ext cx="2133600" cy="188640"/>
          </a:xfrm>
        </p:spPr>
        <p:txBody>
          <a:bodyPr lIns="0" tIns="0" rIns="0" bIns="0"/>
          <a:lstStyle/>
          <a:p>
            <a:fld id="{3ADE15F3-8BD0-4E72-8BAC-1566A8843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ED109-58DD-4A42-BC8D-4985C203B286}" type="datetime1">
              <a:rPr lang="en-US" smtClean="0"/>
              <a:pPr/>
              <a:t>11/17/2017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7010400" y="6669360"/>
            <a:ext cx="2133600" cy="188640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8739" y="2487625"/>
            <a:ext cx="4107505" cy="402866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A842F-38E9-4E2B-B971-A3DC190A26A8}" type="datetime1">
              <a:rPr lang="en-US" smtClean="0"/>
              <a:pPr/>
              <a:t>11/17/2017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7010400" y="6669360"/>
            <a:ext cx="2133600" cy="188640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2EB22-A2B0-47F5-BAFD-21A73C282FF4}" type="datetime1">
              <a:rPr lang="en-US" smtClean="0"/>
              <a:pPr/>
              <a:t>11/17/2017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C5C9-7CFD-463B-95C7-8EB36F6E6FA4}" type="datetime1">
              <a:rPr lang="en-US" smtClean="0"/>
              <a:pPr/>
              <a:t>11/17/2017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7347F-3E50-48E2-A130-5C6F3ABB960B}" type="datetime1">
              <a:rPr lang="en-US" smtClean="0"/>
              <a:pPr/>
              <a:t>11/17/2017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78FA-BA4C-44DD-9419-2F247D5A8ABB}" type="datetime1">
              <a:rPr lang="en-US" smtClean="0"/>
              <a:pPr/>
              <a:t>11/17/2017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5D93A-33E2-46A7-988F-D141181D496A}" type="datetime1">
              <a:rPr lang="en-US" smtClean="0"/>
              <a:pPr/>
              <a:t>11/17/2017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DF56F-418C-448D-87DB-C8306D197041}" type="datetime1">
              <a:rPr lang="en-US" smtClean="0"/>
              <a:pPr/>
              <a:t>11/17/2017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50B5B-D779-44D1-B456-6AEABB126E9D}" type="datetime1">
              <a:rPr lang="en-US" smtClean="0"/>
              <a:pPr/>
              <a:t>11/17/2017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2E517-AB36-4F9F-AD6C-DDC6D681AB95}" type="datetime1">
              <a:rPr lang="en-US" smtClean="0"/>
              <a:pPr/>
              <a:t>11/17/2017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000">
              <a:srgbClr val="FAF8F0"/>
            </a:gs>
            <a:gs pos="50000">
              <a:srgbClr val="F2EAD6"/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8F799-A699-4B66-A151-72FBBB79A6E6}" type="datetime1">
              <a:rPr lang="en-US" smtClean="0"/>
              <a:pPr/>
              <a:t>11/17/2017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6669360"/>
            <a:ext cx="2133600" cy="1886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E15F3-8BD0-4E72-8BAC-1566A88439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image" Target="../media/image58.png"/><Relationship Id="rId16" Type="http://schemas.openxmlformats.org/officeDocument/2006/relationships/image" Target="../media/image7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image" Target="../media/image78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34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0" y="1376772"/>
            <a:ext cx="9144000" cy="3600400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600" b="1" dirty="0" smtClean="0">
                <a:latin typeface="+mj-lt"/>
                <a:ea typeface="+mj-ea"/>
                <a:cs typeface="+mj-cs"/>
              </a:rPr>
              <a:t>Бюджет для граждан</a:t>
            </a: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 проекту бюджета</a:t>
            </a:r>
            <a:r>
              <a:rPr kumimoji="0" lang="ru-RU" sz="5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Холмского муниципального района на 2018 год и на плановый период 2019 и 2020 годов</a:t>
            </a:r>
            <a:endParaRPr kumimoji="0" lang="ru-RU" sz="5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0" y="6209928"/>
            <a:ext cx="9144000" cy="648072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latin typeface="+mj-lt"/>
                <a:ea typeface="+mj-ea"/>
                <a:cs typeface="+mj-cs"/>
              </a:rPr>
              <a:t>Комитет финансов Администрации Холмского муниципального района</a:t>
            </a:r>
          </a:p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2017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год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http://promoneedle.ru/images/dorznak/1_25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1900" y="5085184"/>
            <a:ext cx="2208341" cy="1476164"/>
          </a:xfrm>
          <a:prstGeom prst="rect">
            <a:avLst/>
          </a:prstGeom>
          <a:noFill/>
        </p:spPr>
      </p:pic>
      <p:sp>
        <p:nvSpPr>
          <p:cNvPr id="3" name="object 3"/>
          <p:cNvSpPr/>
          <p:nvPr/>
        </p:nvSpPr>
        <p:spPr>
          <a:xfrm>
            <a:off x="215516" y="1232756"/>
            <a:ext cx="3528377" cy="4500500"/>
          </a:xfrm>
          <a:custGeom>
            <a:avLst/>
            <a:gdLst/>
            <a:ahLst/>
            <a:cxnLst/>
            <a:rect l="l" t="t" r="r" b="b"/>
            <a:pathLst>
              <a:path w="3528377" h="792099">
                <a:moveTo>
                  <a:pt x="3396424" y="0"/>
                </a:moveTo>
                <a:lnTo>
                  <a:pt x="121639" y="402"/>
                </a:lnTo>
                <a:lnTo>
                  <a:pt x="80266" y="10540"/>
                </a:lnTo>
                <a:lnTo>
                  <a:pt x="45190" y="32599"/>
                </a:lnTo>
                <a:lnTo>
                  <a:pt x="18721" y="64261"/>
                </a:lnTo>
                <a:lnTo>
                  <a:pt x="3166" y="103210"/>
                </a:lnTo>
                <a:lnTo>
                  <a:pt x="0" y="132079"/>
                </a:lnTo>
                <a:lnTo>
                  <a:pt x="394" y="670422"/>
                </a:lnTo>
                <a:lnTo>
                  <a:pt x="10499" y="711812"/>
                </a:lnTo>
                <a:lnTo>
                  <a:pt x="32532" y="746899"/>
                </a:lnTo>
                <a:lnTo>
                  <a:pt x="64180" y="773374"/>
                </a:lnTo>
                <a:lnTo>
                  <a:pt x="103132" y="788932"/>
                </a:lnTo>
                <a:lnTo>
                  <a:pt x="132016" y="792099"/>
                </a:lnTo>
                <a:lnTo>
                  <a:pt x="3406651" y="791708"/>
                </a:lnTo>
                <a:lnTo>
                  <a:pt x="3448057" y="781621"/>
                </a:lnTo>
                <a:lnTo>
                  <a:pt x="3483157" y="759607"/>
                </a:lnTo>
                <a:lnTo>
                  <a:pt x="3509644" y="727973"/>
                </a:lnTo>
                <a:lnTo>
                  <a:pt x="3525209" y="689029"/>
                </a:lnTo>
                <a:lnTo>
                  <a:pt x="3528377" y="660146"/>
                </a:lnTo>
                <a:lnTo>
                  <a:pt x="3527979" y="121753"/>
                </a:lnTo>
                <a:lnTo>
                  <a:pt x="3517871" y="80359"/>
                </a:lnTo>
                <a:lnTo>
                  <a:pt x="3495850" y="45251"/>
                </a:lnTo>
                <a:lnTo>
                  <a:pt x="3464223" y="18749"/>
                </a:lnTo>
                <a:lnTo>
                  <a:pt x="3425294" y="3171"/>
                </a:lnTo>
                <a:lnTo>
                  <a:pt x="3396424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>
            <a:noAutofit/>
          </a:bodyPr>
          <a:lstStyle/>
          <a:p>
            <a:endParaRPr dirty="0"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5516" y="1232756"/>
            <a:ext cx="3528377" cy="4590510"/>
          </a:xfrm>
          <a:custGeom>
            <a:avLst/>
            <a:gdLst/>
            <a:ahLst/>
            <a:cxnLst/>
            <a:rect l="l" t="t" r="r" b="b"/>
            <a:pathLst>
              <a:path w="3528377" h="792099">
                <a:moveTo>
                  <a:pt x="0" y="132079"/>
                </a:moveTo>
                <a:lnTo>
                  <a:pt x="6996" y="89560"/>
                </a:lnTo>
                <a:lnTo>
                  <a:pt x="26445" y="52783"/>
                </a:lnTo>
                <a:lnTo>
                  <a:pt x="56040" y="24064"/>
                </a:lnTo>
                <a:lnTo>
                  <a:pt x="93471" y="5722"/>
                </a:lnTo>
                <a:lnTo>
                  <a:pt x="3396424" y="0"/>
                </a:lnTo>
                <a:lnTo>
                  <a:pt x="3411094" y="807"/>
                </a:lnTo>
                <a:lnTo>
                  <a:pt x="3451944" y="12228"/>
                </a:lnTo>
                <a:lnTo>
                  <a:pt x="3486261" y="35347"/>
                </a:lnTo>
                <a:lnTo>
                  <a:pt x="3511740" y="67843"/>
                </a:lnTo>
                <a:lnTo>
                  <a:pt x="3526076" y="107400"/>
                </a:lnTo>
                <a:lnTo>
                  <a:pt x="3528377" y="660146"/>
                </a:lnTo>
                <a:lnTo>
                  <a:pt x="3527571" y="674822"/>
                </a:lnTo>
                <a:lnTo>
                  <a:pt x="3516160" y="715690"/>
                </a:lnTo>
                <a:lnTo>
                  <a:pt x="3493057" y="750017"/>
                </a:lnTo>
                <a:lnTo>
                  <a:pt x="3460571" y="775494"/>
                </a:lnTo>
                <a:lnTo>
                  <a:pt x="3421011" y="789814"/>
                </a:lnTo>
                <a:lnTo>
                  <a:pt x="132016" y="792099"/>
                </a:lnTo>
                <a:lnTo>
                  <a:pt x="117339" y="791293"/>
                </a:lnTo>
                <a:lnTo>
                  <a:pt x="76467" y="779887"/>
                </a:lnTo>
                <a:lnTo>
                  <a:pt x="42127" y="756795"/>
                </a:lnTo>
                <a:lnTo>
                  <a:pt x="16632" y="724322"/>
                </a:lnTo>
                <a:lnTo>
                  <a:pt x="2294" y="684777"/>
                </a:lnTo>
                <a:lnTo>
                  <a:pt x="0" y="132079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3009" y="2186429"/>
            <a:ext cx="2993390" cy="219624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>
              <a:lnSpc>
                <a:spcPct val="100000"/>
              </a:lnSpc>
            </a:pPr>
            <a:r>
              <a:rPr sz="4800" b="1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Акци</a:t>
            </a:r>
            <a:r>
              <a:rPr sz="4800" b="1" spc="-1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з</a:t>
            </a:r>
            <a:r>
              <a:rPr sz="4800" b="1" spc="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ы</a:t>
            </a:r>
            <a:r>
              <a:rPr sz="4800" b="1" spc="-25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sz="4800" b="1" spc="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на</a:t>
            </a:r>
            <a:r>
              <a:rPr sz="4800" b="1" spc="-20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sz="4800" b="1" spc="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не</a:t>
            </a:r>
            <a:r>
              <a:rPr sz="4800" b="1" spc="-25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ф</a:t>
            </a:r>
            <a:r>
              <a:rPr sz="4800" b="1" spc="-15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т</a:t>
            </a:r>
            <a:r>
              <a:rPr sz="4800" b="1" spc="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епр</a:t>
            </a:r>
            <a:r>
              <a:rPr sz="4800" b="1" spc="-55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о</a:t>
            </a:r>
            <a:r>
              <a:rPr sz="4800" b="1" spc="-3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д</a:t>
            </a:r>
            <a:r>
              <a:rPr sz="4800" b="1" spc="0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укты</a:t>
            </a:r>
            <a:endParaRPr sz="4800" dirty="0">
              <a:cs typeface="Times New Roman" panose="02020603050405020304" pitchFamily="18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544119" y="1232756"/>
            <a:ext cx="3312414" cy="4500500"/>
          </a:xfrm>
          <a:custGeom>
            <a:avLst/>
            <a:gdLst/>
            <a:ahLst/>
            <a:cxnLst/>
            <a:rect l="l" t="t" r="r" b="b"/>
            <a:pathLst>
              <a:path w="3312414" h="720089">
                <a:moveTo>
                  <a:pt x="3192399" y="0"/>
                </a:moveTo>
                <a:lnTo>
                  <a:pt x="114622" y="118"/>
                </a:lnTo>
                <a:lnTo>
                  <a:pt x="72995" y="9556"/>
                </a:lnTo>
                <a:lnTo>
                  <a:pt x="38301" y="32105"/>
                </a:lnTo>
                <a:lnTo>
                  <a:pt x="13334" y="64971"/>
                </a:lnTo>
                <a:lnTo>
                  <a:pt x="885" y="105361"/>
                </a:lnTo>
                <a:lnTo>
                  <a:pt x="0" y="120014"/>
                </a:lnTo>
                <a:lnTo>
                  <a:pt x="118" y="605467"/>
                </a:lnTo>
                <a:lnTo>
                  <a:pt x="9556" y="647094"/>
                </a:lnTo>
                <a:lnTo>
                  <a:pt x="32105" y="681788"/>
                </a:lnTo>
                <a:lnTo>
                  <a:pt x="64971" y="706755"/>
                </a:lnTo>
                <a:lnTo>
                  <a:pt x="105361" y="719204"/>
                </a:lnTo>
                <a:lnTo>
                  <a:pt x="120014" y="720089"/>
                </a:lnTo>
                <a:lnTo>
                  <a:pt x="3197781" y="719971"/>
                </a:lnTo>
                <a:lnTo>
                  <a:pt x="3239364" y="710533"/>
                </a:lnTo>
                <a:lnTo>
                  <a:pt x="3274062" y="687984"/>
                </a:lnTo>
                <a:lnTo>
                  <a:pt x="3299055" y="655118"/>
                </a:lnTo>
                <a:lnTo>
                  <a:pt x="3311526" y="614728"/>
                </a:lnTo>
                <a:lnTo>
                  <a:pt x="3312414" y="600075"/>
                </a:lnTo>
                <a:lnTo>
                  <a:pt x="3312294" y="114622"/>
                </a:lnTo>
                <a:lnTo>
                  <a:pt x="3302839" y="72995"/>
                </a:lnTo>
                <a:lnTo>
                  <a:pt x="3280263" y="38301"/>
                </a:lnTo>
                <a:lnTo>
                  <a:pt x="3247387" y="13334"/>
                </a:lnTo>
                <a:lnTo>
                  <a:pt x="3207027" y="885"/>
                </a:lnTo>
                <a:lnTo>
                  <a:pt x="3192399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cs typeface="Times New Roman" panose="02020603050405020304" pitchFamily="18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544119" y="1232756"/>
            <a:ext cx="3312414" cy="4500500"/>
          </a:xfrm>
          <a:custGeom>
            <a:avLst/>
            <a:gdLst/>
            <a:ahLst/>
            <a:cxnLst/>
            <a:rect l="l" t="t" r="r" b="b"/>
            <a:pathLst>
              <a:path w="3312414" h="720089">
                <a:moveTo>
                  <a:pt x="0" y="120014"/>
                </a:moveTo>
                <a:lnTo>
                  <a:pt x="7655" y="77736"/>
                </a:lnTo>
                <a:lnTo>
                  <a:pt x="28760" y="42051"/>
                </a:lnTo>
                <a:lnTo>
                  <a:pt x="60522" y="15754"/>
                </a:lnTo>
                <a:lnTo>
                  <a:pt x="100148" y="1635"/>
                </a:lnTo>
                <a:lnTo>
                  <a:pt x="3192399" y="0"/>
                </a:lnTo>
                <a:lnTo>
                  <a:pt x="3207027" y="885"/>
                </a:lnTo>
                <a:lnTo>
                  <a:pt x="3247387" y="13334"/>
                </a:lnTo>
                <a:lnTo>
                  <a:pt x="3280263" y="38301"/>
                </a:lnTo>
                <a:lnTo>
                  <a:pt x="3302839" y="72995"/>
                </a:lnTo>
                <a:lnTo>
                  <a:pt x="3312294" y="114622"/>
                </a:lnTo>
                <a:lnTo>
                  <a:pt x="3312414" y="600075"/>
                </a:lnTo>
                <a:lnTo>
                  <a:pt x="3311526" y="614728"/>
                </a:lnTo>
                <a:lnTo>
                  <a:pt x="3299055" y="655118"/>
                </a:lnTo>
                <a:lnTo>
                  <a:pt x="3274062" y="687984"/>
                </a:lnTo>
                <a:lnTo>
                  <a:pt x="3239364" y="710533"/>
                </a:lnTo>
                <a:lnTo>
                  <a:pt x="3197781" y="719971"/>
                </a:lnTo>
                <a:lnTo>
                  <a:pt x="120014" y="720089"/>
                </a:lnTo>
                <a:lnTo>
                  <a:pt x="105361" y="719204"/>
                </a:lnTo>
                <a:lnTo>
                  <a:pt x="64971" y="706755"/>
                </a:lnTo>
                <a:lnTo>
                  <a:pt x="32105" y="681788"/>
                </a:lnTo>
                <a:lnTo>
                  <a:pt x="9556" y="647094"/>
                </a:lnTo>
                <a:lnTo>
                  <a:pt x="118" y="605467"/>
                </a:lnTo>
                <a:lnTo>
                  <a:pt x="0" y="120014"/>
                </a:lnTo>
                <a:close/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cs typeface="Times New Roman" panose="02020603050405020304" pitchFamily="18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72201" y="1988840"/>
            <a:ext cx="2484276" cy="28618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4000" b="1" spc="-105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Субсидия</a:t>
            </a:r>
          </a:p>
          <a:p>
            <a:pPr marL="12700" algn="ctr">
              <a:lnSpc>
                <a:spcPct val="100000"/>
              </a:lnSpc>
            </a:pPr>
            <a:r>
              <a:rPr lang="ru-RU" sz="4000" b="1" spc="-105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из областного бюджета</a:t>
            </a:r>
            <a:endParaRPr sz="4000" dirty="0">
              <a:cs typeface="Times New Roman" panose="02020603050405020304" pitchFamily="18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527884" y="1988840"/>
            <a:ext cx="2592324" cy="2376297"/>
          </a:xfrm>
          <a:custGeom>
            <a:avLst/>
            <a:gdLst/>
            <a:ahLst/>
            <a:cxnLst/>
            <a:rect l="l" t="t" r="r" b="b"/>
            <a:pathLst>
              <a:path w="2592324" h="2376297">
                <a:moveTo>
                  <a:pt x="1296162" y="0"/>
                </a:moveTo>
                <a:lnTo>
                  <a:pt x="1189849" y="3939"/>
                </a:lnTo>
                <a:lnTo>
                  <a:pt x="1085906" y="15552"/>
                </a:lnTo>
                <a:lnTo>
                  <a:pt x="984663" y="34533"/>
                </a:lnTo>
                <a:lnTo>
                  <a:pt x="886455" y="60577"/>
                </a:lnTo>
                <a:lnTo>
                  <a:pt x="791616" y="93378"/>
                </a:lnTo>
                <a:lnTo>
                  <a:pt x="700479" y="132630"/>
                </a:lnTo>
                <a:lnTo>
                  <a:pt x="613377" y="178026"/>
                </a:lnTo>
                <a:lnTo>
                  <a:pt x="530644" y="229262"/>
                </a:lnTo>
                <a:lnTo>
                  <a:pt x="452613" y="286031"/>
                </a:lnTo>
                <a:lnTo>
                  <a:pt x="379618" y="348027"/>
                </a:lnTo>
                <a:lnTo>
                  <a:pt x="311993" y="414945"/>
                </a:lnTo>
                <a:lnTo>
                  <a:pt x="250070" y="486479"/>
                </a:lnTo>
                <a:lnTo>
                  <a:pt x="194183" y="562322"/>
                </a:lnTo>
                <a:lnTo>
                  <a:pt x="144666" y="642170"/>
                </a:lnTo>
                <a:lnTo>
                  <a:pt x="101852" y="725715"/>
                </a:lnTo>
                <a:lnTo>
                  <a:pt x="66074" y="812653"/>
                </a:lnTo>
                <a:lnTo>
                  <a:pt x="37667" y="902678"/>
                </a:lnTo>
                <a:lnTo>
                  <a:pt x="16963" y="995483"/>
                </a:lnTo>
                <a:lnTo>
                  <a:pt x="4296" y="1090763"/>
                </a:lnTo>
                <a:lnTo>
                  <a:pt x="0" y="1188212"/>
                </a:lnTo>
                <a:lnTo>
                  <a:pt x="4296" y="1285659"/>
                </a:lnTo>
                <a:lnTo>
                  <a:pt x="16963" y="1380937"/>
                </a:lnTo>
                <a:lnTo>
                  <a:pt x="37667" y="1473738"/>
                </a:lnTo>
                <a:lnTo>
                  <a:pt x="66074" y="1563757"/>
                </a:lnTo>
                <a:lnTo>
                  <a:pt x="101852" y="1650688"/>
                </a:lnTo>
                <a:lnTo>
                  <a:pt x="144666" y="1734226"/>
                </a:lnTo>
                <a:lnTo>
                  <a:pt x="194183" y="1814065"/>
                </a:lnTo>
                <a:lnTo>
                  <a:pt x="250070" y="1889900"/>
                </a:lnTo>
                <a:lnTo>
                  <a:pt x="311993" y="1961424"/>
                </a:lnTo>
                <a:lnTo>
                  <a:pt x="379618" y="2028332"/>
                </a:lnTo>
                <a:lnTo>
                  <a:pt x="452613" y="2090319"/>
                </a:lnTo>
                <a:lnTo>
                  <a:pt x="530644" y="2147079"/>
                </a:lnTo>
                <a:lnTo>
                  <a:pt x="613377" y="2198305"/>
                </a:lnTo>
                <a:lnTo>
                  <a:pt x="700479" y="2243694"/>
                </a:lnTo>
                <a:lnTo>
                  <a:pt x="791616" y="2282938"/>
                </a:lnTo>
                <a:lnTo>
                  <a:pt x="886455" y="2315732"/>
                </a:lnTo>
                <a:lnTo>
                  <a:pt x="984663" y="2341770"/>
                </a:lnTo>
                <a:lnTo>
                  <a:pt x="1085906" y="2360748"/>
                </a:lnTo>
                <a:lnTo>
                  <a:pt x="1189849" y="2372358"/>
                </a:lnTo>
                <a:lnTo>
                  <a:pt x="1296162" y="2376297"/>
                </a:lnTo>
                <a:lnTo>
                  <a:pt x="1402474" y="2372358"/>
                </a:lnTo>
                <a:lnTo>
                  <a:pt x="1506417" y="2360748"/>
                </a:lnTo>
                <a:lnTo>
                  <a:pt x="1607660" y="2341770"/>
                </a:lnTo>
                <a:lnTo>
                  <a:pt x="1705868" y="2315732"/>
                </a:lnTo>
                <a:lnTo>
                  <a:pt x="1800707" y="2282938"/>
                </a:lnTo>
                <a:lnTo>
                  <a:pt x="1891844" y="2243694"/>
                </a:lnTo>
                <a:lnTo>
                  <a:pt x="1978946" y="2198305"/>
                </a:lnTo>
                <a:lnTo>
                  <a:pt x="2061679" y="2147079"/>
                </a:lnTo>
                <a:lnTo>
                  <a:pt x="2139710" y="2090319"/>
                </a:lnTo>
                <a:lnTo>
                  <a:pt x="2212705" y="2028332"/>
                </a:lnTo>
                <a:lnTo>
                  <a:pt x="2280330" y="1961424"/>
                </a:lnTo>
                <a:lnTo>
                  <a:pt x="2342253" y="1889900"/>
                </a:lnTo>
                <a:lnTo>
                  <a:pt x="2398140" y="1814065"/>
                </a:lnTo>
                <a:lnTo>
                  <a:pt x="2447657" y="1734226"/>
                </a:lnTo>
                <a:lnTo>
                  <a:pt x="2490471" y="1650688"/>
                </a:lnTo>
                <a:lnTo>
                  <a:pt x="2526249" y="1563757"/>
                </a:lnTo>
                <a:lnTo>
                  <a:pt x="2554656" y="1473738"/>
                </a:lnTo>
                <a:lnTo>
                  <a:pt x="2575360" y="1380937"/>
                </a:lnTo>
                <a:lnTo>
                  <a:pt x="2588027" y="1285659"/>
                </a:lnTo>
                <a:lnTo>
                  <a:pt x="2592324" y="1188212"/>
                </a:lnTo>
                <a:lnTo>
                  <a:pt x="2588027" y="1090763"/>
                </a:lnTo>
                <a:lnTo>
                  <a:pt x="2575360" y="995483"/>
                </a:lnTo>
                <a:lnTo>
                  <a:pt x="2554656" y="902678"/>
                </a:lnTo>
                <a:lnTo>
                  <a:pt x="2526249" y="812653"/>
                </a:lnTo>
                <a:lnTo>
                  <a:pt x="2490471" y="725715"/>
                </a:lnTo>
                <a:lnTo>
                  <a:pt x="2447657" y="642170"/>
                </a:lnTo>
                <a:lnTo>
                  <a:pt x="2398140" y="562322"/>
                </a:lnTo>
                <a:lnTo>
                  <a:pt x="2342253" y="486479"/>
                </a:lnTo>
                <a:lnTo>
                  <a:pt x="2280330" y="414945"/>
                </a:lnTo>
                <a:lnTo>
                  <a:pt x="2212705" y="348027"/>
                </a:lnTo>
                <a:lnTo>
                  <a:pt x="2139710" y="286031"/>
                </a:lnTo>
                <a:lnTo>
                  <a:pt x="2061679" y="229262"/>
                </a:lnTo>
                <a:lnTo>
                  <a:pt x="1978946" y="178026"/>
                </a:lnTo>
                <a:lnTo>
                  <a:pt x="1891844" y="132630"/>
                </a:lnTo>
                <a:lnTo>
                  <a:pt x="1800707" y="93378"/>
                </a:lnTo>
                <a:lnTo>
                  <a:pt x="1705868" y="60577"/>
                </a:lnTo>
                <a:lnTo>
                  <a:pt x="1607660" y="34533"/>
                </a:lnTo>
                <a:lnTo>
                  <a:pt x="1506417" y="15552"/>
                </a:lnTo>
                <a:lnTo>
                  <a:pt x="1402474" y="3939"/>
                </a:lnTo>
                <a:lnTo>
                  <a:pt x="129616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Дорожный фонд Холмского муниципального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района</a:t>
            </a:r>
            <a:endParaRPr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527884" y="1988840"/>
            <a:ext cx="2592324" cy="2376297"/>
          </a:xfrm>
          <a:custGeom>
            <a:avLst/>
            <a:gdLst/>
            <a:ahLst/>
            <a:cxnLst/>
            <a:rect l="l" t="t" r="r" b="b"/>
            <a:pathLst>
              <a:path w="2592324" h="2376297">
                <a:moveTo>
                  <a:pt x="0" y="1188212"/>
                </a:moveTo>
                <a:lnTo>
                  <a:pt x="4296" y="1090763"/>
                </a:lnTo>
                <a:lnTo>
                  <a:pt x="16963" y="995483"/>
                </a:lnTo>
                <a:lnTo>
                  <a:pt x="37667" y="902678"/>
                </a:lnTo>
                <a:lnTo>
                  <a:pt x="66074" y="812653"/>
                </a:lnTo>
                <a:lnTo>
                  <a:pt x="101852" y="725715"/>
                </a:lnTo>
                <a:lnTo>
                  <a:pt x="144666" y="642170"/>
                </a:lnTo>
                <a:lnTo>
                  <a:pt x="194183" y="562322"/>
                </a:lnTo>
                <a:lnTo>
                  <a:pt x="250070" y="486479"/>
                </a:lnTo>
                <a:lnTo>
                  <a:pt x="311993" y="414945"/>
                </a:lnTo>
                <a:lnTo>
                  <a:pt x="379618" y="348027"/>
                </a:lnTo>
                <a:lnTo>
                  <a:pt x="452613" y="286031"/>
                </a:lnTo>
                <a:lnTo>
                  <a:pt x="530644" y="229262"/>
                </a:lnTo>
                <a:lnTo>
                  <a:pt x="613377" y="178026"/>
                </a:lnTo>
                <a:lnTo>
                  <a:pt x="700479" y="132630"/>
                </a:lnTo>
                <a:lnTo>
                  <a:pt x="791616" y="93378"/>
                </a:lnTo>
                <a:lnTo>
                  <a:pt x="886455" y="60577"/>
                </a:lnTo>
                <a:lnTo>
                  <a:pt x="984663" y="34533"/>
                </a:lnTo>
                <a:lnTo>
                  <a:pt x="1085906" y="15552"/>
                </a:lnTo>
                <a:lnTo>
                  <a:pt x="1189849" y="3939"/>
                </a:lnTo>
                <a:lnTo>
                  <a:pt x="1296162" y="0"/>
                </a:lnTo>
                <a:lnTo>
                  <a:pt x="1402474" y="3939"/>
                </a:lnTo>
                <a:lnTo>
                  <a:pt x="1506417" y="15552"/>
                </a:lnTo>
                <a:lnTo>
                  <a:pt x="1607660" y="34533"/>
                </a:lnTo>
                <a:lnTo>
                  <a:pt x="1705868" y="60577"/>
                </a:lnTo>
                <a:lnTo>
                  <a:pt x="1800707" y="93378"/>
                </a:lnTo>
                <a:lnTo>
                  <a:pt x="1891844" y="132630"/>
                </a:lnTo>
                <a:lnTo>
                  <a:pt x="1978946" y="178026"/>
                </a:lnTo>
                <a:lnTo>
                  <a:pt x="2061679" y="229262"/>
                </a:lnTo>
                <a:lnTo>
                  <a:pt x="2139710" y="286031"/>
                </a:lnTo>
                <a:lnTo>
                  <a:pt x="2212705" y="348027"/>
                </a:lnTo>
                <a:lnTo>
                  <a:pt x="2280330" y="414945"/>
                </a:lnTo>
                <a:lnTo>
                  <a:pt x="2342253" y="486479"/>
                </a:lnTo>
                <a:lnTo>
                  <a:pt x="2398140" y="562322"/>
                </a:lnTo>
                <a:lnTo>
                  <a:pt x="2447657" y="642170"/>
                </a:lnTo>
                <a:lnTo>
                  <a:pt x="2490471" y="725715"/>
                </a:lnTo>
                <a:lnTo>
                  <a:pt x="2526249" y="812653"/>
                </a:lnTo>
                <a:lnTo>
                  <a:pt x="2554656" y="902678"/>
                </a:lnTo>
                <a:lnTo>
                  <a:pt x="2575360" y="995483"/>
                </a:lnTo>
                <a:lnTo>
                  <a:pt x="2588027" y="1090763"/>
                </a:lnTo>
                <a:lnTo>
                  <a:pt x="2592324" y="1188212"/>
                </a:lnTo>
                <a:lnTo>
                  <a:pt x="2588027" y="1285659"/>
                </a:lnTo>
                <a:lnTo>
                  <a:pt x="2575360" y="1380937"/>
                </a:lnTo>
                <a:lnTo>
                  <a:pt x="2554656" y="1473738"/>
                </a:lnTo>
                <a:lnTo>
                  <a:pt x="2526249" y="1563757"/>
                </a:lnTo>
                <a:lnTo>
                  <a:pt x="2490471" y="1650688"/>
                </a:lnTo>
                <a:lnTo>
                  <a:pt x="2447657" y="1734226"/>
                </a:lnTo>
                <a:lnTo>
                  <a:pt x="2398140" y="1814065"/>
                </a:lnTo>
                <a:lnTo>
                  <a:pt x="2342253" y="1889900"/>
                </a:lnTo>
                <a:lnTo>
                  <a:pt x="2280330" y="1961424"/>
                </a:lnTo>
                <a:lnTo>
                  <a:pt x="2212705" y="2028332"/>
                </a:lnTo>
                <a:lnTo>
                  <a:pt x="2139710" y="2090319"/>
                </a:lnTo>
                <a:lnTo>
                  <a:pt x="2061679" y="2147079"/>
                </a:lnTo>
                <a:lnTo>
                  <a:pt x="1978946" y="2198305"/>
                </a:lnTo>
                <a:lnTo>
                  <a:pt x="1891844" y="2243694"/>
                </a:lnTo>
                <a:lnTo>
                  <a:pt x="1800707" y="2282938"/>
                </a:lnTo>
                <a:lnTo>
                  <a:pt x="1705868" y="2315732"/>
                </a:lnTo>
                <a:lnTo>
                  <a:pt x="1607660" y="2341770"/>
                </a:lnTo>
                <a:lnTo>
                  <a:pt x="1506417" y="2360748"/>
                </a:lnTo>
                <a:lnTo>
                  <a:pt x="1402474" y="2372358"/>
                </a:lnTo>
                <a:lnTo>
                  <a:pt x="1296162" y="2376297"/>
                </a:lnTo>
                <a:lnTo>
                  <a:pt x="1189849" y="2372358"/>
                </a:lnTo>
                <a:lnTo>
                  <a:pt x="1085906" y="2360748"/>
                </a:lnTo>
                <a:lnTo>
                  <a:pt x="984663" y="2341770"/>
                </a:lnTo>
                <a:lnTo>
                  <a:pt x="886455" y="2315732"/>
                </a:lnTo>
                <a:lnTo>
                  <a:pt x="791616" y="2282938"/>
                </a:lnTo>
                <a:lnTo>
                  <a:pt x="700479" y="2243694"/>
                </a:lnTo>
                <a:lnTo>
                  <a:pt x="613377" y="2198305"/>
                </a:lnTo>
                <a:lnTo>
                  <a:pt x="530644" y="2147079"/>
                </a:lnTo>
                <a:lnTo>
                  <a:pt x="452613" y="2090319"/>
                </a:lnTo>
                <a:lnTo>
                  <a:pt x="379618" y="2028332"/>
                </a:lnTo>
                <a:lnTo>
                  <a:pt x="311993" y="1961424"/>
                </a:lnTo>
                <a:lnTo>
                  <a:pt x="250070" y="1889900"/>
                </a:lnTo>
                <a:lnTo>
                  <a:pt x="194183" y="1814065"/>
                </a:lnTo>
                <a:lnTo>
                  <a:pt x="144666" y="1734226"/>
                </a:lnTo>
                <a:lnTo>
                  <a:pt x="101852" y="1650688"/>
                </a:lnTo>
                <a:lnTo>
                  <a:pt x="66074" y="1563757"/>
                </a:lnTo>
                <a:lnTo>
                  <a:pt x="37667" y="1473738"/>
                </a:lnTo>
                <a:lnTo>
                  <a:pt x="16963" y="1380937"/>
                </a:lnTo>
                <a:lnTo>
                  <a:pt x="4296" y="1285659"/>
                </a:lnTo>
                <a:lnTo>
                  <a:pt x="0" y="1188212"/>
                </a:lnTo>
                <a:close/>
              </a:path>
            </a:pathLst>
          </a:custGeom>
          <a:ln w="507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cs typeface="Times New Roman" panose="02020603050405020304" pitchFamily="18" charset="0"/>
            </a:endParaRPr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0" y="260648"/>
            <a:ext cx="9144000" cy="512676"/>
          </a:xfrm>
          <a:prstGeom prst="rect">
            <a:avLst/>
          </a:prstGeom>
          <a:effectLst/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Times New Roman" panose="02020603050405020304" pitchFamily="18" charset="0"/>
              </a:rPr>
              <a:t>Доходы, формирующие муниципальный дорожный фонд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6" name="Номер слайда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5080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14401" y="1320165"/>
            <a:ext cx="8787765" cy="6972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2200" b="1" spc="-20" smtClean="0">
                <a:solidFill>
                  <a:srgbClr val="0000FF"/>
                </a:solidFill>
                <a:cs typeface="Calibri"/>
              </a:rPr>
              <a:t>М</a:t>
            </a:r>
            <a:r>
              <a:rPr sz="2200" b="1" spc="-55" smtClean="0">
                <a:solidFill>
                  <a:srgbClr val="0000FF"/>
                </a:solidFill>
                <a:cs typeface="Calibri"/>
              </a:rPr>
              <a:t>е</a:t>
            </a:r>
            <a:r>
              <a:rPr sz="2200" b="1" spc="-15" smtClean="0">
                <a:solidFill>
                  <a:srgbClr val="0000FF"/>
                </a:solidFill>
                <a:cs typeface="Calibri"/>
              </a:rPr>
              <a:t>жб</a:t>
            </a:r>
            <a:r>
              <a:rPr sz="2200" b="1" spc="-80" smtClean="0">
                <a:solidFill>
                  <a:srgbClr val="0000FF"/>
                </a:solidFill>
                <a:cs typeface="Calibri"/>
              </a:rPr>
              <a:t>ю</a:t>
            </a:r>
            <a:r>
              <a:rPr sz="2200" b="1" spc="-15" smtClean="0">
                <a:solidFill>
                  <a:srgbClr val="0000FF"/>
                </a:solidFill>
                <a:cs typeface="Calibri"/>
              </a:rPr>
              <a:t>д</a:t>
            </a:r>
            <a:r>
              <a:rPr sz="2200" b="1" spc="-50" smtClean="0">
                <a:solidFill>
                  <a:srgbClr val="0000FF"/>
                </a:solidFill>
                <a:cs typeface="Calibri"/>
              </a:rPr>
              <a:t>ж</a:t>
            </a:r>
            <a:r>
              <a:rPr sz="2200" b="1" spc="-15" smtClean="0">
                <a:solidFill>
                  <a:srgbClr val="0000FF"/>
                </a:solidFill>
                <a:cs typeface="Calibri"/>
              </a:rPr>
              <a:t>етные</a:t>
            </a:r>
            <a:r>
              <a:rPr sz="2200" b="1" spc="50" smtClean="0">
                <a:solidFill>
                  <a:srgbClr val="0000FF"/>
                </a:solidFill>
                <a:cs typeface="Calibri"/>
              </a:rPr>
              <a:t> </a:t>
            </a:r>
            <a:r>
              <a:rPr sz="2200" b="1" spc="-10" smtClean="0">
                <a:solidFill>
                  <a:srgbClr val="0000FF"/>
                </a:solidFill>
                <a:cs typeface="Calibri"/>
              </a:rPr>
              <a:t>т</a:t>
            </a:r>
            <a:r>
              <a:rPr sz="2200" b="1" spc="-25" smtClean="0">
                <a:solidFill>
                  <a:srgbClr val="0000FF"/>
                </a:solidFill>
                <a:cs typeface="Calibri"/>
              </a:rPr>
              <a:t>р</a:t>
            </a:r>
            <a:r>
              <a:rPr sz="2200" b="1" spc="-15" smtClean="0">
                <a:solidFill>
                  <a:srgbClr val="0000FF"/>
                </a:solidFill>
                <a:cs typeface="Calibri"/>
              </a:rPr>
              <a:t>анс</a:t>
            </a:r>
            <a:r>
              <a:rPr sz="2200" b="1" spc="-10" smtClean="0">
                <a:solidFill>
                  <a:srgbClr val="0000FF"/>
                </a:solidFill>
                <a:cs typeface="Calibri"/>
              </a:rPr>
              <a:t>ф</a:t>
            </a:r>
            <a:r>
              <a:rPr sz="2200" b="1" spc="-15" smtClean="0">
                <a:solidFill>
                  <a:srgbClr val="0000FF"/>
                </a:solidFill>
                <a:cs typeface="Calibri"/>
              </a:rPr>
              <a:t>ер</a:t>
            </a:r>
            <a:r>
              <a:rPr sz="2200" b="1" spc="-20" smtClean="0">
                <a:solidFill>
                  <a:srgbClr val="0000FF"/>
                </a:solidFill>
                <a:cs typeface="Calibri"/>
              </a:rPr>
              <a:t>ты</a:t>
            </a:r>
            <a:r>
              <a:rPr sz="2200" b="1" spc="45" smtClean="0">
                <a:solidFill>
                  <a:srgbClr val="0000FF"/>
                </a:solidFill>
                <a:cs typeface="Calibri"/>
              </a:rPr>
              <a:t> </a:t>
            </a:r>
            <a:r>
              <a:rPr sz="2200" spc="-15" smtClean="0">
                <a:cs typeface="Calibri"/>
              </a:rPr>
              <a:t>–</a:t>
            </a:r>
            <a:r>
              <a:rPr sz="2200" spc="5" smtClean="0">
                <a:cs typeface="Calibri"/>
              </a:rPr>
              <a:t> </a:t>
            </a:r>
            <a:r>
              <a:rPr sz="2200" spc="-25" smtClean="0">
                <a:cs typeface="Calibri"/>
              </a:rPr>
              <a:t>э</a:t>
            </a:r>
            <a:r>
              <a:rPr sz="2200" spc="-35" smtClean="0">
                <a:cs typeface="Calibri"/>
              </a:rPr>
              <a:t>т</a:t>
            </a:r>
            <a:r>
              <a:rPr sz="2200" spc="-15" smtClean="0">
                <a:cs typeface="Calibri"/>
              </a:rPr>
              <a:t>о</a:t>
            </a:r>
            <a:r>
              <a:rPr sz="2200" spc="10" smtClean="0">
                <a:cs typeface="Calibri"/>
              </a:rPr>
              <a:t> </a:t>
            </a:r>
            <a:r>
              <a:rPr sz="2200" spc="-45" smtClean="0">
                <a:cs typeface="Calibri"/>
              </a:rPr>
              <a:t>д</a:t>
            </a:r>
            <a:r>
              <a:rPr sz="2200" spc="-15" smtClean="0">
                <a:cs typeface="Calibri"/>
              </a:rPr>
              <a:t>ен</a:t>
            </a:r>
            <a:r>
              <a:rPr sz="2200" spc="-55" smtClean="0">
                <a:cs typeface="Calibri"/>
              </a:rPr>
              <a:t>е</a:t>
            </a:r>
            <a:r>
              <a:rPr sz="2200" spc="-15" smtClean="0">
                <a:cs typeface="Calibri"/>
              </a:rPr>
              <a:t>жные</a:t>
            </a:r>
            <a:r>
              <a:rPr sz="2200" spc="25" smtClean="0">
                <a:cs typeface="Calibri"/>
              </a:rPr>
              <a:t> </a:t>
            </a:r>
            <a:r>
              <a:rPr sz="2200" spc="-15" smtClean="0">
                <a:cs typeface="Calibri"/>
              </a:rPr>
              <a:t>ср</a:t>
            </a:r>
            <a:r>
              <a:rPr sz="2200" spc="-50" smtClean="0">
                <a:cs typeface="Calibri"/>
              </a:rPr>
              <a:t>е</a:t>
            </a:r>
            <a:r>
              <a:rPr sz="2200" spc="-45" smtClean="0">
                <a:cs typeface="Calibri"/>
              </a:rPr>
              <a:t>д</a:t>
            </a:r>
            <a:r>
              <a:rPr sz="2200" spc="-10" smtClean="0">
                <a:cs typeface="Calibri"/>
              </a:rPr>
              <a:t>ства,</a:t>
            </a:r>
            <a:r>
              <a:rPr sz="2200" spc="5" smtClean="0">
                <a:cs typeface="Calibri"/>
              </a:rPr>
              <a:t> </a:t>
            </a:r>
            <a:r>
              <a:rPr sz="2200" spc="-25" smtClean="0">
                <a:cs typeface="Calibri"/>
              </a:rPr>
              <a:t>п</a:t>
            </a:r>
            <a:r>
              <a:rPr sz="2200" spc="-15" smtClean="0">
                <a:cs typeface="Calibri"/>
              </a:rPr>
              <a:t>еречи</a:t>
            </a:r>
            <a:r>
              <a:rPr sz="2200" spc="-20" smtClean="0">
                <a:cs typeface="Calibri"/>
              </a:rPr>
              <a:t>с</a:t>
            </a:r>
            <a:r>
              <a:rPr sz="2200" spc="-15" smtClean="0">
                <a:cs typeface="Calibri"/>
              </a:rPr>
              <a:t>ля</a:t>
            </a:r>
            <a:r>
              <a:rPr sz="2200" spc="-35" smtClean="0">
                <a:cs typeface="Calibri"/>
              </a:rPr>
              <a:t>е</a:t>
            </a:r>
            <a:r>
              <a:rPr sz="2200" spc="-15" smtClean="0">
                <a:cs typeface="Calibri"/>
              </a:rPr>
              <a:t>мые</a:t>
            </a:r>
            <a:r>
              <a:rPr sz="2200" spc="-10" smtClean="0">
                <a:cs typeface="Calibri"/>
              </a:rPr>
              <a:t> из</a:t>
            </a:r>
            <a:r>
              <a:rPr sz="2200" spc="-5" smtClean="0">
                <a:cs typeface="Calibri"/>
              </a:rPr>
              <a:t> </a:t>
            </a:r>
            <a:r>
              <a:rPr sz="2200" spc="-70" smtClean="0">
                <a:cs typeface="Calibri"/>
              </a:rPr>
              <a:t>о</a:t>
            </a:r>
            <a:r>
              <a:rPr sz="2200" spc="-15" smtClean="0">
                <a:cs typeface="Calibri"/>
              </a:rPr>
              <a:t>дно</a:t>
            </a:r>
            <a:r>
              <a:rPr sz="2200" spc="-35" smtClean="0">
                <a:cs typeface="Calibri"/>
              </a:rPr>
              <a:t>г</a:t>
            </a:r>
            <a:r>
              <a:rPr sz="2200" spc="-15" smtClean="0">
                <a:cs typeface="Calibri"/>
              </a:rPr>
              <a:t>о </a:t>
            </a:r>
            <a:r>
              <a:rPr sz="2200" spc="-30" smtClean="0">
                <a:cs typeface="Calibri"/>
              </a:rPr>
              <a:t>б</a:t>
            </a:r>
            <a:r>
              <a:rPr sz="2200" spc="-85" smtClean="0">
                <a:cs typeface="Calibri"/>
              </a:rPr>
              <a:t>ю</a:t>
            </a:r>
            <a:r>
              <a:rPr sz="2200" spc="-15" smtClean="0">
                <a:cs typeface="Calibri"/>
              </a:rPr>
              <a:t>д</a:t>
            </a:r>
            <a:r>
              <a:rPr sz="2200" spc="-50" smtClean="0">
                <a:cs typeface="Calibri"/>
              </a:rPr>
              <a:t>ж</a:t>
            </a:r>
            <a:r>
              <a:rPr sz="2200" spc="-30" smtClean="0">
                <a:cs typeface="Calibri"/>
              </a:rPr>
              <a:t>е</a:t>
            </a:r>
            <a:r>
              <a:rPr sz="2200" spc="-10" smtClean="0">
                <a:cs typeface="Calibri"/>
              </a:rPr>
              <a:t>та</a:t>
            </a:r>
            <a:r>
              <a:rPr sz="2200" spc="20" smtClean="0">
                <a:cs typeface="Calibri"/>
              </a:rPr>
              <a:t> </a:t>
            </a:r>
            <a:r>
              <a:rPr sz="2200" spc="-15" smtClean="0">
                <a:cs typeface="Calibri"/>
              </a:rPr>
              <a:t>б</a:t>
            </a:r>
            <a:r>
              <a:rPr sz="2200" spc="-90" smtClean="0">
                <a:cs typeface="Calibri"/>
              </a:rPr>
              <a:t>ю</a:t>
            </a:r>
            <a:r>
              <a:rPr sz="2200" spc="-15" smtClean="0">
                <a:cs typeface="Calibri"/>
              </a:rPr>
              <a:t>д</a:t>
            </a:r>
            <a:r>
              <a:rPr sz="2200" spc="-50" smtClean="0">
                <a:cs typeface="Calibri"/>
              </a:rPr>
              <a:t>ж</a:t>
            </a:r>
            <a:r>
              <a:rPr sz="2200" spc="-30" smtClean="0">
                <a:cs typeface="Calibri"/>
              </a:rPr>
              <a:t>е</a:t>
            </a:r>
            <a:r>
              <a:rPr sz="2200" spc="-10" smtClean="0">
                <a:cs typeface="Calibri"/>
              </a:rPr>
              <a:t>тно</a:t>
            </a:r>
            <a:r>
              <a:rPr sz="2200" spc="-15" smtClean="0">
                <a:cs typeface="Calibri"/>
              </a:rPr>
              <a:t>й</a:t>
            </a:r>
            <a:r>
              <a:rPr sz="2200" spc="25" smtClean="0">
                <a:cs typeface="Calibri"/>
              </a:rPr>
              <a:t> </a:t>
            </a:r>
            <a:r>
              <a:rPr sz="2200" spc="-15" smtClean="0">
                <a:cs typeface="Calibri"/>
              </a:rPr>
              <a:t>си</a:t>
            </a:r>
            <a:r>
              <a:rPr sz="2200" spc="-20" smtClean="0">
                <a:cs typeface="Calibri"/>
              </a:rPr>
              <a:t>с</a:t>
            </a:r>
            <a:r>
              <a:rPr sz="2200" spc="-35" smtClean="0">
                <a:cs typeface="Calibri"/>
              </a:rPr>
              <a:t>т</a:t>
            </a:r>
            <a:r>
              <a:rPr sz="2200" spc="-30" smtClean="0">
                <a:cs typeface="Calibri"/>
              </a:rPr>
              <a:t>е</a:t>
            </a:r>
            <a:r>
              <a:rPr sz="2200" spc="-15" smtClean="0">
                <a:cs typeface="Calibri"/>
              </a:rPr>
              <a:t>мы</a:t>
            </a:r>
            <a:r>
              <a:rPr sz="2200" spc="10" smtClean="0">
                <a:cs typeface="Calibri"/>
              </a:rPr>
              <a:t> </a:t>
            </a:r>
            <a:r>
              <a:rPr sz="2200" spc="-50" smtClean="0">
                <a:cs typeface="Calibri"/>
              </a:rPr>
              <a:t>Р</a:t>
            </a:r>
            <a:r>
              <a:rPr sz="2200" spc="-15" smtClean="0">
                <a:cs typeface="Calibri"/>
              </a:rPr>
              <a:t>о</a:t>
            </a:r>
            <a:r>
              <a:rPr sz="2200" spc="-30" smtClean="0">
                <a:cs typeface="Calibri"/>
              </a:rPr>
              <a:t>с</a:t>
            </a:r>
            <a:r>
              <a:rPr sz="2200" spc="-15" smtClean="0">
                <a:cs typeface="Calibri"/>
              </a:rPr>
              <a:t>сий</a:t>
            </a:r>
            <a:r>
              <a:rPr sz="2200" spc="-25" smtClean="0">
                <a:cs typeface="Calibri"/>
              </a:rPr>
              <a:t>с</a:t>
            </a:r>
            <a:r>
              <a:rPr sz="2200" spc="-50" smtClean="0">
                <a:cs typeface="Calibri"/>
              </a:rPr>
              <a:t>к</a:t>
            </a:r>
            <a:r>
              <a:rPr sz="2200" spc="-15" smtClean="0">
                <a:cs typeface="Calibri"/>
              </a:rPr>
              <a:t>ой</a:t>
            </a:r>
            <a:r>
              <a:rPr sz="2200" spc="15" smtClean="0">
                <a:cs typeface="Calibri"/>
              </a:rPr>
              <a:t> </a:t>
            </a:r>
            <a:r>
              <a:rPr sz="2200" spc="-20" smtClean="0">
                <a:cs typeface="Calibri"/>
              </a:rPr>
              <a:t>Ф</a:t>
            </a:r>
            <a:r>
              <a:rPr sz="2200" spc="-35" smtClean="0">
                <a:cs typeface="Calibri"/>
              </a:rPr>
              <a:t>е</a:t>
            </a:r>
            <a:r>
              <a:rPr sz="2200" spc="-45" smtClean="0">
                <a:cs typeface="Calibri"/>
              </a:rPr>
              <a:t>д</a:t>
            </a:r>
            <a:r>
              <a:rPr sz="2200" spc="-15" smtClean="0">
                <a:cs typeface="Calibri"/>
              </a:rPr>
              <a:t>ерации д</a:t>
            </a:r>
            <a:r>
              <a:rPr sz="2200" spc="-30" smtClean="0">
                <a:cs typeface="Calibri"/>
              </a:rPr>
              <a:t>р</a:t>
            </a:r>
            <a:r>
              <a:rPr sz="2200" spc="-10" smtClean="0">
                <a:cs typeface="Calibri"/>
              </a:rPr>
              <a:t>у</a:t>
            </a:r>
            <a:r>
              <a:rPr sz="2200" spc="-40" smtClean="0">
                <a:cs typeface="Calibri"/>
              </a:rPr>
              <a:t>г</a:t>
            </a:r>
            <a:r>
              <a:rPr sz="2200" spc="-15" smtClean="0">
                <a:cs typeface="Calibri"/>
              </a:rPr>
              <a:t>о</a:t>
            </a:r>
            <a:r>
              <a:rPr sz="2200" spc="-25" smtClean="0">
                <a:cs typeface="Calibri"/>
              </a:rPr>
              <a:t>м</a:t>
            </a:r>
            <a:r>
              <a:rPr sz="2200" spc="-70" smtClean="0">
                <a:cs typeface="Calibri"/>
              </a:rPr>
              <a:t>у</a:t>
            </a:r>
            <a:r>
              <a:rPr sz="2200" spc="-10" smtClean="0">
                <a:cs typeface="Calibri"/>
              </a:rPr>
              <a:t>.</a:t>
            </a:r>
            <a:endParaRPr sz="2200"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0772" y="2196083"/>
            <a:ext cx="8994648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925" y="2276868"/>
            <a:ext cx="4443984" cy="646544"/>
          </a:xfrm>
          <a:custGeom>
            <a:avLst/>
            <a:gdLst/>
            <a:ahLst/>
            <a:cxnLst/>
            <a:rect l="l" t="t" r="r" b="b"/>
            <a:pathLst>
              <a:path w="4443984" h="646544">
                <a:moveTo>
                  <a:pt x="0" y="646544"/>
                </a:moveTo>
                <a:lnTo>
                  <a:pt x="4443984" y="646544"/>
                </a:lnTo>
                <a:lnTo>
                  <a:pt x="4443984" y="0"/>
                </a:lnTo>
                <a:lnTo>
                  <a:pt x="0" y="0"/>
                </a:lnTo>
                <a:lnTo>
                  <a:pt x="0" y="646544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50917" y="2276868"/>
            <a:ext cx="4443984" cy="646544"/>
          </a:xfrm>
          <a:custGeom>
            <a:avLst/>
            <a:gdLst/>
            <a:ahLst/>
            <a:cxnLst/>
            <a:rect l="l" t="t" r="r" b="b"/>
            <a:pathLst>
              <a:path w="4443984" h="646544">
                <a:moveTo>
                  <a:pt x="0" y="646544"/>
                </a:moveTo>
                <a:lnTo>
                  <a:pt x="4443984" y="646544"/>
                </a:lnTo>
                <a:lnTo>
                  <a:pt x="4443984" y="0"/>
                </a:lnTo>
                <a:lnTo>
                  <a:pt x="0" y="0"/>
                </a:lnTo>
                <a:lnTo>
                  <a:pt x="0" y="646544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6925" y="2923400"/>
            <a:ext cx="4443984" cy="11314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50917" y="2923400"/>
            <a:ext cx="4443984" cy="11314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6925" y="4054855"/>
            <a:ext cx="4443984" cy="13432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50917" y="4054855"/>
            <a:ext cx="4443984" cy="13432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6925" y="5398089"/>
            <a:ext cx="4443984" cy="13432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50917" y="5398089"/>
            <a:ext cx="4443984" cy="13432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50917" y="2276855"/>
            <a:ext cx="0" cy="4464512"/>
          </a:xfrm>
          <a:custGeom>
            <a:avLst/>
            <a:gdLst/>
            <a:ahLst/>
            <a:cxnLst/>
            <a:rect l="l" t="t" r="r" b="b"/>
            <a:pathLst>
              <a:path h="4464512">
                <a:moveTo>
                  <a:pt x="0" y="0"/>
                </a:moveTo>
                <a:lnTo>
                  <a:pt x="0" y="446451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85724" y="2432177"/>
            <a:ext cx="4124960" cy="39535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73990">
              <a:lnSpc>
                <a:spcPct val="100000"/>
              </a:lnSpc>
            </a:pPr>
            <a:r>
              <a:rPr sz="2000" b="1" smtClean="0">
                <a:solidFill>
                  <a:srgbClr val="FFFFFF"/>
                </a:solidFill>
                <a:cs typeface="Calibri"/>
              </a:rPr>
              <a:t>Виды</a:t>
            </a:r>
            <a:r>
              <a:rPr sz="2000" b="1" spc="-15" smtClean="0">
                <a:solidFill>
                  <a:srgbClr val="FFFFFF"/>
                </a:solidFill>
                <a:cs typeface="Calibri"/>
              </a:rPr>
              <a:t> 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м</a:t>
            </a:r>
            <a:r>
              <a:rPr sz="2000" b="1" spc="-30" smtClean="0">
                <a:solidFill>
                  <a:srgbClr val="FFFFFF"/>
                </a:solidFill>
                <a:cs typeface="Calibri"/>
              </a:rPr>
              <a:t>е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жб</a:t>
            </a:r>
            <a:r>
              <a:rPr sz="2000" b="1" spc="-50" smtClean="0">
                <a:solidFill>
                  <a:srgbClr val="FFFFFF"/>
                </a:solidFill>
                <a:cs typeface="Calibri"/>
              </a:rPr>
              <a:t>ю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д</a:t>
            </a:r>
            <a:r>
              <a:rPr sz="2000" b="1" spc="-45" smtClean="0">
                <a:solidFill>
                  <a:srgbClr val="FFFFFF"/>
                </a:solidFill>
                <a:cs typeface="Calibri"/>
              </a:rPr>
              <a:t>ж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етных</a:t>
            </a:r>
            <a:r>
              <a:rPr sz="2000" b="1" spc="-50" smtClean="0">
                <a:solidFill>
                  <a:srgbClr val="FFFFFF"/>
                </a:solidFill>
                <a:cs typeface="Calibri"/>
              </a:rPr>
              <a:t> 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тр</a:t>
            </a:r>
            <a:r>
              <a:rPr sz="2000" b="1" spc="-10" smtClean="0">
                <a:solidFill>
                  <a:srgbClr val="FFFFFF"/>
                </a:solidFill>
                <a:cs typeface="Calibri"/>
              </a:rPr>
              <a:t>а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нсфер</a:t>
            </a:r>
            <a:r>
              <a:rPr sz="2000" b="1" spc="-15" smtClean="0">
                <a:solidFill>
                  <a:srgbClr val="FFFFFF"/>
                </a:solidFill>
                <a:cs typeface="Calibri"/>
              </a:rPr>
              <a:t>т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ов</a:t>
            </a:r>
            <a:endParaRPr sz="2000">
              <a:cs typeface="Calibri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400"/>
              </a:lnSpc>
              <a:spcBef>
                <a:spcPts val="0"/>
              </a:spcBef>
            </a:pPr>
            <a:endParaRPr sz="1400"/>
          </a:p>
          <a:p>
            <a:pPr marL="12700" marR="525780">
              <a:lnSpc>
                <a:spcPct val="100000"/>
              </a:lnSpc>
            </a:pPr>
            <a:r>
              <a:rPr sz="2000" b="1" spc="-20" smtClean="0">
                <a:cs typeface="Calibri"/>
              </a:rPr>
              <a:t>Д</a:t>
            </a:r>
            <a:r>
              <a:rPr sz="2000" b="1" spc="-10" smtClean="0">
                <a:cs typeface="Calibri"/>
              </a:rPr>
              <a:t>о</a:t>
            </a:r>
            <a:r>
              <a:rPr sz="2000" b="1" spc="0" smtClean="0">
                <a:cs typeface="Calibri"/>
              </a:rPr>
              <a:t>т</a:t>
            </a:r>
            <a:r>
              <a:rPr sz="2000" b="1" spc="-10" smtClean="0">
                <a:cs typeface="Calibri"/>
              </a:rPr>
              <a:t>а</a:t>
            </a:r>
            <a:r>
              <a:rPr sz="2000" b="1" spc="0" smtClean="0">
                <a:cs typeface="Calibri"/>
              </a:rPr>
              <a:t>ции</a:t>
            </a:r>
            <a:r>
              <a:rPr sz="2000" b="1" spc="-10" smtClean="0">
                <a:cs typeface="Calibri"/>
              </a:rPr>
              <a:t> </a:t>
            </a:r>
            <a:r>
              <a:rPr sz="2000" b="1" spc="0" smtClean="0">
                <a:cs typeface="Calibri"/>
              </a:rPr>
              <a:t>(</a:t>
            </a:r>
            <a:r>
              <a:rPr sz="2000" b="1" spc="-15" smtClean="0">
                <a:cs typeface="Calibri"/>
              </a:rPr>
              <a:t>о</a:t>
            </a:r>
            <a:r>
              <a:rPr sz="2000" b="1" spc="0" smtClean="0">
                <a:cs typeface="Calibri"/>
              </a:rPr>
              <a:t>т</a:t>
            </a:r>
            <a:r>
              <a:rPr sz="2000" b="1" spc="-10" smtClean="0">
                <a:cs typeface="Calibri"/>
              </a:rPr>
              <a:t> </a:t>
            </a:r>
            <a:r>
              <a:rPr sz="2000" b="1" spc="0" smtClean="0">
                <a:cs typeface="Calibri"/>
              </a:rPr>
              <a:t>л</a:t>
            </a:r>
            <a:r>
              <a:rPr sz="2000" b="1" spc="-20" smtClean="0">
                <a:cs typeface="Calibri"/>
              </a:rPr>
              <a:t>а</a:t>
            </a:r>
            <a:r>
              <a:rPr sz="2000" b="1" spc="-75" smtClean="0">
                <a:cs typeface="Calibri"/>
              </a:rPr>
              <a:t>т</a:t>
            </a:r>
            <a:r>
              <a:rPr sz="2000" b="1" spc="0" smtClean="0">
                <a:cs typeface="Calibri"/>
              </a:rPr>
              <a:t>. </a:t>
            </a:r>
            <a:r>
              <a:rPr sz="2000" b="1" spc="-5" smtClean="0">
                <a:cs typeface="Calibri"/>
              </a:rPr>
              <a:t>«</a:t>
            </a:r>
            <a:r>
              <a:rPr sz="2000" b="1" spc="0" smtClean="0">
                <a:cs typeface="Calibri"/>
              </a:rPr>
              <a:t>Do</a:t>
            </a:r>
            <a:r>
              <a:rPr sz="2000" b="1" spc="-25" smtClean="0">
                <a:cs typeface="Calibri"/>
              </a:rPr>
              <a:t>t</a:t>
            </a:r>
            <a:r>
              <a:rPr sz="2000" b="1" spc="-30" smtClean="0">
                <a:cs typeface="Calibri"/>
              </a:rPr>
              <a:t>a</a:t>
            </a:r>
            <a:r>
              <a:rPr sz="2000" b="1" spc="0" smtClean="0">
                <a:cs typeface="Calibri"/>
              </a:rPr>
              <a:t>tio»</a:t>
            </a:r>
            <a:r>
              <a:rPr sz="2000" b="1" spc="-35" smtClean="0">
                <a:cs typeface="Calibri"/>
              </a:rPr>
              <a:t> </a:t>
            </a:r>
            <a:r>
              <a:rPr sz="2000" b="1" spc="0" smtClean="0">
                <a:cs typeface="Calibri"/>
              </a:rPr>
              <a:t>- д</a:t>
            </a:r>
            <a:r>
              <a:rPr sz="2000" b="1" spc="-10" smtClean="0">
                <a:cs typeface="Calibri"/>
              </a:rPr>
              <a:t>а</a:t>
            </a:r>
            <a:r>
              <a:rPr sz="2000" b="1" spc="0" smtClean="0">
                <a:cs typeface="Calibri"/>
              </a:rPr>
              <a:t>р, п</a:t>
            </a:r>
            <a:r>
              <a:rPr sz="2000" b="1" spc="-25" smtClean="0">
                <a:cs typeface="Calibri"/>
              </a:rPr>
              <a:t>о</a:t>
            </a:r>
            <a:r>
              <a:rPr sz="2000" b="1" spc="-40" smtClean="0">
                <a:cs typeface="Calibri"/>
              </a:rPr>
              <a:t>ж</a:t>
            </a:r>
            <a:r>
              <a:rPr sz="2000" b="1" spc="0" smtClean="0">
                <a:cs typeface="Calibri"/>
              </a:rPr>
              <a:t>ертвование)</a:t>
            </a:r>
            <a:endParaRPr sz="2000">
              <a:cs typeface="Calibri"/>
            </a:endParaRPr>
          </a:p>
          <a:p>
            <a:pPr>
              <a:lnSpc>
                <a:spcPts val="900"/>
              </a:lnSpc>
              <a:spcBef>
                <a:spcPts val="44"/>
              </a:spcBef>
            </a:pPr>
            <a:endParaRPr sz="9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2000" b="1" smtClean="0">
                <a:cs typeface="Calibri"/>
              </a:rPr>
              <a:t>С</a:t>
            </a:r>
            <a:r>
              <a:rPr sz="2000" b="1" spc="-10" smtClean="0">
                <a:cs typeface="Calibri"/>
              </a:rPr>
              <a:t>у</a:t>
            </a:r>
            <a:r>
              <a:rPr sz="2000" b="1" spc="0" smtClean="0">
                <a:cs typeface="Calibri"/>
              </a:rPr>
              <a:t>бвен</a:t>
            </a:r>
            <a:r>
              <a:rPr sz="2000" b="1" spc="5" smtClean="0">
                <a:cs typeface="Calibri"/>
              </a:rPr>
              <a:t>ц</a:t>
            </a:r>
            <a:r>
              <a:rPr sz="2000" b="1" spc="0" smtClean="0">
                <a:cs typeface="Calibri"/>
              </a:rPr>
              <a:t>ии</a:t>
            </a:r>
            <a:r>
              <a:rPr sz="2000" b="1" spc="-25" smtClean="0">
                <a:cs typeface="Calibri"/>
              </a:rPr>
              <a:t> </a:t>
            </a:r>
            <a:r>
              <a:rPr sz="2000" b="1" spc="0" smtClean="0">
                <a:cs typeface="Calibri"/>
              </a:rPr>
              <a:t>(</a:t>
            </a:r>
            <a:r>
              <a:rPr sz="2000" b="1" spc="-15" smtClean="0">
                <a:cs typeface="Calibri"/>
              </a:rPr>
              <a:t>о</a:t>
            </a:r>
            <a:r>
              <a:rPr sz="2000" b="1" spc="0" smtClean="0">
                <a:cs typeface="Calibri"/>
              </a:rPr>
              <a:t>т</a:t>
            </a:r>
            <a:r>
              <a:rPr sz="2000" b="1" spc="-10" smtClean="0">
                <a:cs typeface="Calibri"/>
              </a:rPr>
              <a:t> </a:t>
            </a:r>
            <a:r>
              <a:rPr sz="2000" b="1" spc="0" smtClean="0">
                <a:cs typeface="Calibri"/>
              </a:rPr>
              <a:t>л</a:t>
            </a:r>
            <a:r>
              <a:rPr sz="2000" b="1" spc="-20" smtClean="0">
                <a:cs typeface="Calibri"/>
              </a:rPr>
              <a:t>а</a:t>
            </a:r>
            <a:r>
              <a:rPr sz="2000" b="1" spc="-75" smtClean="0">
                <a:cs typeface="Calibri"/>
              </a:rPr>
              <a:t>т</a:t>
            </a:r>
            <a:r>
              <a:rPr sz="2000" b="1" spc="0" smtClean="0">
                <a:cs typeface="Calibri"/>
              </a:rPr>
              <a:t>. «Sub</a:t>
            </a:r>
            <a:r>
              <a:rPr sz="2000" b="1" spc="-30" smtClean="0">
                <a:cs typeface="Calibri"/>
              </a:rPr>
              <a:t>v</a:t>
            </a:r>
            <a:r>
              <a:rPr sz="2000" b="1" spc="0" smtClean="0">
                <a:cs typeface="Calibri"/>
              </a:rPr>
              <a:t>eni</a:t>
            </a:r>
            <a:r>
              <a:rPr sz="2000" b="1" spc="-25" smtClean="0">
                <a:cs typeface="Calibri"/>
              </a:rPr>
              <a:t>r</a:t>
            </a:r>
            <a:r>
              <a:rPr sz="2000" b="1" spc="-5" smtClean="0">
                <a:cs typeface="Calibri"/>
              </a:rPr>
              <a:t>e</a:t>
            </a:r>
            <a:r>
              <a:rPr sz="2000" b="1" spc="0" smtClean="0">
                <a:cs typeface="Calibri"/>
              </a:rPr>
              <a:t>»</a:t>
            </a:r>
            <a:r>
              <a:rPr sz="2000" b="1" spc="-10" smtClean="0">
                <a:cs typeface="Calibri"/>
              </a:rPr>
              <a:t> </a:t>
            </a:r>
            <a:r>
              <a:rPr sz="2000" b="1" spc="0" smtClean="0">
                <a:cs typeface="Calibri"/>
              </a:rPr>
              <a:t>-</a:t>
            </a:r>
            <a:endParaRPr sz="2000"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mtClean="0">
                <a:cs typeface="Calibri"/>
              </a:rPr>
              <a:t>при</a:t>
            </a:r>
            <a:r>
              <a:rPr sz="2000" b="1" spc="-40" smtClean="0">
                <a:cs typeface="Calibri"/>
              </a:rPr>
              <a:t>х</a:t>
            </a:r>
            <a:r>
              <a:rPr sz="2000" b="1" spc="-50" smtClean="0">
                <a:cs typeface="Calibri"/>
              </a:rPr>
              <a:t>о</a:t>
            </a:r>
            <a:r>
              <a:rPr sz="2000" b="1" spc="0" smtClean="0">
                <a:cs typeface="Calibri"/>
              </a:rPr>
              <a:t>ди</a:t>
            </a:r>
            <a:r>
              <a:rPr sz="2000" b="1" spc="-10" smtClean="0">
                <a:cs typeface="Calibri"/>
              </a:rPr>
              <a:t>т</a:t>
            </a:r>
            <a:r>
              <a:rPr sz="2000" b="1" spc="0" smtClean="0">
                <a:cs typeface="Calibri"/>
              </a:rPr>
              <a:t>ь</a:t>
            </a:r>
            <a:r>
              <a:rPr sz="2000" b="1" spc="-45" smtClean="0">
                <a:cs typeface="Calibri"/>
              </a:rPr>
              <a:t> </a:t>
            </a:r>
            <a:r>
              <a:rPr sz="2000" b="1" spc="0" smtClean="0">
                <a:cs typeface="Calibri"/>
              </a:rPr>
              <a:t>на</a:t>
            </a:r>
            <a:r>
              <a:rPr sz="2000" b="1" spc="-10" smtClean="0">
                <a:cs typeface="Calibri"/>
              </a:rPr>
              <a:t> </a:t>
            </a:r>
            <a:r>
              <a:rPr sz="2000" b="1" spc="0" smtClean="0">
                <a:cs typeface="Calibri"/>
              </a:rPr>
              <a:t>помощь)</a:t>
            </a:r>
            <a:endParaRPr sz="2000">
              <a:cs typeface="Calibri"/>
            </a:endParaRPr>
          </a:p>
          <a:p>
            <a:pPr>
              <a:lnSpc>
                <a:spcPts val="750"/>
              </a:lnSpc>
              <a:spcBef>
                <a:spcPts val="27"/>
              </a:spcBef>
            </a:pPr>
            <a:endParaRPr sz="7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2000" b="1" smtClean="0">
                <a:cs typeface="Calibri"/>
              </a:rPr>
              <a:t>С</a:t>
            </a:r>
            <a:r>
              <a:rPr sz="2000" b="1" spc="-10" smtClean="0">
                <a:cs typeface="Calibri"/>
              </a:rPr>
              <a:t>у</a:t>
            </a:r>
            <a:r>
              <a:rPr sz="2000" b="1" spc="0" smtClean="0">
                <a:cs typeface="Calibri"/>
              </a:rPr>
              <a:t>бсидии</a:t>
            </a:r>
            <a:r>
              <a:rPr sz="2000" b="1" spc="-10" smtClean="0">
                <a:cs typeface="Calibri"/>
              </a:rPr>
              <a:t> </a:t>
            </a:r>
            <a:r>
              <a:rPr sz="2000" b="1" spc="0" smtClean="0">
                <a:cs typeface="Calibri"/>
              </a:rPr>
              <a:t>(</a:t>
            </a:r>
            <a:r>
              <a:rPr sz="2000" b="1" spc="-15" smtClean="0">
                <a:cs typeface="Calibri"/>
              </a:rPr>
              <a:t>о</a:t>
            </a:r>
            <a:r>
              <a:rPr sz="2000" b="1" spc="0" smtClean="0">
                <a:cs typeface="Calibri"/>
              </a:rPr>
              <a:t>т</a:t>
            </a:r>
            <a:r>
              <a:rPr sz="2000" b="1" spc="-10" smtClean="0">
                <a:cs typeface="Calibri"/>
              </a:rPr>
              <a:t> </a:t>
            </a:r>
            <a:r>
              <a:rPr sz="2000" b="1" spc="0" smtClean="0">
                <a:cs typeface="Calibri"/>
              </a:rPr>
              <a:t>л</a:t>
            </a:r>
            <a:r>
              <a:rPr sz="2000" b="1" spc="-20" smtClean="0">
                <a:cs typeface="Calibri"/>
              </a:rPr>
              <a:t>а</a:t>
            </a:r>
            <a:r>
              <a:rPr sz="2000" b="1" spc="-75" smtClean="0">
                <a:cs typeface="Calibri"/>
              </a:rPr>
              <a:t>т</a:t>
            </a:r>
            <a:r>
              <a:rPr sz="2000" b="1" spc="0" smtClean="0">
                <a:cs typeface="Calibri"/>
              </a:rPr>
              <a:t>. </a:t>
            </a:r>
            <a:r>
              <a:rPr sz="2000" b="1" spc="-5" smtClean="0">
                <a:cs typeface="Calibri"/>
              </a:rPr>
              <a:t>«</a:t>
            </a:r>
            <a:r>
              <a:rPr sz="2000" b="1" spc="0" smtClean="0">
                <a:cs typeface="Calibri"/>
              </a:rPr>
              <a:t>Subsidium»</a:t>
            </a:r>
            <a:r>
              <a:rPr sz="2000" b="1" spc="-45" smtClean="0">
                <a:cs typeface="Calibri"/>
              </a:rPr>
              <a:t> </a:t>
            </a:r>
            <a:r>
              <a:rPr sz="2000" b="1" spc="0" smtClean="0">
                <a:cs typeface="Calibri"/>
              </a:rPr>
              <a:t>-</a:t>
            </a:r>
            <a:endParaRPr sz="2000"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mtClean="0">
                <a:cs typeface="Calibri"/>
              </a:rPr>
              <a:t>п</a:t>
            </a:r>
            <a:r>
              <a:rPr sz="2000" b="1" spc="-55" smtClean="0">
                <a:cs typeface="Calibri"/>
              </a:rPr>
              <a:t>о</a:t>
            </a:r>
            <a:r>
              <a:rPr sz="2000" b="1" spc="30" smtClean="0">
                <a:cs typeface="Calibri"/>
              </a:rPr>
              <a:t>д</a:t>
            </a:r>
            <a:r>
              <a:rPr sz="2000" b="1" spc="-20" smtClean="0">
                <a:cs typeface="Calibri"/>
              </a:rPr>
              <a:t>д</a:t>
            </a:r>
            <a:r>
              <a:rPr sz="2000" b="1" spc="0" smtClean="0">
                <a:cs typeface="Calibri"/>
              </a:rPr>
              <a:t>е</a:t>
            </a:r>
            <a:r>
              <a:rPr sz="2000" b="1" spc="-25" smtClean="0">
                <a:cs typeface="Calibri"/>
              </a:rPr>
              <a:t>р</a:t>
            </a:r>
            <a:r>
              <a:rPr sz="2000" b="1" spc="0" smtClean="0">
                <a:cs typeface="Calibri"/>
              </a:rPr>
              <a:t>ж</a:t>
            </a:r>
            <a:r>
              <a:rPr sz="2000" b="1" spc="-25" smtClean="0">
                <a:cs typeface="Calibri"/>
              </a:rPr>
              <a:t>к</a:t>
            </a:r>
            <a:r>
              <a:rPr sz="2000" b="1" spc="-10" smtClean="0">
                <a:cs typeface="Calibri"/>
              </a:rPr>
              <a:t>а</a:t>
            </a:r>
            <a:r>
              <a:rPr sz="2000" b="1" spc="0" smtClean="0">
                <a:cs typeface="Calibri"/>
              </a:rPr>
              <a:t>)</a:t>
            </a:r>
            <a:endParaRPr sz="2000"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646421" y="2432177"/>
            <a:ext cx="4330065" cy="41236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75565" algn="ctr">
              <a:lnSpc>
                <a:spcPct val="100000"/>
              </a:lnSpc>
            </a:pPr>
            <a:r>
              <a:rPr sz="2000" b="1" smtClean="0">
                <a:solidFill>
                  <a:srgbClr val="FFFFFF"/>
                </a:solidFill>
                <a:cs typeface="Calibri"/>
              </a:rPr>
              <a:t>Опр</a:t>
            </a:r>
            <a:r>
              <a:rPr sz="2000" b="1" spc="-30" smtClean="0">
                <a:solidFill>
                  <a:srgbClr val="FFFFFF"/>
                </a:solidFill>
                <a:cs typeface="Calibri"/>
              </a:rPr>
              <a:t>е</a:t>
            </a:r>
            <a:r>
              <a:rPr sz="2000" b="1" spc="-20" smtClean="0">
                <a:solidFill>
                  <a:srgbClr val="FFFFFF"/>
                </a:solidFill>
                <a:cs typeface="Calibri"/>
              </a:rPr>
              <a:t>д</a:t>
            </a:r>
            <a:r>
              <a:rPr sz="2000" b="1" spc="-40" smtClean="0">
                <a:solidFill>
                  <a:srgbClr val="FFFFFF"/>
                </a:solidFill>
                <a:cs typeface="Calibri"/>
              </a:rPr>
              <a:t>е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ление</a:t>
            </a:r>
            <a:endParaRPr sz="2000">
              <a:cs typeface="Calibri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300"/>
              </a:lnSpc>
              <a:spcBef>
                <a:spcPts val="63"/>
              </a:spcBef>
            </a:pPr>
            <a:endParaRPr sz="1300"/>
          </a:p>
          <a:p>
            <a:pPr marL="194945" marR="289560" indent="-635" algn="ctr">
              <a:lnSpc>
                <a:spcPct val="100000"/>
              </a:lnSpc>
            </a:pPr>
            <a:r>
              <a:rPr sz="2000" smtClean="0">
                <a:cs typeface="Calibri"/>
              </a:rPr>
              <a:t>Пр</a:t>
            </a:r>
            <a:r>
              <a:rPr sz="2000" spc="-20" smtClean="0">
                <a:cs typeface="Calibri"/>
              </a:rPr>
              <a:t>е</a:t>
            </a:r>
            <a:r>
              <a:rPr sz="2000" spc="-30" smtClean="0">
                <a:cs typeface="Calibri"/>
              </a:rPr>
              <a:t>д</a:t>
            </a:r>
            <a:r>
              <a:rPr sz="2000" spc="0" smtClean="0">
                <a:cs typeface="Calibri"/>
              </a:rPr>
              <a:t>ос</a:t>
            </a:r>
            <a:r>
              <a:rPr sz="2000" spc="5" smtClean="0">
                <a:cs typeface="Calibri"/>
              </a:rPr>
              <a:t>т</a:t>
            </a:r>
            <a:r>
              <a:rPr sz="2000" spc="0" smtClean="0">
                <a:cs typeface="Calibri"/>
              </a:rPr>
              <a:t>а</a:t>
            </a:r>
            <a:r>
              <a:rPr sz="2000" spc="-15" smtClean="0">
                <a:cs typeface="Calibri"/>
              </a:rPr>
              <a:t>в</a:t>
            </a:r>
            <a:r>
              <a:rPr sz="2000" spc="0" smtClean="0">
                <a:cs typeface="Calibri"/>
              </a:rPr>
              <a:t>ля</a:t>
            </a:r>
            <a:r>
              <a:rPr sz="2000" spc="-10" smtClean="0">
                <a:cs typeface="Calibri"/>
              </a:rPr>
              <a:t>ю</a:t>
            </a:r>
            <a:r>
              <a:rPr sz="2000" spc="-20" smtClean="0">
                <a:cs typeface="Calibri"/>
              </a:rPr>
              <a:t>т</a:t>
            </a:r>
            <a:r>
              <a:rPr sz="2000" spc="0" smtClean="0">
                <a:cs typeface="Calibri"/>
              </a:rPr>
              <a:t>ся</a:t>
            </a:r>
            <a:r>
              <a:rPr sz="2000" spc="-45" smtClean="0">
                <a:cs typeface="Calibri"/>
              </a:rPr>
              <a:t> </a:t>
            </a:r>
            <a:r>
              <a:rPr sz="2000" spc="0" smtClean="0">
                <a:cs typeface="Calibri"/>
              </a:rPr>
              <a:t>без оп</a:t>
            </a:r>
            <a:r>
              <a:rPr sz="2000" spc="5" smtClean="0">
                <a:cs typeface="Calibri"/>
              </a:rPr>
              <a:t>р</a:t>
            </a:r>
            <a:r>
              <a:rPr sz="2000" spc="-30" smtClean="0">
                <a:cs typeface="Calibri"/>
              </a:rPr>
              <a:t>ед</a:t>
            </a:r>
            <a:r>
              <a:rPr sz="2000" spc="-40" smtClean="0">
                <a:cs typeface="Calibri"/>
              </a:rPr>
              <a:t>е</a:t>
            </a:r>
            <a:r>
              <a:rPr sz="2000" spc="0" smtClean="0">
                <a:cs typeface="Calibri"/>
              </a:rPr>
              <a:t>ле</a:t>
            </a:r>
            <a:r>
              <a:rPr sz="2000" spc="-10" smtClean="0">
                <a:cs typeface="Calibri"/>
              </a:rPr>
              <a:t>н</a:t>
            </a:r>
            <a:r>
              <a:rPr sz="2000" spc="0" smtClean="0">
                <a:cs typeface="Calibri"/>
              </a:rPr>
              <a:t>ия </a:t>
            </a:r>
            <a:r>
              <a:rPr sz="2000" spc="-30" smtClean="0">
                <a:cs typeface="Calibri"/>
              </a:rPr>
              <a:t>к</a:t>
            </a:r>
            <a:r>
              <a:rPr sz="2000" spc="0" smtClean="0">
                <a:cs typeface="Calibri"/>
              </a:rPr>
              <a:t>он</a:t>
            </a:r>
            <a:r>
              <a:rPr sz="2000" spc="-10" smtClean="0">
                <a:cs typeface="Calibri"/>
              </a:rPr>
              <a:t>к</a:t>
            </a:r>
            <a:r>
              <a:rPr sz="2000" spc="0" smtClean="0">
                <a:cs typeface="Calibri"/>
              </a:rPr>
              <a:t>р</a:t>
            </a:r>
            <a:r>
              <a:rPr sz="2000" spc="-10" smtClean="0">
                <a:cs typeface="Calibri"/>
              </a:rPr>
              <a:t>е</a:t>
            </a:r>
            <a:r>
              <a:rPr sz="2000" spc="0" smtClean="0">
                <a:cs typeface="Calibri"/>
              </a:rPr>
              <a:t>тной</a:t>
            </a:r>
            <a:r>
              <a:rPr sz="2000" spc="-15" smtClean="0">
                <a:cs typeface="Calibri"/>
              </a:rPr>
              <a:t> </a:t>
            </a:r>
            <a:r>
              <a:rPr sz="2000" spc="-30" smtClean="0">
                <a:cs typeface="Calibri"/>
              </a:rPr>
              <a:t>ц</a:t>
            </a:r>
            <a:r>
              <a:rPr sz="2000" spc="-40" smtClean="0">
                <a:cs typeface="Calibri"/>
              </a:rPr>
              <a:t>е</a:t>
            </a:r>
            <a:r>
              <a:rPr sz="2000" spc="0" smtClean="0">
                <a:cs typeface="Calibri"/>
              </a:rPr>
              <a:t>ли</a:t>
            </a:r>
            <a:r>
              <a:rPr sz="2000" spc="5" smtClean="0">
                <a:cs typeface="Calibri"/>
              </a:rPr>
              <a:t> </a:t>
            </a:r>
            <a:r>
              <a:rPr sz="2000" spc="0" smtClean="0">
                <a:cs typeface="Calibri"/>
              </a:rPr>
              <a:t>их</a:t>
            </a:r>
            <a:r>
              <a:rPr sz="2000" spc="-20" smtClean="0">
                <a:cs typeface="Calibri"/>
              </a:rPr>
              <a:t> </a:t>
            </a:r>
            <a:r>
              <a:rPr sz="2000" spc="0" smtClean="0">
                <a:cs typeface="Calibri"/>
              </a:rPr>
              <a:t>исп</a:t>
            </a:r>
            <a:r>
              <a:rPr sz="2000" spc="-40" smtClean="0">
                <a:cs typeface="Calibri"/>
              </a:rPr>
              <a:t>о</a:t>
            </a:r>
            <a:r>
              <a:rPr sz="2000" spc="0" smtClean="0">
                <a:cs typeface="Calibri"/>
              </a:rPr>
              <a:t>л</a:t>
            </a:r>
            <a:r>
              <a:rPr sz="2000" spc="-10" smtClean="0">
                <a:cs typeface="Calibri"/>
              </a:rPr>
              <a:t>ь</a:t>
            </a:r>
            <a:r>
              <a:rPr sz="2000" spc="0" smtClean="0">
                <a:cs typeface="Calibri"/>
              </a:rPr>
              <a:t>зования</a:t>
            </a:r>
            <a:endParaRPr sz="2000">
              <a:cs typeface="Calibri"/>
            </a:endParaRPr>
          </a:p>
          <a:p>
            <a:pPr>
              <a:lnSpc>
                <a:spcPts val="900"/>
              </a:lnSpc>
              <a:spcBef>
                <a:spcPts val="24"/>
              </a:spcBef>
            </a:pPr>
            <a:endParaRPr sz="9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R="3810" algn="ctr">
              <a:lnSpc>
                <a:spcPct val="100000"/>
              </a:lnSpc>
            </a:pPr>
            <a:r>
              <a:rPr sz="2000" smtClean="0">
                <a:cs typeface="Calibri"/>
              </a:rPr>
              <a:t>Пр</a:t>
            </a:r>
            <a:r>
              <a:rPr sz="2000" spc="-20" smtClean="0">
                <a:cs typeface="Calibri"/>
              </a:rPr>
              <a:t>е</a:t>
            </a:r>
            <a:r>
              <a:rPr sz="2000" spc="-30" smtClean="0">
                <a:cs typeface="Calibri"/>
              </a:rPr>
              <a:t>д</a:t>
            </a:r>
            <a:r>
              <a:rPr sz="2000" spc="0" smtClean="0">
                <a:cs typeface="Calibri"/>
              </a:rPr>
              <a:t>ос</a:t>
            </a:r>
            <a:r>
              <a:rPr sz="2000" spc="5" smtClean="0">
                <a:cs typeface="Calibri"/>
              </a:rPr>
              <a:t>т</a:t>
            </a:r>
            <a:r>
              <a:rPr sz="2000" spc="0" smtClean="0">
                <a:cs typeface="Calibri"/>
              </a:rPr>
              <a:t>а</a:t>
            </a:r>
            <a:r>
              <a:rPr sz="2000" spc="-15" smtClean="0">
                <a:cs typeface="Calibri"/>
              </a:rPr>
              <a:t>в</a:t>
            </a:r>
            <a:r>
              <a:rPr sz="2000" spc="0" smtClean="0">
                <a:cs typeface="Calibri"/>
              </a:rPr>
              <a:t>ля</a:t>
            </a:r>
            <a:r>
              <a:rPr sz="2000" spc="-10" smtClean="0">
                <a:cs typeface="Calibri"/>
              </a:rPr>
              <a:t>ю</a:t>
            </a:r>
            <a:r>
              <a:rPr sz="2000" spc="-20" smtClean="0">
                <a:cs typeface="Calibri"/>
              </a:rPr>
              <a:t>т</a:t>
            </a:r>
            <a:r>
              <a:rPr sz="2000" spc="0" smtClean="0">
                <a:cs typeface="Calibri"/>
              </a:rPr>
              <a:t>ся</a:t>
            </a:r>
            <a:r>
              <a:rPr sz="2000" spc="-45" smtClean="0">
                <a:cs typeface="Calibri"/>
              </a:rPr>
              <a:t> </a:t>
            </a:r>
            <a:r>
              <a:rPr sz="2000" spc="0" smtClean="0">
                <a:cs typeface="Calibri"/>
              </a:rPr>
              <a:t>на</a:t>
            </a:r>
            <a:r>
              <a:rPr sz="2000" spc="10" smtClean="0">
                <a:cs typeface="Calibri"/>
              </a:rPr>
              <a:t> </a:t>
            </a:r>
            <a:r>
              <a:rPr sz="2000" spc="0" smtClean="0">
                <a:cs typeface="Calibri"/>
              </a:rPr>
              <a:t>ф</a:t>
            </a:r>
            <a:r>
              <a:rPr sz="2000" spc="-10" smtClean="0">
                <a:cs typeface="Calibri"/>
              </a:rPr>
              <a:t>и</a:t>
            </a:r>
            <a:r>
              <a:rPr sz="2000" spc="0" smtClean="0">
                <a:cs typeface="Calibri"/>
              </a:rPr>
              <a:t>на</a:t>
            </a:r>
            <a:r>
              <a:rPr sz="2000" spc="-10" smtClean="0">
                <a:cs typeface="Calibri"/>
              </a:rPr>
              <a:t>н</a:t>
            </a:r>
            <a:r>
              <a:rPr sz="2000" spc="0" smtClean="0">
                <a:cs typeface="Calibri"/>
              </a:rPr>
              <a:t>сирование</a:t>
            </a:r>
            <a:endParaRPr sz="2000">
              <a:cs typeface="Calibri"/>
            </a:endParaRPr>
          </a:p>
          <a:p>
            <a:pPr marL="148590" algn="ctr">
              <a:lnSpc>
                <a:spcPct val="100000"/>
              </a:lnSpc>
            </a:pPr>
            <a:r>
              <a:rPr sz="2000" smtClean="0">
                <a:cs typeface="Calibri"/>
              </a:rPr>
              <a:t>«пер</a:t>
            </a:r>
            <a:r>
              <a:rPr sz="2000" spc="-25" smtClean="0">
                <a:cs typeface="Calibri"/>
              </a:rPr>
              <a:t>е</a:t>
            </a:r>
            <a:r>
              <a:rPr sz="2000" spc="0" smtClean="0">
                <a:cs typeface="Calibri"/>
              </a:rPr>
              <a:t>да</a:t>
            </a:r>
            <a:r>
              <a:rPr sz="2000" spc="-10" smtClean="0">
                <a:cs typeface="Calibri"/>
              </a:rPr>
              <a:t>н</a:t>
            </a:r>
            <a:r>
              <a:rPr sz="2000" spc="0" smtClean="0">
                <a:cs typeface="Calibri"/>
              </a:rPr>
              <a:t>н</a:t>
            </a:r>
            <a:r>
              <a:rPr sz="2000" spc="-10" smtClean="0">
                <a:cs typeface="Calibri"/>
              </a:rPr>
              <a:t>ы</a:t>
            </a:r>
            <a:r>
              <a:rPr sz="2000" spc="0" smtClean="0">
                <a:cs typeface="Calibri"/>
              </a:rPr>
              <a:t>х»</a:t>
            </a:r>
            <a:r>
              <a:rPr sz="2000" spc="-10" smtClean="0">
                <a:cs typeface="Calibri"/>
              </a:rPr>
              <a:t> </a:t>
            </a:r>
            <a:r>
              <a:rPr sz="2000" spc="0" smtClean="0">
                <a:cs typeface="Calibri"/>
              </a:rPr>
              <a:t>д</a:t>
            </a:r>
            <a:r>
              <a:rPr sz="2000" spc="-15" smtClean="0">
                <a:cs typeface="Calibri"/>
              </a:rPr>
              <a:t>р</a:t>
            </a:r>
            <a:r>
              <a:rPr sz="2000" spc="0" smtClean="0">
                <a:cs typeface="Calibri"/>
              </a:rPr>
              <a:t>угим</a:t>
            </a:r>
            <a:r>
              <a:rPr sz="2000" spc="-45" smtClean="0">
                <a:cs typeface="Calibri"/>
              </a:rPr>
              <a:t> </a:t>
            </a:r>
            <a:r>
              <a:rPr sz="2000" spc="0" smtClean="0">
                <a:cs typeface="Calibri"/>
              </a:rPr>
              <a:t>пу</a:t>
            </a:r>
            <a:r>
              <a:rPr sz="2000" spc="-40" smtClean="0">
                <a:cs typeface="Calibri"/>
              </a:rPr>
              <a:t>б</a:t>
            </a:r>
            <a:r>
              <a:rPr sz="2000" spc="0" smtClean="0">
                <a:cs typeface="Calibri"/>
              </a:rPr>
              <a:t>л</a:t>
            </a:r>
            <a:r>
              <a:rPr sz="2000" spc="-10" smtClean="0">
                <a:cs typeface="Calibri"/>
              </a:rPr>
              <a:t>и</a:t>
            </a:r>
            <a:r>
              <a:rPr sz="2000" spc="0" smtClean="0">
                <a:cs typeface="Calibri"/>
              </a:rPr>
              <a:t>ч</a:t>
            </a:r>
            <a:r>
              <a:rPr sz="2000" spc="-10" smtClean="0">
                <a:cs typeface="Calibri"/>
              </a:rPr>
              <a:t>н</a:t>
            </a:r>
            <a:r>
              <a:rPr sz="2000" spc="-5" smtClean="0">
                <a:cs typeface="Calibri"/>
              </a:rPr>
              <a:t>о</a:t>
            </a:r>
            <a:r>
              <a:rPr sz="2000" spc="0" smtClean="0">
                <a:cs typeface="Calibri"/>
              </a:rPr>
              <a:t>-</a:t>
            </a:r>
            <a:endParaRPr sz="2000">
              <a:cs typeface="Calibri"/>
            </a:endParaRPr>
          </a:p>
          <a:p>
            <a:pPr marL="147320" algn="ctr">
              <a:lnSpc>
                <a:spcPct val="100000"/>
              </a:lnSpc>
            </a:pPr>
            <a:r>
              <a:rPr sz="2000" smtClean="0">
                <a:cs typeface="Calibri"/>
              </a:rPr>
              <a:t>правовым</a:t>
            </a:r>
            <a:r>
              <a:rPr sz="2000" spc="-10" smtClean="0">
                <a:cs typeface="Calibri"/>
              </a:rPr>
              <a:t> </a:t>
            </a:r>
            <a:r>
              <a:rPr sz="2000" spc="0" smtClean="0">
                <a:cs typeface="Calibri"/>
              </a:rPr>
              <a:t>обра</a:t>
            </a:r>
            <a:r>
              <a:rPr sz="2000" spc="5" smtClean="0">
                <a:cs typeface="Calibri"/>
              </a:rPr>
              <a:t>з</a:t>
            </a:r>
            <a:r>
              <a:rPr sz="2000" spc="0" smtClean="0">
                <a:cs typeface="Calibri"/>
              </a:rPr>
              <a:t>ован</a:t>
            </a:r>
            <a:r>
              <a:rPr sz="2000" spc="-10" smtClean="0">
                <a:cs typeface="Calibri"/>
              </a:rPr>
              <a:t>и</a:t>
            </a:r>
            <a:r>
              <a:rPr sz="2000" spc="0" smtClean="0">
                <a:cs typeface="Calibri"/>
              </a:rPr>
              <a:t>ям</a:t>
            </a:r>
            <a:r>
              <a:rPr sz="2000" spc="-35" smtClean="0">
                <a:cs typeface="Calibri"/>
              </a:rPr>
              <a:t> </a:t>
            </a:r>
            <a:r>
              <a:rPr sz="2000" spc="0" smtClean="0">
                <a:cs typeface="Calibri"/>
              </a:rPr>
              <a:t>п</a:t>
            </a:r>
            <a:r>
              <a:rPr sz="2000" spc="-40" smtClean="0">
                <a:cs typeface="Calibri"/>
              </a:rPr>
              <a:t>о</a:t>
            </a:r>
            <a:r>
              <a:rPr sz="2000" spc="0" smtClean="0">
                <a:cs typeface="Calibri"/>
              </a:rPr>
              <a:t>л</a:t>
            </a:r>
            <a:r>
              <a:rPr sz="2000" spc="-10" smtClean="0">
                <a:cs typeface="Calibri"/>
              </a:rPr>
              <a:t>н</a:t>
            </a:r>
            <a:r>
              <a:rPr sz="2000" spc="0" smtClean="0">
                <a:cs typeface="Calibri"/>
              </a:rPr>
              <a:t>омоч</a:t>
            </a:r>
            <a:r>
              <a:rPr sz="2000" spc="-10" smtClean="0">
                <a:cs typeface="Calibri"/>
              </a:rPr>
              <a:t>и</a:t>
            </a:r>
            <a:r>
              <a:rPr sz="2000" spc="0" smtClean="0">
                <a:cs typeface="Calibri"/>
              </a:rPr>
              <a:t>й</a:t>
            </a:r>
            <a:endParaRPr sz="2000">
              <a:cs typeface="Calibri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300"/>
              </a:lnSpc>
              <a:spcBef>
                <a:spcPts val="76"/>
              </a:spcBef>
            </a:pPr>
            <a:endParaRPr sz="1300"/>
          </a:p>
          <a:p>
            <a:pPr marR="9525" algn="ctr">
              <a:lnSpc>
                <a:spcPct val="100000"/>
              </a:lnSpc>
            </a:pPr>
            <a:r>
              <a:rPr sz="2000" smtClean="0">
                <a:cs typeface="Calibri"/>
              </a:rPr>
              <a:t>Пр</a:t>
            </a:r>
            <a:r>
              <a:rPr sz="2000" spc="-20" smtClean="0">
                <a:cs typeface="Calibri"/>
              </a:rPr>
              <a:t>е</a:t>
            </a:r>
            <a:r>
              <a:rPr sz="2000" spc="-30" smtClean="0">
                <a:cs typeface="Calibri"/>
              </a:rPr>
              <a:t>д</a:t>
            </a:r>
            <a:r>
              <a:rPr sz="2000" spc="0" smtClean="0">
                <a:cs typeface="Calibri"/>
              </a:rPr>
              <a:t>ос</a:t>
            </a:r>
            <a:r>
              <a:rPr sz="2000" spc="5" smtClean="0">
                <a:cs typeface="Calibri"/>
              </a:rPr>
              <a:t>т</a:t>
            </a:r>
            <a:r>
              <a:rPr sz="2000" spc="0" smtClean="0">
                <a:cs typeface="Calibri"/>
              </a:rPr>
              <a:t>а</a:t>
            </a:r>
            <a:r>
              <a:rPr sz="2000" spc="-15" smtClean="0">
                <a:cs typeface="Calibri"/>
              </a:rPr>
              <a:t>в</a:t>
            </a:r>
            <a:r>
              <a:rPr sz="2000" spc="0" smtClean="0">
                <a:cs typeface="Calibri"/>
              </a:rPr>
              <a:t>ля</a:t>
            </a:r>
            <a:r>
              <a:rPr sz="2000" spc="-10" smtClean="0">
                <a:cs typeface="Calibri"/>
              </a:rPr>
              <a:t>ю</a:t>
            </a:r>
            <a:r>
              <a:rPr sz="2000" spc="-20" smtClean="0">
                <a:cs typeface="Calibri"/>
              </a:rPr>
              <a:t>т</a:t>
            </a:r>
            <a:r>
              <a:rPr sz="2000" spc="0" smtClean="0">
                <a:cs typeface="Calibri"/>
              </a:rPr>
              <a:t>ся</a:t>
            </a:r>
            <a:r>
              <a:rPr sz="2000" spc="-45" smtClean="0">
                <a:cs typeface="Calibri"/>
              </a:rPr>
              <a:t> </a:t>
            </a:r>
            <a:r>
              <a:rPr sz="2000" spc="0" smtClean="0">
                <a:cs typeface="Calibri"/>
              </a:rPr>
              <a:t>на</a:t>
            </a:r>
            <a:r>
              <a:rPr sz="2000" spc="10" smtClean="0">
                <a:cs typeface="Calibri"/>
              </a:rPr>
              <a:t> </a:t>
            </a:r>
            <a:r>
              <a:rPr sz="2000" spc="-10" smtClean="0">
                <a:cs typeface="Calibri"/>
              </a:rPr>
              <a:t>у</a:t>
            </a:r>
            <a:r>
              <a:rPr sz="2000" spc="0" smtClean="0">
                <a:cs typeface="Calibri"/>
              </a:rPr>
              <a:t>словиях</a:t>
            </a:r>
            <a:r>
              <a:rPr sz="2000" spc="-30" smtClean="0">
                <a:cs typeface="Calibri"/>
              </a:rPr>
              <a:t> д</a:t>
            </a:r>
            <a:r>
              <a:rPr sz="2000" spc="-40" smtClean="0">
                <a:cs typeface="Calibri"/>
              </a:rPr>
              <a:t>о</a:t>
            </a:r>
            <a:r>
              <a:rPr sz="2000" spc="0" smtClean="0">
                <a:cs typeface="Calibri"/>
              </a:rPr>
              <a:t>лево</a:t>
            </a:r>
            <a:r>
              <a:rPr sz="2000" spc="-30" smtClean="0">
                <a:cs typeface="Calibri"/>
              </a:rPr>
              <a:t>г</a:t>
            </a:r>
            <a:r>
              <a:rPr sz="2000" spc="0" smtClean="0">
                <a:cs typeface="Calibri"/>
              </a:rPr>
              <a:t>о</a:t>
            </a:r>
            <a:endParaRPr sz="2000">
              <a:cs typeface="Calibri"/>
            </a:endParaRPr>
          </a:p>
          <a:p>
            <a:pPr marL="143510" algn="ctr">
              <a:lnSpc>
                <a:spcPct val="100000"/>
              </a:lnSpc>
            </a:pPr>
            <a:r>
              <a:rPr sz="2000" smtClean="0">
                <a:cs typeface="Calibri"/>
              </a:rPr>
              <a:t>соф</a:t>
            </a:r>
            <a:r>
              <a:rPr sz="2000" spc="-10" smtClean="0">
                <a:cs typeface="Calibri"/>
              </a:rPr>
              <a:t>и</a:t>
            </a:r>
            <a:r>
              <a:rPr sz="2000" spc="0" smtClean="0">
                <a:cs typeface="Calibri"/>
              </a:rPr>
              <a:t>н</a:t>
            </a:r>
            <a:r>
              <a:rPr sz="2000" spc="-10" smtClean="0">
                <a:cs typeface="Calibri"/>
              </a:rPr>
              <a:t>а</a:t>
            </a:r>
            <a:r>
              <a:rPr sz="2000" spc="0" smtClean="0">
                <a:cs typeface="Calibri"/>
              </a:rPr>
              <a:t>нс</a:t>
            </a:r>
            <a:r>
              <a:rPr sz="2000" spc="-10" smtClean="0">
                <a:cs typeface="Calibri"/>
              </a:rPr>
              <a:t>и</a:t>
            </a:r>
            <a:r>
              <a:rPr sz="2000" spc="0" smtClean="0">
                <a:cs typeface="Calibri"/>
              </a:rPr>
              <a:t>рова</a:t>
            </a:r>
            <a:r>
              <a:rPr sz="2000" spc="-10" smtClean="0">
                <a:cs typeface="Calibri"/>
              </a:rPr>
              <a:t>н</a:t>
            </a:r>
            <a:r>
              <a:rPr sz="2000" spc="0" smtClean="0">
                <a:cs typeface="Calibri"/>
              </a:rPr>
              <a:t>ия</a:t>
            </a:r>
            <a:r>
              <a:rPr sz="2000" spc="-15" smtClean="0">
                <a:cs typeface="Calibri"/>
              </a:rPr>
              <a:t> </a:t>
            </a:r>
            <a:r>
              <a:rPr sz="2000" spc="0" smtClean="0">
                <a:cs typeface="Calibri"/>
              </a:rPr>
              <a:t>рас</a:t>
            </a:r>
            <a:r>
              <a:rPr sz="2000" spc="-40" smtClean="0">
                <a:cs typeface="Calibri"/>
              </a:rPr>
              <a:t>х</a:t>
            </a:r>
            <a:r>
              <a:rPr sz="2000" spc="-65" smtClean="0">
                <a:cs typeface="Calibri"/>
              </a:rPr>
              <a:t>о</a:t>
            </a:r>
            <a:r>
              <a:rPr sz="2000" spc="-30" smtClean="0">
                <a:cs typeface="Calibri"/>
              </a:rPr>
              <a:t>д</a:t>
            </a:r>
            <a:r>
              <a:rPr sz="2000" spc="0" smtClean="0">
                <a:cs typeface="Calibri"/>
              </a:rPr>
              <a:t>ов</a:t>
            </a:r>
            <a:r>
              <a:rPr sz="2000" spc="-15" smtClean="0">
                <a:cs typeface="Calibri"/>
              </a:rPr>
              <a:t> </a:t>
            </a:r>
            <a:r>
              <a:rPr sz="2000" spc="0" smtClean="0">
                <a:cs typeface="Calibri"/>
              </a:rPr>
              <a:t>д</a:t>
            </a:r>
            <a:r>
              <a:rPr sz="2000" spc="-15" smtClean="0">
                <a:cs typeface="Calibri"/>
              </a:rPr>
              <a:t>р</a:t>
            </a:r>
            <a:r>
              <a:rPr sz="2000" spc="0" smtClean="0">
                <a:cs typeface="Calibri"/>
              </a:rPr>
              <a:t>угих</a:t>
            </a:r>
            <a:endParaRPr sz="2000">
              <a:cs typeface="Calibri"/>
            </a:endParaRPr>
          </a:p>
          <a:p>
            <a:pPr marL="143510" algn="ctr">
              <a:lnSpc>
                <a:spcPct val="100000"/>
              </a:lnSpc>
            </a:pPr>
            <a:r>
              <a:rPr sz="2000" smtClean="0">
                <a:cs typeface="Calibri"/>
              </a:rPr>
              <a:t>б</a:t>
            </a:r>
            <a:r>
              <a:rPr sz="2000" spc="-55" smtClean="0">
                <a:cs typeface="Calibri"/>
              </a:rPr>
              <a:t>ю</a:t>
            </a:r>
            <a:r>
              <a:rPr sz="2000" spc="0" smtClean="0">
                <a:cs typeface="Calibri"/>
              </a:rPr>
              <a:t>д</a:t>
            </a:r>
            <a:r>
              <a:rPr sz="2000" spc="-30" smtClean="0">
                <a:cs typeface="Calibri"/>
              </a:rPr>
              <a:t>ж</a:t>
            </a:r>
            <a:r>
              <a:rPr sz="2000" spc="-15" smtClean="0">
                <a:cs typeface="Calibri"/>
              </a:rPr>
              <a:t>е</a:t>
            </a:r>
            <a:r>
              <a:rPr sz="2000" spc="-20" smtClean="0">
                <a:cs typeface="Calibri"/>
              </a:rPr>
              <a:t>т</a:t>
            </a:r>
            <a:r>
              <a:rPr sz="2000" spc="0" smtClean="0">
                <a:cs typeface="Calibri"/>
              </a:rPr>
              <a:t>ов</a:t>
            </a:r>
            <a:endParaRPr sz="2000">
              <a:cs typeface="Calibri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0" y="0"/>
            <a:ext cx="9144000" cy="93610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ea typeface="+mj-ea"/>
                <a:cs typeface="+mj-cs"/>
              </a:rPr>
              <a:t>Межбюджетные трансферты – основной вид безвозмездных перечислений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4967616"/>
            <a:ext cx="2503805" cy="1644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00" b="1" spc="0" baseline="2777" smtClean="0">
                <a:solidFill>
                  <a:srgbClr val="404040"/>
                </a:solidFill>
                <a:cs typeface="Times New Roman"/>
              </a:rPr>
              <a:t>0</a:t>
            </a:r>
            <a:r>
              <a:rPr sz="1500" b="1" spc="-7" baseline="2777" smtClean="0">
                <a:solidFill>
                  <a:srgbClr val="404040"/>
                </a:solidFill>
                <a:cs typeface="Times New Roman"/>
              </a:rPr>
              <a:t>1</a:t>
            </a:r>
            <a:r>
              <a:rPr sz="1500" b="1" spc="-30" baseline="2777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500" b="1" spc="0" baseline="2777" smtClean="0">
                <a:solidFill>
                  <a:srgbClr val="404040"/>
                </a:solidFill>
                <a:cs typeface="Times New Roman"/>
              </a:rPr>
              <a:t>«</a:t>
            </a:r>
            <a:r>
              <a:rPr sz="1500" b="1" spc="-15" baseline="2777" err="1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500" b="1" spc="0" baseline="2777" err="1" smtClean="0">
                <a:solidFill>
                  <a:srgbClr val="404040"/>
                </a:solidFill>
                <a:cs typeface="Times New Roman"/>
              </a:rPr>
              <a:t>бщ</a:t>
            </a:r>
            <a:r>
              <a:rPr sz="1500" b="1" spc="-7" baseline="2777" err="1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500" b="1" spc="0" baseline="2777" err="1" smtClean="0">
                <a:solidFill>
                  <a:srgbClr val="404040"/>
                </a:solidFill>
                <a:cs typeface="Times New Roman"/>
              </a:rPr>
              <a:t>го</a:t>
            </a:r>
            <a:r>
              <a:rPr sz="1500" b="1" spc="-7" baseline="2777" err="1" smtClean="0">
                <a:solidFill>
                  <a:srgbClr val="404040"/>
                </a:solidFill>
                <a:cs typeface="Times New Roman"/>
              </a:rPr>
              <a:t>с</a:t>
            </a:r>
            <a:r>
              <a:rPr sz="1500" b="1" spc="0" baseline="2777" err="1" smtClean="0">
                <a:solidFill>
                  <a:srgbClr val="404040"/>
                </a:solidFill>
                <a:cs typeface="Times New Roman"/>
              </a:rPr>
              <a:t>у</a:t>
            </a:r>
            <a:r>
              <a:rPr sz="1500" b="1" spc="-7" baseline="2777" err="1" smtClean="0">
                <a:solidFill>
                  <a:srgbClr val="404040"/>
                </a:solidFill>
                <a:cs typeface="Times New Roman"/>
              </a:rPr>
              <a:t>д</a:t>
            </a:r>
            <a:r>
              <a:rPr sz="1500" b="1" spc="0" baseline="2777" err="1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500" b="1" spc="-7" baseline="2777" err="1" smtClean="0">
                <a:solidFill>
                  <a:srgbClr val="404040"/>
                </a:solidFill>
                <a:cs typeface="Times New Roman"/>
              </a:rPr>
              <a:t>рс</a:t>
            </a:r>
            <a:r>
              <a:rPr sz="1500" b="1" spc="30" baseline="2777" err="1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500" b="1" spc="-7" baseline="2777" err="1" smtClean="0">
                <a:solidFill>
                  <a:srgbClr val="404040"/>
                </a:solidFill>
                <a:cs typeface="Times New Roman"/>
              </a:rPr>
              <a:t>ве</a:t>
            </a:r>
            <a:r>
              <a:rPr sz="1500" b="1" spc="0" baseline="2777" err="1" smtClean="0">
                <a:solidFill>
                  <a:srgbClr val="404040"/>
                </a:solidFill>
                <a:cs typeface="Times New Roman"/>
              </a:rPr>
              <a:t>н</a:t>
            </a:r>
            <a:r>
              <a:rPr sz="1500" b="1" spc="-7" baseline="2777" smtClean="0">
                <a:solidFill>
                  <a:srgbClr val="404040"/>
                </a:solidFill>
                <a:cs typeface="Times New Roman"/>
              </a:rPr>
              <a:t>-</a:t>
            </a:r>
            <a:r>
              <a:rPr lang="ru-RU" sz="1500" b="1" spc="-7" baseline="2777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0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3</a:t>
            </a:r>
            <a:r>
              <a:rPr sz="1000" b="1" spc="-2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«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Н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ци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н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льн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я</a:t>
            </a:r>
            <a:endParaRPr sz="1000"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5113920"/>
            <a:ext cx="843280" cy="1644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ные в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просы»</a:t>
            </a:r>
            <a:endParaRPr sz="1000"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8540" y="4378717"/>
            <a:ext cx="1100455" cy="316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-5" smtClean="0">
                <a:solidFill>
                  <a:srgbClr val="404040"/>
                </a:solidFill>
                <a:cs typeface="Times New Roman"/>
              </a:rPr>
              <a:t>02</a:t>
            </a:r>
            <a:r>
              <a:rPr sz="1000" b="1" spc="-2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«Наци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н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льн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я</a:t>
            </a:r>
            <a:endParaRPr sz="1000"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обо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рон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»</a:t>
            </a:r>
            <a:endParaRPr sz="1000"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82344" y="5119864"/>
            <a:ext cx="1235710" cy="4699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99"/>
              </a:lnSpc>
            </a:pPr>
            <a:r>
              <a:rPr sz="1000" b="1" spc="0" smtClean="0">
                <a:solidFill>
                  <a:srgbClr val="404040"/>
                </a:solidFill>
                <a:cs typeface="Times New Roman"/>
              </a:rPr>
              <a:t>б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езоп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сн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с</a:t>
            </a:r>
            <a:r>
              <a:rPr sz="1000" b="1" spc="20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ь</a:t>
            </a:r>
            <a:r>
              <a:rPr sz="1000" b="1" spc="-35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и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 пр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в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оо</a:t>
            </a:r>
            <a:r>
              <a:rPr sz="1000" b="1" spc="-15" smtClean="0">
                <a:solidFill>
                  <a:srgbClr val="404040"/>
                </a:solidFill>
                <a:cs typeface="Times New Roman"/>
              </a:rPr>
              <a:t>х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рани</a:t>
            </a:r>
            <a:r>
              <a:rPr sz="1000" b="1" spc="5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ел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ьн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я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 дея</a:t>
            </a:r>
            <a:r>
              <a:rPr sz="1000" b="1" spc="15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ельн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20" smtClean="0">
                <a:solidFill>
                  <a:srgbClr val="404040"/>
                </a:solidFill>
                <a:cs typeface="Times New Roman"/>
              </a:rPr>
              <a:t>с</a:t>
            </a:r>
            <a:r>
              <a:rPr sz="1000" b="1" spc="5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ь»</a:t>
            </a:r>
            <a:endParaRPr sz="1000"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14270" y="4319916"/>
            <a:ext cx="1099820" cy="316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000" b="1" spc="0" dirty="0" smtClean="0">
                <a:solidFill>
                  <a:srgbClr val="404040"/>
                </a:solidFill>
                <a:cs typeface="Times New Roman"/>
              </a:rPr>
              <a:t>0</a:t>
            </a:r>
            <a:r>
              <a:rPr sz="1000" b="1" spc="-5" dirty="0" smtClean="0">
                <a:solidFill>
                  <a:srgbClr val="404040"/>
                </a:solidFill>
                <a:cs typeface="Times New Roman"/>
              </a:rPr>
              <a:t>4</a:t>
            </a:r>
            <a:r>
              <a:rPr sz="1000" b="1" spc="-20" dirty="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0" dirty="0" smtClean="0">
                <a:solidFill>
                  <a:srgbClr val="404040"/>
                </a:solidFill>
                <a:cs typeface="Times New Roman"/>
              </a:rPr>
              <a:t>«</a:t>
            </a:r>
            <a:r>
              <a:rPr sz="1000" b="1" spc="-10" dirty="0" err="1" smtClean="0">
                <a:solidFill>
                  <a:srgbClr val="404040"/>
                </a:solidFill>
                <a:cs typeface="Times New Roman"/>
              </a:rPr>
              <a:t>Н</a:t>
            </a:r>
            <a:r>
              <a:rPr sz="1000" b="1" spc="0" dirty="0" err="1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dirty="0" err="1" smtClean="0">
                <a:solidFill>
                  <a:srgbClr val="404040"/>
                </a:solidFill>
                <a:cs typeface="Times New Roman"/>
              </a:rPr>
              <a:t>ци</a:t>
            </a:r>
            <a:r>
              <a:rPr sz="1000" b="1" spc="0" dirty="0" err="1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10" dirty="0" err="1" smtClean="0">
                <a:solidFill>
                  <a:srgbClr val="404040"/>
                </a:solidFill>
                <a:cs typeface="Times New Roman"/>
              </a:rPr>
              <a:t>н</a:t>
            </a:r>
            <a:r>
              <a:rPr sz="1000" b="1" spc="0" dirty="0" err="1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dirty="0" err="1" smtClean="0">
                <a:solidFill>
                  <a:srgbClr val="404040"/>
                </a:solidFill>
                <a:cs typeface="Times New Roman"/>
              </a:rPr>
              <a:t>льн</a:t>
            </a:r>
            <a:r>
              <a:rPr sz="1000" b="1" spc="0" dirty="0" err="1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dirty="0" err="1" smtClean="0">
                <a:solidFill>
                  <a:srgbClr val="404040"/>
                </a:solidFill>
                <a:cs typeface="Times New Roman"/>
              </a:rPr>
              <a:t>я</a:t>
            </a:r>
            <a:r>
              <a:rPr sz="1000" b="1" spc="-5" dirty="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-5" dirty="0" err="1" smtClean="0">
                <a:solidFill>
                  <a:srgbClr val="404040"/>
                </a:solidFill>
                <a:cs typeface="Times New Roman"/>
              </a:rPr>
              <a:t>эк</a:t>
            </a:r>
            <a:r>
              <a:rPr sz="1000" b="1" spc="0" dirty="0" err="1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10" dirty="0" err="1" smtClean="0">
                <a:solidFill>
                  <a:srgbClr val="404040"/>
                </a:solidFill>
                <a:cs typeface="Times New Roman"/>
              </a:rPr>
              <a:t>н</a:t>
            </a:r>
            <a:r>
              <a:rPr sz="1000" b="1" spc="0" dirty="0" err="1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5" dirty="0" err="1" smtClean="0">
                <a:solidFill>
                  <a:srgbClr val="404040"/>
                </a:solidFill>
                <a:cs typeface="Times New Roman"/>
              </a:rPr>
              <a:t>м</a:t>
            </a:r>
            <a:r>
              <a:rPr sz="1000" b="1" spc="-10" dirty="0" err="1" smtClean="0">
                <a:solidFill>
                  <a:srgbClr val="404040"/>
                </a:solidFill>
                <a:cs typeface="Times New Roman"/>
              </a:rPr>
              <a:t>ик</a:t>
            </a:r>
            <a:r>
              <a:rPr sz="1000" b="1" spc="0" dirty="0" err="1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5" dirty="0" smtClean="0">
                <a:solidFill>
                  <a:srgbClr val="404040"/>
                </a:solidFill>
                <a:cs typeface="Times New Roman"/>
              </a:rPr>
              <a:t>»</a:t>
            </a:r>
            <a:endParaRPr sz="1000" dirty="0"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00350" y="5369317"/>
            <a:ext cx="875665" cy="4692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000" b="1" spc="0" smtClean="0">
                <a:solidFill>
                  <a:srgbClr val="404040"/>
                </a:solidFill>
                <a:cs typeface="Times New Roman"/>
              </a:rPr>
              <a:t>0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5</a:t>
            </a:r>
            <a:r>
              <a:rPr sz="1000" b="1" spc="-2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«</a:t>
            </a:r>
            <a:r>
              <a:rPr sz="1000" b="1" spc="-25" smtClean="0">
                <a:solidFill>
                  <a:srgbClr val="404040"/>
                </a:solidFill>
                <a:cs typeface="Times New Roman"/>
              </a:rPr>
              <a:t>Ж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и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л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и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щ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н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- 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к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мм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у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н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льн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е </a:t>
            </a:r>
            <a:r>
              <a:rPr sz="1000" b="1" spc="-15" smtClean="0">
                <a:solidFill>
                  <a:srgbClr val="404040"/>
                </a:solidFill>
                <a:cs typeface="Times New Roman"/>
              </a:rPr>
              <a:t>х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зяйс</a:t>
            </a:r>
            <a:r>
              <a:rPr sz="1000" b="1" spc="20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в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»</a:t>
            </a:r>
            <a:endParaRPr sz="1000"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55975" y="4276991"/>
            <a:ext cx="783590" cy="4692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000" b="1" spc="0" smtClean="0">
                <a:solidFill>
                  <a:srgbClr val="404040"/>
                </a:solidFill>
                <a:cs typeface="Times New Roman"/>
              </a:rPr>
              <a:t>0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6</a:t>
            </a:r>
            <a:r>
              <a:rPr sz="1000" b="1" spc="-2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«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15" smtClean="0">
                <a:solidFill>
                  <a:srgbClr val="404040"/>
                </a:solidFill>
                <a:cs typeface="Times New Roman"/>
              </a:rPr>
              <a:t>х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рана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кр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у</a:t>
            </a:r>
            <a:r>
              <a:rPr sz="1000" b="1" spc="-25" smtClean="0">
                <a:solidFill>
                  <a:srgbClr val="404040"/>
                </a:solidFill>
                <a:cs typeface="Times New Roman"/>
              </a:rPr>
              <a:t>ж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5" smtClean="0">
                <a:solidFill>
                  <a:srgbClr val="404040"/>
                </a:solidFill>
                <a:cs typeface="Times New Roman"/>
              </a:rPr>
              <a:t>ю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щ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ей среды»</a:t>
            </a:r>
            <a:endParaRPr sz="1000"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97300" y="4751844"/>
            <a:ext cx="1055370" cy="1644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0" smtClean="0">
                <a:solidFill>
                  <a:srgbClr val="404040"/>
                </a:solidFill>
                <a:cs typeface="Times New Roman"/>
              </a:rPr>
              <a:t>0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7</a:t>
            </a:r>
            <a:r>
              <a:rPr sz="1000" b="1" spc="-2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«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б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раз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в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ние»</a:t>
            </a:r>
            <a:endParaRPr sz="1000"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62678" y="4978919"/>
            <a:ext cx="1061720" cy="316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000" b="1" spc="0" smtClean="0">
                <a:solidFill>
                  <a:srgbClr val="404040"/>
                </a:solidFill>
                <a:cs typeface="Times New Roman"/>
              </a:rPr>
              <a:t>0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8</a:t>
            </a:r>
            <a:r>
              <a:rPr sz="1000" b="1" spc="-2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«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Куль</a:t>
            </a:r>
            <a:r>
              <a:rPr sz="1000" b="1" spc="20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у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ра, кинем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20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000" b="1" spc="-15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гр</a:t>
            </a:r>
            <a:r>
              <a:rPr sz="1000" b="1" spc="-15" smtClean="0">
                <a:solidFill>
                  <a:srgbClr val="404040"/>
                </a:solidFill>
                <a:cs typeface="Times New Roman"/>
              </a:rPr>
              <a:t>аф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ия»</a:t>
            </a:r>
            <a:endParaRPr sz="1000"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11928" y="4751844"/>
            <a:ext cx="1299210" cy="1644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0" smtClean="0">
                <a:solidFill>
                  <a:srgbClr val="404040"/>
                </a:solidFill>
                <a:cs typeface="Times New Roman"/>
              </a:rPr>
              <a:t>0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9</a:t>
            </a:r>
            <a:r>
              <a:rPr sz="1000" b="1" spc="-2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«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Здр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в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оо</a:t>
            </a:r>
            <a:r>
              <a:rPr sz="1000" b="1" spc="-15" smtClean="0">
                <a:solidFill>
                  <a:srgbClr val="404040"/>
                </a:solidFill>
                <a:cs typeface="Times New Roman"/>
              </a:rPr>
              <a:t>х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ранение»</a:t>
            </a:r>
            <a:endParaRPr sz="1000"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59628" y="4319916"/>
            <a:ext cx="955675" cy="316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000" b="1" spc="0" smtClean="0">
                <a:solidFill>
                  <a:srgbClr val="404040"/>
                </a:solidFill>
                <a:cs typeface="Times New Roman"/>
              </a:rPr>
              <a:t>1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0</a:t>
            </a:r>
            <a:r>
              <a:rPr sz="1000" b="1" spc="-2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«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С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ци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льн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я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 п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ли</a:t>
            </a:r>
            <a:r>
              <a:rPr sz="1000" b="1" spc="20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ик</a:t>
            </a:r>
            <a:r>
              <a:rPr sz="1000" b="1" spc="-15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»</a:t>
            </a:r>
            <a:endParaRPr sz="1000"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80479" y="4607317"/>
            <a:ext cx="940435" cy="4692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000" b="1" spc="0" smtClean="0">
                <a:solidFill>
                  <a:srgbClr val="404040"/>
                </a:solidFill>
                <a:cs typeface="Times New Roman"/>
              </a:rPr>
              <a:t>1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1</a:t>
            </a:r>
            <a:r>
              <a:rPr sz="1000" b="1" spc="-2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«</a:t>
            </a:r>
            <a:r>
              <a:rPr sz="1000" b="1" spc="-15" smtClean="0">
                <a:solidFill>
                  <a:srgbClr val="404040"/>
                </a:solidFill>
                <a:cs typeface="Times New Roman"/>
              </a:rPr>
              <a:t>Ф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изическ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я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 к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у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ль</a:t>
            </a:r>
            <a:r>
              <a:rPr sz="1000" b="1" spc="20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000" b="1" spc="-15" smtClean="0">
                <a:solidFill>
                  <a:srgbClr val="404040"/>
                </a:solidFill>
                <a:cs typeface="Times New Roman"/>
              </a:rPr>
              <a:t>у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ра</a:t>
            </a:r>
            <a:r>
              <a:rPr sz="1000" b="1" spc="-45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и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 сп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р</a:t>
            </a:r>
            <a:r>
              <a:rPr sz="1000" b="1" spc="15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»</a:t>
            </a:r>
            <a:endParaRPr sz="1000"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939533" y="5129795"/>
            <a:ext cx="825500" cy="4692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000" b="1" spc="0" smtClean="0">
                <a:solidFill>
                  <a:srgbClr val="404040"/>
                </a:solidFill>
                <a:cs typeface="Times New Roman"/>
              </a:rPr>
              <a:t>1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2</a:t>
            </a:r>
            <a:r>
              <a:rPr sz="1000" b="1" spc="-2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«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Средс</a:t>
            </a:r>
            <a:r>
              <a:rPr sz="1000" b="1" spc="20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ва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 м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сс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в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й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 ин</a:t>
            </a:r>
            <a:r>
              <a:rPr sz="1000" b="1" spc="-15" smtClean="0">
                <a:solidFill>
                  <a:srgbClr val="404040"/>
                </a:solidFill>
                <a:cs typeface="Times New Roman"/>
              </a:rPr>
              <a:t>ф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рм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ции»</a:t>
            </a:r>
            <a:endParaRPr sz="1000"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531734" y="5615647"/>
            <a:ext cx="1139825" cy="621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000" b="1" spc="0" smtClean="0">
                <a:solidFill>
                  <a:srgbClr val="404040"/>
                </a:solidFill>
                <a:cs typeface="Times New Roman"/>
              </a:rPr>
              <a:t>1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3</a:t>
            </a:r>
            <a:r>
              <a:rPr sz="1000" b="1" spc="-2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«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б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сл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у</a:t>
            </a:r>
            <a:r>
              <a:rPr sz="1000" b="1" spc="-25" smtClean="0">
                <a:solidFill>
                  <a:srgbClr val="404040"/>
                </a:solidFill>
                <a:cs typeface="Times New Roman"/>
              </a:rPr>
              <a:t>ж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ив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ние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 г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с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у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д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рс</a:t>
            </a:r>
            <a:r>
              <a:rPr sz="1000" b="1" spc="20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000" b="1" spc="-20" smtClean="0">
                <a:solidFill>
                  <a:srgbClr val="404040"/>
                </a:solidFill>
                <a:cs typeface="Times New Roman"/>
              </a:rPr>
              <a:t>в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енн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го</a:t>
            </a:r>
            <a:r>
              <a:rPr sz="1000" b="1" spc="-55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и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 м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у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ницип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льн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го д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лг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»</a:t>
            </a:r>
            <a:endParaRPr sz="1000"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965185" y="4656466"/>
            <a:ext cx="1178560" cy="4692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000" b="1" spc="0" smtClean="0">
                <a:solidFill>
                  <a:srgbClr val="404040"/>
                </a:solidFill>
                <a:cs typeface="Times New Roman"/>
              </a:rPr>
              <a:t>1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4</a:t>
            </a:r>
            <a:r>
              <a:rPr sz="1000" b="1" spc="-2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«</a:t>
            </a:r>
            <a:r>
              <a:rPr sz="1000" b="1" spc="5" smtClean="0">
                <a:solidFill>
                  <a:srgbClr val="404040"/>
                </a:solidFill>
                <a:cs typeface="Times New Roman"/>
              </a:rPr>
              <a:t>М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000" b="1" spc="-25" smtClean="0">
                <a:solidFill>
                  <a:srgbClr val="404040"/>
                </a:solidFill>
                <a:cs typeface="Times New Roman"/>
              </a:rPr>
              <a:t>ж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б</a:t>
            </a:r>
            <a:r>
              <a:rPr sz="1000" b="1" spc="-15" smtClean="0">
                <a:solidFill>
                  <a:srgbClr val="404040"/>
                </a:solidFill>
                <a:cs typeface="Times New Roman"/>
              </a:rPr>
              <a:t>ю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д</a:t>
            </a:r>
            <a:r>
              <a:rPr sz="1000" b="1" spc="-25" smtClean="0">
                <a:solidFill>
                  <a:srgbClr val="404040"/>
                </a:solidFill>
                <a:cs typeface="Times New Roman"/>
              </a:rPr>
              <a:t>ж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000" b="1" spc="20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ные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20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ранс</a:t>
            </a:r>
            <a:r>
              <a:rPr sz="1000" b="1" spc="-15" smtClean="0">
                <a:solidFill>
                  <a:srgbClr val="404040"/>
                </a:solidFill>
                <a:cs typeface="Times New Roman"/>
              </a:rPr>
              <a:t>ф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ер</a:t>
            </a:r>
            <a:r>
              <a:rPr sz="1000" b="1" spc="5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ы</a:t>
            </a:r>
            <a:r>
              <a:rPr sz="1000" b="1" spc="-6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общ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г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о </a:t>
            </a:r>
            <a:r>
              <a:rPr sz="1000" b="1" spc="-15" smtClean="0">
                <a:solidFill>
                  <a:srgbClr val="404040"/>
                </a:solidFill>
                <a:cs typeface="Times New Roman"/>
              </a:rPr>
              <a:t>х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10" smtClean="0">
                <a:solidFill>
                  <a:srgbClr val="404040"/>
                </a:solidFill>
                <a:cs typeface="Times New Roman"/>
              </a:rPr>
              <a:t>рак</a:t>
            </a:r>
            <a:r>
              <a:rPr sz="1000" b="1" spc="20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ер</a:t>
            </a:r>
            <a:r>
              <a:rPr sz="1000" b="1" spc="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000" b="1" spc="-5" smtClean="0">
                <a:solidFill>
                  <a:srgbClr val="404040"/>
                </a:solidFill>
                <a:cs typeface="Times New Roman"/>
              </a:rPr>
              <a:t>»</a:t>
            </a:r>
            <a:endParaRPr sz="1000"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07950" y="676160"/>
            <a:ext cx="8785225" cy="2303526"/>
          </a:xfrm>
          <a:custGeom>
            <a:avLst/>
            <a:gdLst/>
            <a:ahLst/>
            <a:cxnLst/>
            <a:rect l="l" t="t" r="r" b="b"/>
            <a:pathLst>
              <a:path w="8785225" h="2303526">
                <a:moveTo>
                  <a:pt x="0" y="2303526"/>
                </a:moveTo>
                <a:lnTo>
                  <a:pt x="8785225" y="2303526"/>
                </a:lnTo>
                <a:lnTo>
                  <a:pt x="8785225" y="0"/>
                </a:lnTo>
                <a:lnTo>
                  <a:pt x="0" y="0"/>
                </a:lnTo>
                <a:lnTo>
                  <a:pt x="0" y="2303526"/>
                </a:lnTo>
                <a:close/>
              </a:path>
            </a:pathLst>
          </a:custGeom>
          <a:noFill/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79512" y="819708"/>
            <a:ext cx="8630285" cy="268668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marL="12700" marR="15240">
              <a:lnSpc>
                <a:spcPts val="1510"/>
              </a:lnSpc>
            </a:pPr>
            <a:r>
              <a:rPr sz="1400" b="1" spc="-10" dirty="0" err="1" smtClean="0">
                <a:cs typeface="Times New Roman"/>
              </a:rPr>
              <a:t>Р</a:t>
            </a:r>
            <a:r>
              <a:rPr sz="1400" b="1" spc="0" dirty="0" err="1" smtClean="0">
                <a:cs typeface="Times New Roman"/>
              </a:rPr>
              <a:t>ас</a:t>
            </a:r>
            <a:r>
              <a:rPr sz="1400" b="1" spc="-10" dirty="0" err="1" smtClean="0">
                <a:cs typeface="Times New Roman"/>
              </a:rPr>
              <a:t>х</a:t>
            </a:r>
            <a:r>
              <a:rPr sz="1400" b="1" spc="0" dirty="0" err="1" smtClean="0">
                <a:cs typeface="Times New Roman"/>
              </a:rPr>
              <a:t>оды</a:t>
            </a:r>
            <a:r>
              <a:rPr lang="ru-RU" sz="1400" b="1" spc="0" dirty="0" smtClean="0">
                <a:cs typeface="Times New Roman"/>
              </a:rPr>
              <a:t> </a:t>
            </a:r>
            <a:r>
              <a:rPr sz="1400" b="1" spc="0" dirty="0" err="1" smtClean="0">
                <a:cs typeface="Times New Roman"/>
              </a:rPr>
              <a:t>б</a:t>
            </a:r>
            <a:r>
              <a:rPr sz="1400" b="1" spc="-5" dirty="0" err="1" smtClean="0">
                <a:cs typeface="Times New Roman"/>
              </a:rPr>
              <a:t>ю</a:t>
            </a:r>
            <a:r>
              <a:rPr sz="1400" b="1" spc="0" dirty="0" err="1" smtClean="0">
                <a:cs typeface="Times New Roman"/>
              </a:rPr>
              <a:t>д</a:t>
            </a:r>
            <a:r>
              <a:rPr sz="1400" b="1" spc="-15" dirty="0" err="1" smtClean="0">
                <a:cs typeface="Times New Roman"/>
              </a:rPr>
              <a:t>ж</a:t>
            </a:r>
            <a:r>
              <a:rPr sz="1400" b="1" spc="0" dirty="0" err="1" smtClean="0">
                <a:cs typeface="Times New Roman"/>
              </a:rPr>
              <a:t>е</a:t>
            </a:r>
            <a:r>
              <a:rPr sz="1400" b="1" spc="5" dirty="0" err="1" smtClean="0">
                <a:cs typeface="Times New Roman"/>
              </a:rPr>
              <a:t>т</a:t>
            </a:r>
            <a:r>
              <a:rPr sz="1400" b="1" spc="0" dirty="0" err="1" smtClean="0">
                <a:cs typeface="Times New Roman"/>
              </a:rPr>
              <a:t>а</a:t>
            </a:r>
            <a:r>
              <a:rPr lang="ru-RU" sz="1400" b="1" spc="0" dirty="0" smtClean="0">
                <a:cs typeface="Times New Roman"/>
              </a:rPr>
              <a:t> </a:t>
            </a:r>
            <a:r>
              <a:rPr sz="1400" spc="0" dirty="0" smtClean="0">
                <a:cs typeface="Times New Roman"/>
              </a:rPr>
              <a:t>–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вы</a:t>
            </a:r>
            <a:r>
              <a:rPr sz="1400" spc="5" dirty="0" err="1" smtClean="0">
                <a:cs typeface="Times New Roman"/>
              </a:rPr>
              <a:t>п</a:t>
            </a:r>
            <a:r>
              <a:rPr sz="1400" spc="-5" dirty="0" err="1" smtClean="0">
                <a:cs typeface="Times New Roman"/>
              </a:rPr>
              <a:t>л</a:t>
            </a:r>
            <a:r>
              <a:rPr sz="1400" spc="-15" dirty="0" err="1" smtClean="0">
                <a:cs typeface="Times New Roman"/>
              </a:rPr>
              <a:t>а</a:t>
            </a:r>
            <a:r>
              <a:rPr sz="1400" spc="0" dirty="0" err="1" smtClean="0">
                <a:cs typeface="Times New Roman"/>
              </a:rPr>
              <a:t>ч</a:t>
            </a:r>
            <a:r>
              <a:rPr sz="1400" spc="5" dirty="0" err="1" smtClean="0">
                <a:cs typeface="Times New Roman"/>
              </a:rPr>
              <a:t>и</a:t>
            </a:r>
            <a:r>
              <a:rPr sz="1400" spc="0" dirty="0" err="1" smtClean="0">
                <a:cs typeface="Times New Roman"/>
              </a:rPr>
              <a:t>вае</a:t>
            </a:r>
            <a:r>
              <a:rPr sz="1400" spc="-15" dirty="0" err="1" smtClean="0">
                <a:cs typeface="Times New Roman"/>
              </a:rPr>
              <a:t>м</a:t>
            </a:r>
            <a:r>
              <a:rPr sz="1400" spc="0" dirty="0" err="1" smtClean="0">
                <a:cs typeface="Times New Roman"/>
              </a:rPr>
              <a:t>ые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-10" dirty="0" err="1" smtClean="0">
                <a:cs typeface="Times New Roman"/>
              </a:rPr>
              <a:t>и</a:t>
            </a:r>
            <a:r>
              <a:rPr sz="1400" spc="0" dirty="0" err="1" smtClean="0">
                <a:cs typeface="Times New Roman"/>
              </a:rPr>
              <a:t>з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б</a:t>
            </a:r>
            <a:r>
              <a:rPr sz="1400" spc="-5" dirty="0" err="1" smtClean="0">
                <a:cs typeface="Times New Roman"/>
              </a:rPr>
              <a:t>ю</a:t>
            </a:r>
            <a:r>
              <a:rPr sz="1400" spc="0" dirty="0" err="1" smtClean="0">
                <a:cs typeface="Times New Roman"/>
              </a:rPr>
              <a:t>джета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д</a:t>
            </a:r>
            <a:r>
              <a:rPr sz="1400" spc="-15" dirty="0" err="1" smtClean="0">
                <a:cs typeface="Times New Roman"/>
              </a:rPr>
              <a:t>е</a:t>
            </a:r>
            <a:r>
              <a:rPr sz="1400" spc="0" dirty="0" err="1" smtClean="0">
                <a:cs typeface="Times New Roman"/>
              </a:rPr>
              <a:t>не</a:t>
            </a:r>
            <a:r>
              <a:rPr sz="1400" spc="-10" dirty="0" err="1" smtClean="0">
                <a:cs typeface="Times New Roman"/>
              </a:rPr>
              <a:t>жн</a:t>
            </a:r>
            <a:r>
              <a:rPr sz="1400" spc="0" dirty="0" err="1" smtClean="0">
                <a:cs typeface="Times New Roman"/>
              </a:rPr>
              <a:t>ые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с</a:t>
            </a:r>
            <a:r>
              <a:rPr sz="1400" spc="5" dirty="0" err="1" smtClean="0">
                <a:cs typeface="Times New Roman"/>
              </a:rPr>
              <a:t>р</a:t>
            </a:r>
            <a:r>
              <a:rPr sz="1400" spc="-15" dirty="0" err="1" smtClean="0">
                <a:cs typeface="Times New Roman"/>
              </a:rPr>
              <a:t>е</a:t>
            </a:r>
            <a:r>
              <a:rPr sz="1400" spc="0" dirty="0" err="1" smtClean="0">
                <a:cs typeface="Times New Roman"/>
              </a:rPr>
              <a:t>дства</a:t>
            </a:r>
            <a:r>
              <a:rPr sz="1400" spc="0" dirty="0" smtClean="0">
                <a:cs typeface="Times New Roman"/>
              </a:rPr>
              <a:t>,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-5" dirty="0" err="1" smtClean="0">
                <a:cs typeface="Times New Roman"/>
              </a:rPr>
              <a:t>з</a:t>
            </a:r>
            <a:r>
              <a:rPr sz="1400" spc="0" dirty="0" err="1" smtClean="0">
                <a:cs typeface="Times New Roman"/>
              </a:rPr>
              <a:t>а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искл</a:t>
            </a:r>
            <a:r>
              <a:rPr sz="1400" spc="-10" dirty="0" err="1" smtClean="0">
                <a:cs typeface="Times New Roman"/>
              </a:rPr>
              <a:t>ю</a:t>
            </a:r>
            <a:r>
              <a:rPr sz="1400" spc="0" dirty="0" err="1" smtClean="0">
                <a:cs typeface="Times New Roman"/>
              </a:rPr>
              <a:t>че</a:t>
            </a:r>
            <a:r>
              <a:rPr sz="1400" spc="5" dirty="0" err="1" smtClean="0">
                <a:cs typeface="Times New Roman"/>
              </a:rPr>
              <a:t>н</a:t>
            </a:r>
            <a:r>
              <a:rPr sz="1400" spc="0" dirty="0" err="1" smtClean="0">
                <a:cs typeface="Times New Roman"/>
              </a:rPr>
              <a:t>ием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с</a:t>
            </a:r>
            <a:r>
              <a:rPr sz="1400" spc="5" dirty="0" err="1" smtClean="0">
                <a:cs typeface="Times New Roman"/>
              </a:rPr>
              <a:t>р</a:t>
            </a:r>
            <a:r>
              <a:rPr sz="1400" spc="0" dirty="0" err="1" smtClean="0">
                <a:cs typeface="Times New Roman"/>
              </a:rPr>
              <a:t>едств</a:t>
            </a:r>
            <a:r>
              <a:rPr sz="1400" spc="0" dirty="0" smtClean="0">
                <a:cs typeface="Times New Roman"/>
              </a:rPr>
              <a:t>,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яв</a:t>
            </a:r>
            <a:r>
              <a:rPr sz="1400" spc="-10" dirty="0" err="1" smtClean="0">
                <a:cs typeface="Times New Roman"/>
              </a:rPr>
              <a:t>л</a:t>
            </a:r>
            <a:r>
              <a:rPr sz="1400" spc="0" dirty="0" err="1" smtClean="0">
                <a:cs typeface="Times New Roman"/>
              </a:rPr>
              <a:t>яющи</a:t>
            </a:r>
            <a:r>
              <a:rPr sz="1400" spc="5" dirty="0" err="1" smtClean="0">
                <a:cs typeface="Times New Roman"/>
              </a:rPr>
              <a:t>х</a:t>
            </a:r>
            <a:r>
              <a:rPr sz="1400" spc="0" dirty="0" err="1" smtClean="0">
                <a:cs typeface="Times New Roman"/>
              </a:rPr>
              <a:t>ся</a:t>
            </a:r>
            <a:r>
              <a:rPr sz="1400" spc="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источ</a:t>
            </a:r>
            <a:r>
              <a:rPr sz="1400" spc="5" dirty="0" err="1" smtClean="0">
                <a:cs typeface="Times New Roman"/>
              </a:rPr>
              <a:t>н</a:t>
            </a:r>
            <a:r>
              <a:rPr sz="1400" spc="0" dirty="0" err="1" smtClean="0">
                <a:cs typeface="Times New Roman"/>
              </a:rPr>
              <a:t>иками</a:t>
            </a:r>
            <a:r>
              <a:rPr sz="1400" spc="-5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ф</a:t>
            </a:r>
            <a:r>
              <a:rPr sz="1400" spc="5" dirty="0" err="1" smtClean="0">
                <a:cs typeface="Times New Roman"/>
              </a:rPr>
              <a:t>и</a:t>
            </a:r>
            <a:r>
              <a:rPr sz="1400" spc="0" dirty="0" err="1" smtClean="0">
                <a:cs typeface="Times New Roman"/>
              </a:rPr>
              <a:t>нансирован</a:t>
            </a:r>
            <a:r>
              <a:rPr sz="1400" spc="5" dirty="0" err="1" smtClean="0">
                <a:cs typeface="Times New Roman"/>
              </a:rPr>
              <a:t>и</a:t>
            </a:r>
            <a:r>
              <a:rPr sz="1400" spc="0" dirty="0" err="1" smtClean="0">
                <a:cs typeface="Times New Roman"/>
              </a:rPr>
              <a:t>я</a:t>
            </a:r>
            <a:r>
              <a:rPr sz="1400" spc="-25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деф</a:t>
            </a:r>
            <a:r>
              <a:rPr sz="1400" spc="5" dirty="0" err="1" smtClean="0">
                <a:cs typeface="Times New Roman"/>
              </a:rPr>
              <a:t>и</a:t>
            </a:r>
            <a:r>
              <a:rPr sz="1400" spc="0" dirty="0" err="1" smtClean="0">
                <a:cs typeface="Times New Roman"/>
              </a:rPr>
              <a:t>цита</a:t>
            </a:r>
            <a:r>
              <a:rPr sz="1400" spc="-2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б</a:t>
            </a:r>
            <a:r>
              <a:rPr sz="1400" spc="-5" dirty="0" err="1" smtClean="0">
                <a:cs typeface="Times New Roman"/>
              </a:rPr>
              <a:t>ю</a:t>
            </a:r>
            <a:r>
              <a:rPr sz="1400" spc="0" dirty="0" err="1" smtClean="0">
                <a:cs typeface="Times New Roman"/>
              </a:rPr>
              <a:t>джета</a:t>
            </a:r>
            <a:r>
              <a:rPr sz="1400" spc="0" dirty="0" smtClean="0">
                <a:cs typeface="Times New Roman"/>
              </a:rPr>
              <a:t>.</a:t>
            </a:r>
            <a:endParaRPr sz="1400" dirty="0">
              <a:cs typeface="Times New Roman"/>
            </a:endParaRPr>
          </a:p>
          <a:p>
            <a:pPr>
              <a:lnSpc>
                <a:spcPts val="500"/>
              </a:lnSpc>
              <a:spcBef>
                <a:spcPts val="16"/>
              </a:spcBef>
            </a:pPr>
            <a:endParaRPr sz="5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12700" marR="12700" algn="just">
              <a:lnSpc>
                <a:spcPts val="1510"/>
              </a:lnSpc>
            </a:pPr>
            <a:r>
              <a:rPr sz="1400" b="1" spc="-10" dirty="0" err="1" smtClean="0">
                <a:cs typeface="Times New Roman"/>
              </a:rPr>
              <a:t>Ф</a:t>
            </a:r>
            <a:r>
              <a:rPr sz="1400" b="1" spc="0" dirty="0" err="1" smtClean="0">
                <a:cs typeface="Times New Roman"/>
              </a:rPr>
              <a:t>о</a:t>
            </a:r>
            <a:r>
              <a:rPr sz="1400" b="1" spc="-15" dirty="0" err="1" smtClean="0">
                <a:cs typeface="Times New Roman"/>
              </a:rPr>
              <a:t>р</a:t>
            </a:r>
            <a:r>
              <a:rPr sz="1400" b="1" spc="0" dirty="0" err="1" smtClean="0">
                <a:cs typeface="Times New Roman"/>
              </a:rPr>
              <a:t>мир</a:t>
            </a:r>
            <a:r>
              <a:rPr sz="1400" b="1" spc="-10" dirty="0" err="1" smtClean="0">
                <a:cs typeface="Times New Roman"/>
              </a:rPr>
              <a:t>о</a:t>
            </a:r>
            <a:r>
              <a:rPr sz="1400" b="1" spc="0" dirty="0" err="1" smtClean="0">
                <a:cs typeface="Times New Roman"/>
              </a:rPr>
              <a:t>ван</a:t>
            </a:r>
            <a:r>
              <a:rPr sz="1400" b="1" spc="-10" dirty="0" err="1" smtClean="0">
                <a:cs typeface="Times New Roman"/>
              </a:rPr>
              <a:t>и</a:t>
            </a:r>
            <a:r>
              <a:rPr sz="1400" b="1" spc="0" dirty="0" err="1" smtClean="0">
                <a:cs typeface="Times New Roman"/>
              </a:rPr>
              <a:t>е</a:t>
            </a:r>
            <a:r>
              <a:rPr lang="ru-RU" sz="1400" b="1" spc="0" dirty="0" smtClean="0">
                <a:cs typeface="Times New Roman"/>
              </a:rPr>
              <a:t> </a:t>
            </a:r>
            <a:r>
              <a:rPr sz="1400" b="1" spc="0" dirty="0" err="1" smtClean="0">
                <a:cs typeface="Times New Roman"/>
              </a:rPr>
              <a:t>р</a:t>
            </a:r>
            <a:r>
              <a:rPr sz="1400" b="1" spc="-10" dirty="0" err="1" smtClean="0">
                <a:cs typeface="Times New Roman"/>
              </a:rPr>
              <a:t>а</a:t>
            </a:r>
            <a:r>
              <a:rPr sz="1400" b="1" spc="0" dirty="0" err="1" smtClean="0">
                <a:cs typeface="Times New Roman"/>
              </a:rPr>
              <a:t>с</a:t>
            </a:r>
            <a:r>
              <a:rPr sz="1400" b="1" spc="5" dirty="0" err="1" smtClean="0">
                <a:cs typeface="Times New Roman"/>
              </a:rPr>
              <a:t>х</a:t>
            </a:r>
            <a:r>
              <a:rPr sz="1400" b="1" spc="0" dirty="0" err="1" smtClean="0">
                <a:cs typeface="Times New Roman"/>
              </a:rPr>
              <a:t>о</a:t>
            </a:r>
            <a:r>
              <a:rPr sz="1400" b="1" spc="-15" dirty="0" err="1" smtClean="0">
                <a:cs typeface="Times New Roman"/>
              </a:rPr>
              <a:t>д</a:t>
            </a:r>
            <a:r>
              <a:rPr sz="1400" b="1" spc="0" dirty="0" err="1" smtClean="0">
                <a:cs typeface="Times New Roman"/>
              </a:rPr>
              <a:t>ов</a:t>
            </a:r>
            <a:r>
              <a:rPr lang="ru-RU" sz="1400" b="1" spc="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ос</a:t>
            </a:r>
            <a:r>
              <a:rPr sz="1400" spc="-20" dirty="0" err="1" smtClean="0">
                <a:cs typeface="Times New Roman"/>
              </a:rPr>
              <a:t>у</a:t>
            </a:r>
            <a:r>
              <a:rPr sz="1400" spc="0" dirty="0" err="1" smtClean="0">
                <a:cs typeface="Times New Roman"/>
              </a:rPr>
              <a:t>ществ</a:t>
            </a:r>
            <a:r>
              <a:rPr sz="1400" spc="-10" dirty="0" err="1" smtClean="0">
                <a:cs typeface="Times New Roman"/>
              </a:rPr>
              <a:t>л</a:t>
            </a:r>
            <a:r>
              <a:rPr sz="1400" spc="10" dirty="0" err="1" smtClean="0">
                <a:cs typeface="Times New Roman"/>
              </a:rPr>
              <a:t>я</a:t>
            </a:r>
            <a:r>
              <a:rPr sz="1400" spc="0" dirty="0" err="1" smtClean="0">
                <a:cs typeface="Times New Roman"/>
              </a:rPr>
              <a:t>ется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0" dirty="0" smtClean="0">
                <a:cs typeface="Times New Roman"/>
              </a:rPr>
              <a:t>в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с</a:t>
            </a:r>
            <a:r>
              <a:rPr sz="1400" spc="5" dirty="0" err="1" smtClean="0">
                <a:cs typeface="Times New Roman"/>
              </a:rPr>
              <a:t>о</a:t>
            </a:r>
            <a:r>
              <a:rPr sz="1400" spc="0" dirty="0" err="1" smtClean="0">
                <a:cs typeface="Times New Roman"/>
              </a:rPr>
              <a:t>от</a:t>
            </a:r>
            <a:r>
              <a:rPr sz="1400" spc="-5" dirty="0" err="1" smtClean="0">
                <a:cs typeface="Times New Roman"/>
              </a:rPr>
              <a:t>в</a:t>
            </a:r>
            <a:r>
              <a:rPr sz="1400" spc="0" dirty="0" err="1" smtClean="0">
                <a:cs typeface="Times New Roman"/>
              </a:rPr>
              <a:t>етст</a:t>
            </a:r>
            <a:r>
              <a:rPr sz="1400" spc="-5" dirty="0" err="1" smtClean="0">
                <a:cs typeface="Times New Roman"/>
              </a:rPr>
              <a:t>в</a:t>
            </a:r>
            <a:r>
              <a:rPr sz="1400" spc="0" dirty="0" err="1" smtClean="0">
                <a:cs typeface="Times New Roman"/>
              </a:rPr>
              <a:t>ии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0" dirty="0" smtClean="0">
                <a:cs typeface="Times New Roman"/>
              </a:rPr>
              <a:t>с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рас</a:t>
            </a:r>
            <a:r>
              <a:rPr sz="1400" spc="5" dirty="0" err="1" smtClean="0">
                <a:cs typeface="Times New Roman"/>
              </a:rPr>
              <a:t>х</a:t>
            </a:r>
            <a:r>
              <a:rPr sz="1400" spc="-10" dirty="0" err="1" smtClean="0">
                <a:cs typeface="Times New Roman"/>
              </a:rPr>
              <a:t>о</a:t>
            </a:r>
            <a:r>
              <a:rPr sz="1400" spc="0" dirty="0" err="1" smtClean="0">
                <a:cs typeface="Times New Roman"/>
              </a:rPr>
              <a:t>д</a:t>
            </a:r>
            <a:r>
              <a:rPr sz="1400" spc="-10" dirty="0" err="1" smtClean="0">
                <a:cs typeface="Times New Roman"/>
              </a:rPr>
              <a:t>н</a:t>
            </a:r>
            <a:r>
              <a:rPr sz="1400" spc="0" dirty="0" err="1" smtClean="0">
                <a:cs typeface="Times New Roman"/>
              </a:rPr>
              <a:t>ыми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-10" dirty="0" err="1" smtClean="0">
                <a:cs typeface="Times New Roman"/>
              </a:rPr>
              <a:t>о</a:t>
            </a:r>
            <a:r>
              <a:rPr sz="1400" spc="0" dirty="0" err="1" smtClean="0">
                <a:cs typeface="Times New Roman"/>
              </a:rPr>
              <a:t>бязате</a:t>
            </a:r>
            <a:r>
              <a:rPr sz="1400" spc="-10" dirty="0" err="1" smtClean="0">
                <a:cs typeface="Times New Roman"/>
              </a:rPr>
              <a:t>л</a:t>
            </a:r>
            <a:r>
              <a:rPr sz="1400" spc="-5" dirty="0" err="1" smtClean="0">
                <a:cs typeface="Times New Roman"/>
              </a:rPr>
              <a:t>ь</a:t>
            </a:r>
            <a:r>
              <a:rPr sz="1400" spc="0" dirty="0" err="1" smtClean="0">
                <a:cs typeface="Times New Roman"/>
              </a:rPr>
              <a:t>ствами</a:t>
            </a:r>
            <a:r>
              <a:rPr sz="1400" spc="0" dirty="0" smtClean="0">
                <a:cs typeface="Times New Roman"/>
              </a:rPr>
              <a:t>,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о</a:t>
            </a:r>
            <a:r>
              <a:rPr sz="1400" spc="-10" dirty="0" err="1" smtClean="0">
                <a:cs typeface="Times New Roman"/>
              </a:rPr>
              <a:t>б</a:t>
            </a:r>
            <a:r>
              <a:rPr sz="1400" spc="-20" dirty="0" err="1" smtClean="0">
                <a:cs typeface="Times New Roman"/>
              </a:rPr>
              <a:t>у</a:t>
            </a:r>
            <a:r>
              <a:rPr sz="1400" spc="10" dirty="0" err="1" smtClean="0">
                <a:cs typeface="Times New Roman"/>
              </a:rPr>
              <a:t>с</a:t>
            </a:r>
            <a:r>
              <a:rPr sz="1400" spc="-5" dirty="0" err="1" smtClean="0">
                <a:cs typeface="Times New Roman"/>
              </a:rPr>
              <a:t>л</a:t>
            </a:r>
            <a:r>
              <a:rPr sz="1400" spc="0" dirty="0" err="1" smtClean="0">
                <a:cs typeface="Times New Roman"/>
              </a:rPr>
              <a:t>ов</a:t>
            </a:r>
            <a:r>
              <a:rPr sz="1400" spc="-10" dirty="0" err="1" smtClean="0">
                <a:cs typeface="Times New Roman"/>
              </a:rPr>
              <a:t>л</a:t>
            </a:r>
            <a:r>
              <a:rPr sz="1400" spc="0" dirty="0" err="1" smtClean="0">
                <a:cs typeface="Times New Roman"/>
              </a:rPr>
              <a:t>енны</a:t>
            </a:r>
            <a:r>
              <a:rPr sz="1400" spc="-15" dirty="0" err="1" smtClean="0">
                <a:cs typeface="Times New Roman"/>
              </a:rPr>
              <a:t>м</a:t>
            </a:r>
            <a:r>
              <a:rPr sz="1400" spc="0" dirty="0" err="1" smtClean="0">
                <a:cs typeface="Times New Roman"/>
              </a:rPr>
              <a:t>и</a:t>
            </a:r>
            <a:r>
              <a:rPr sz="1400" spc="0" dirty="0" smtClean="0">
                <a:cs typeface="Times New Roman"/>
              </a:rPr>
              <a:t> </a:t>
            </a:r>
            <a:r>
              <a:rPr sz="1400" spc="-20" dirty="0" err="1" smtClean="0">
                <a:cs typeface="Times New Roman"/>
              </a:rPr>
              <a:t>у</a:t>
            </a:r>
            <a:r>
              <a:rPr sz="1400" spc="0" dirty="0" err="1" smtClean="0">
                <a:cs typeface="Times New Roman"/>
              </a:rPr>
              <a:t>с</a:t>
            </a:r>
            <a:r>
              <a:rPr sz="1400" spc="5" dirty="0" err="1" smtClean="0">
                <a:cs typeface="Times New Roman"/>
              </a:rPr>
              <a:t>т</a:t>
            </a:r>
            <a:r>
              <a:rPr sz="1400" spc="0" dirty="0" err="1" smtClean="0">
                <a:cs typeface="Times New Roman"/>
              </a:rPr>
              <a:t>анов</a:t>
            </a:r>
            <a:r>
              <a:rPr sz="1400" spc="-10" dirty="0" err="1" smtClean="0">
                <a:cs typeface="Times New Roman"/>
              </a:rPr>
              <a:t>л</a:t>
            </a:r>
            <a:r>
              <a:rPr sz="1400" spc="0" dirty="0" err="1" smtClean="0">
                <a:cs typeface="Times New Roman"/>
              </a:rPr>
              <a:t>ен</a:t>
            </a:r>
            <a:r>
              <a:rPr sz="1400" spc="-10" dirty="0" err="1" smtClean="0">
                <a:cs typeface="Times New Roman"/>
              </a:rPr>
              <a:t>н</a:t>
            </a:r>
            <a:r>
              <a:rPr sz="1400" spc="0" dirty="0" err="1" smtClean="0">
                <a:cs typeface="Times New Roman"/>
              </a:rPr>
              <a:t>ым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з</a:t>
            </a:r>
            <a:r>
              <a:rPr sz="1400" spc="-15" dirty="0" err="1" smtClean="0">
                <a:cs typeface="Times New Roman"/>
              </a:rPr>
              <a:t>а</a:t>
            </a:r>
            <a:r>
              <a:rPr sz="1400" spc="-10" dirty="0" err="1" smtClean="0">
                <a:cs typeface="Times New Roman"/>
              </a:rPr>
              <a:t>к</a:t>
            </a:r>
            <a:r>
              <a:rPr sz="1400" spc="0" dirty="0" err="1" smtClean="0">
                <a:cs typeface="Times New Roman"/>
              </a:rPr>
              <a:t>о</a:t>
            </a:r>
            <a:r>
              <a:rPr sz="1400" spc="-10" dirty="0" err="1" smtClean="0">
                <a:cs typeface="Times New Roman"/>
              </a:rPr>
              <a:t>н</a:t>
            </a:r>
            <a:r>
              <a:rPr sz="1400" spc="0" dirty="0" err="1" smtClean="0">
                <a:cs typeface="Times New Roman"/>
              </a:rPr>
              <a:t>одате</a:t>
            </a:r>
            <a:r>
              <a:rPr sz="1400" spc="-5" dirty="0" err="1" smtClean="0">
                <a:cs typeface="Times New Roman"/>
              </a:rPr>
              <a:t>ль</a:t>
            </a:r>
            <a:r>
              <a:rPr sz="1400" spc="0" dirty="0" err="1" smtClean="0">
                <a:cs typeface="Times New Roman"/>
              </a:rPr>
              <a:t>ством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ра</a:t>
            </a:r>
            <a:r>
              <a:rPr sz="1400" spc="-15" dirty="0" err="1" smtClean="0">
                <a:cs typeface="Times New Roman"/>
              </a:rPr>
              <a:t>з</a:t>
            </a:r>
            <a:r>
              <a:rPr sz="1400" spc="0" dirty="0" err="1" smtClean="0">
                <a:cs typeface="Times New Roman"/>
              </a:rPr>
              <a:t>г</a:t>
            </a:r>
            <a:r>
              <a:rPr sz="1400" spc="5" dirty="0" err="1" smtClean="0">
                <a:cs typeface="Times New Roman"/>
              </a:rPr>
              <a:t>р</a:t>
            </a:r>
            <a:r>
              <a:rPr sz="1400" spc="0" dirty="0" err="1" smtClean="0">
                <a:cs typeface="Times New Roman"/>
              </a:rPr>
              <a:t>а</a:t>
            </a:r>
            <a:r>
              <a:rPr sz="1400" spc="-10" dirty="0" err="1" smtClean="0">
                <a:cs typeface="Times New Roman"/>
              </a:rPr>
              <a:t>н</a:t>
            </a:r>
            <a:r>
              <a:rPr sz="1400" spc="0" dirty="0" err="1" smtClean="0">
                <a:cs typeface="Times New Roman"/>
              </a:rPr>
              <a:t>ич</a:t>
            </a:r>
            <a:r>
              <a:rPr sz="1400" spc="-10" dirty="0" err="1" smtClean="0">
                <a:cs typeface="Times New Roman"/>
              </a:rPr>
              <a:t>е</a:t>
            </a:r>
            <a:r>
              <a:rPr sz="1400" spc="0" dirty="0" err="1" smtClean="0">
                <a:cs typeface="Times New Roman"/>
              </a:rPr>
              <a:t>нием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-10" dirty="0" err="1" smtClean="0">
                <a:cs typeface="Times New Roman"/>
              </a:rPr>
              <a:t>п</a:t>
            </a:r>
            <a:r>
              <a:rPr sz="1400" spc="0" dirty="0" err="1" smtClean="0">
                <a:cs typeface="Times New Roman"/>
              </a:rPr>
              <a:t>о</a:t>
            </a:r>
            <a:r>
              <a:rPr sz="1400" spc="-5" dirty="0" err="1" smtClean="0">
                <a:cs typeface="Times New Roman"/>
              </a:rPr>
              <a:t>л</a:t>
            </a:r>
            <a:r>
              <a:rPr sz="1400" spc="0" dirty="0" err="1" smtClean="0">
                <a:cs typeface="Times New Roman"/>
              </a:rPr>
              <a:t>н</a:t>
            </a:r>
            <a:r>
              <a:rPr sz="1400" spc="-10" dirty="0" err="1" smtClean="0">
                <a:cs typeface="Times New Roman"/>
              </a:rPr>
              <a:t>о</a:t>
            </a:r>
            <a:r>
              <a:rPr sz="1400" spc="0" dirty="0" err="1" smtClean="0">
                <a:cs typeface="Times New Roman"/>
              </a:rPr>
              <a:t>мо</a:t>
            </a:r>
            <a:r>
              <a:rPr sz="1400" spc="-10" dirty="0" err="1" smtClean="0">
                <a:cs typeface="Times New Roman"/>
              </a:rPr>
              <a:t>ч</a:t>
            </a:r>
            <a:r>
              <a:rPr sz="1400" spc="0" dirty="0" err="1" smtClean="0">
                <a:cs typeface="Times New Roman"/>
              </a:rPr>
              <a:t>ий</a:t>
            </a:r>
            <a:r>
              <a:rPr sz="1400" spc="0" dirty="0" smtClean="0">
                <a:cs typeface="Times New Roman"/>
              </a:rPr>
              <a:t>,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ис</a:t>
            </a:r>
            <a:r>
              <a:rPr sz="1400" spc="-10" dirty="0" err="1" smtClean="0">
                <a:cs typeface="Times New Roman"/>
              </a:rPr>
              <a:t>п</a:t>
            </a:r>
            <a:r>
              <a:rPr sz="1400" spc="0" dirty="0" err="1" smtClean="0">
                <a:cs typeface="Times New Roman"/>
              </a:rPr>
              <a:t>о</a:t>
            </a:r>
            <a:r>
              <a:rPr sz="1400" spc="-5" dirty="0" err="1" smtClean="0">
                <a:cs typeface="Times New Roman"/>
              </a:rPr>
              <a:t>л</a:t>
            </a:r>
            <a:r>
              <a:rPr sz="1400" spc="0" dirty="0" err="1" smtClean="0">
                <a:cs typeface="Times New Roman"/>
              </a:rPr>
              <a:t>н</a:t>
            </a:r>
            <a:r>
              <a:rPr sz="1400" spc="-15" dirty="0" err="1" smtClean="0">
                <a:cs typeface="Times New Roman"/>
              </a:rPr>
              <a:t>е</a:t>
            </a:r>
            <a:r>
              <a:rPr sz="1400" spc="0" dirty="0" err="1" smtClean="0">
                <a:cs typeface="Times New Roman"/>
              </a:rPr>
              <a:t>ние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-10" dirty="0" err="1" smtClean="0">
                <a:cs typeface="Times New Roman"/>
              </a:rPr>
              <a:t>к</a:t>
            </a:r>
            <a:r>
              <a:rPr sz="1400" spc="0" dirty="0" err="1" smtClean="0">
                <a:cs typeface="Times New Roman"/>
              </a:rPr>
              <a:t>от</a:t>
            </a:r>
            <a:r>
              <a:rPr sz="1400" spc="-10" dirty="0" err="1" smtClean="0">
                <a:cs typeface="Times New Roman"/>
              </a:rPr>
              <a:t>оры</a:t>
            </a:r>
            <a:r>
              <a:rPr sz="1400" spc="0" dirty="0" err="1" smtClean="0">
                <a:cs typeface="Times New Roman"/>
              </a:rPr>
              <a:t>х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-10" dirty="0" err="1" smtClean="0">
                <a:cs typeface="Times New Roman"/>
              </a:rPr>
              <a:t>д</a:t>
            </a:r>
            <a:r>
              <a:rPr sz="1400" spc="0" dirty="0" err="1" smtClean="0">
                <a:cs typeface="Times New Roman"/>
              </a:rPr>
              <a:t>о</a:t>
            </a:r>
            <a:r>
              <a:rPr sz="1400" spc="-20" dirty="0" err="1" smtClean="0">
                <a:cs typeface="Times New Roman"/>
              </a:rPr>
              <a:t>л</a:t>
            </a:r>
            <a:r>
              <a:rPr sz="1400" spc="0" dirty="0" err="1" smtClean="0">
                <a:cs typeface="Times New Roman"/>
              </a:rPr>
              <a:t>ж</a:t>
            </a:r>
            <a:r>
              <a:rPr sz="1400" spc="-10" dirty="0" err="1" smtClean="0">
                <a:cs typeface="Times New Roman"/>
              </a:rPr>
              <a:t>н</a:t>
            </a:r>
            <a:r>
              <a:rPr sz="1400" spc="0" dirty="0" err="1" smtClean="0">
                <a:cs typeface="Times New Roman"/>
              </a:rPr>
              <a:t>о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-10" dirty="0" err="1" smtClean="0">
                <a:cs typeface="Times New Roman"/>
              </a:rPr>
              <a:t>п</a:t>
            </a:r>
            <a:r>
              <a:rPr sz="1400" spc="0" dirty="0" err="1" smtClean="0">
                <a:cs typeface="Times New Roman"/>
              </a:rPr>
              <a:t>р</a:t>
            </a:r>
            <a:r>
              <a:rPr sz="1400" spc="-10" dirty="0" err="1" smtClean="0">
                <a:cs typeface="Times New Roman"/>
              </a:rPr>
              <a:t>о</a:t>
            </a:r>
            <a:r>
              <a:rPr sz="1400" spc="0" dirty="0" err="1" smtClean="0">
                <a:cs typeface="Times New Roman"/>
              </a:rPr>
              <a:t>ис</a:t>
            </a:r>
            <a:r>
              <a:rPr sz="1400" spc="-10" dirty="0" err="1" smtClean="0">
                <a:cs typeface="Times New Roman"/>
              </a:rPr>
              <a:t>хо</a:t>
            </a:r>
            <a:r>
              <a:rPr sz="1400" spc="0" dirty="0" err="1" smtClean="0">
                <a:cs typeface="Times New Roman"/>
              </a:rPr>
              <a:t>дить</a:t>
            </a:r>
            <a:r>
              <a:rPr lang="ru-RU" sz="1400" spc="0" dirty="0" smtClean="0">
                <a:cs typeface="Times New Roman"/>
              </a:rPr>
              <a:t> </a:t>
            </a:r>
            <a:r>
              <a:rPr sz="1400" spc="0" dirty="0" smtClean="0">
                <a:cs typeface="Times New Roman"/>
              </a:rPr>
              <a:t>в </a:t>
            </a:r>
            <a:r>
              <a:rPr sz="1400" spc="0" dirty="0" err="1" smtClean="0">
                <a:cs typeface="Times New Roman"/>
              </a:rPr>
              <a:t>оче</a:t>
            </a:r>
            <a:r>
              <a:rPr sz="1400" spc="5" dirty="0" err="1" smtClean="0">
                <a:cs typeface="Times New Roman"/>
              </a:rPr>
              <a:t>р</a:t>
            </a:r>
            <a:r>
              <a:rPr sz="1400" spc="0" dirty="0" err="1" smtClean="0">
                <a:cs typeface="Times New Roman"/>
              </a:rPr>
              <a:t>едн</a:t>
            </a:r>
            <a:r>
              <a:rPr sz="1400" spc="-10" dirty="0" err="1" smtClean="0">
                <a:cs typeface="Times New Roman"/>
              </a:rPr>
              <a:t>о</a:t>
            </a:r>
            <a:r>
              <a:rPr sz="1400" spc="0" dirty="0" err="1" smtClean="0">
                <a:cs typeface="Times New Roman"/>
              </a:rPr>
              <a:t>м</a:t>
            </a:r>
            <a:r>
              <a:rPr sz="1400" spc="-45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ф</a:t>
            </a:r>
            <a:r>
              <a:rPr sz="1400" spc="5" dirty="0" err="1" smtClean="0">
                <a:cs typeface="Times New Roman"/>
              </a:rPr>
              <a:t>и</a:t>
            </a:r>
            <a:r>
              <a:rPr sz="1400" spc="0" dirty="0" err="1" smtClean="0">
                <a:cs typeface="Times New Roman"/>
              </a:rPr>
              <a:t>нанс</a:t>
            </a:r>
            <a:r>
              <a:rPr sz="1400" spc="5" dirty="0" err="1" smtClean="0">
                <a:cs typeface="Times New Roman"/>
              </a:rPr>
              <a:t>о</a:t>
            </a:r>
            <a:r>
              <a:rPr sz="1400" spc="0" dirty="0" err="1" smtClean="0">
                <a:cs typeface="Times New Roman"/>
              </a:rPr>
              <a:t>вом</a:t>
            </a:r>
            <a:r>
              <a:rPr sz="1400" spc="-2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г</a:t>
            </a:r>
            <a:r>
              <a:rPr sz="1400" spc="5" dirty="0" err="1" smtClean="0">
                <a:cs typeface="Times New Roman"/>
              </a:rPr>
              <a:t>о</a:t>
            </a:r>
            <a:r>
              <a:rPr sz="1400" spc="0" dirty="0" err="1" smtClean="0">
                <a:cs typeface="Times New Roman"/>
              </a:rPr>
              <a:t>ду</a:t>
            </a:r>
            <a:r>
              <a:rPr sz="1400" spc="-20" dirty="0" smtClean="0">
                <a:cs typeface="Times New Roman"/>
              </a:rPr>
              <a:t> </a:t>
            </a:r>
            <a:r>
              <a:rPr sz="1400" spc="-5" dirty="0" err="1" smtClean="0">
                <a:cs typeface="Times New Roman"/>
              </a:rPr>
              <a:t>з</a:t>
            </a:r>
            <a:r>
              <a:rPr sz="1400" spc="0" dirty="0" err="1" smtClean="0">
                <a:cs typeface="Times New Roman"/>
              </a:rPr>
              <a:t>а</a:t>
            </a:r>
            <a:r>
              <a:rPr sz="1400" spc="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счет</a:t>
            </a:r>
            <a:r>
              <a:rPr sz="1400" spc="-5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с</a:t>
            </a:r>
            <a:r>
              <a:rPr sz="1400" spc="5" dirty="0" err="1" smtClean="0">
                <a:cs typeface="Times New Roman"/>
              </a:rPr>
              <a:t>р</a:t>
            </a:r>
            <a:r>
              <a:rPr sz="1400" spc="0" dirty="0" err="1" smtClean="0">
                <a:cs typeface="Times New Roman"/>
              </a:rPr>
              <a:t>едств</a:t>
            </a:r>
            <a:r>
              <a:rPr sz="1400" spc="-5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с</a:t>
            </a:r>
            <a:r>
              <a:rPr sz="1400" spc="5" dirty="0" err="1" smtClean="0">
                <a:cs typeface="Times New Roman"/>
              </a:rPr>
              <a:t>о</a:t>
            </a:r>
            <a:r>
              <a:rPr sz="1400" spc="0" dirty="0" err="1" smtClean="0">
                <a:cs typeface="Times New Roman"/>
              </a:rPr>
              <a:t>от</a:t>
            </a:r>
            <a:r>
              <a:rPr sz="1400" spc="-5" dirty="0" err="1" smtClean="0">
                <a:cs typeface="Times New Roman"/>
              </a:rPr>
              <a:t>в</a:t>
            </a:r>
            <a:r>
              <a:rPr sz="1400" spc="0" dirty="0" err="1" smtClean="0">
                <a:cs typeface="Times New Roman"/>
              </a:rPr>
              <a:t>етст</a:t>
            </a:r>
            <a:r>
              <a:rPr sz="1400" spc="-5" dirty="0" err="1" smtClean="0">
                <a:cs typeface="Times New Roman"/>
              </a:rPr>
              <a:t>в</a:t>
            </a:r>
            <a:r>
              <a:rPr sz="1400" spc="-20" dirty="0" err="1" smtClean="0">
                <a:cs typeface="Times New Roman"/>
              </a:rPr>
              <a:t>у</a:t>
            </a:r>
            <a:r>
              <a:rPr sz="1400" spc="-5" dirty="0" err="1" smtClean="0">
                <a:cs typeface="Times New Roman"/>
              </a:rPr>
              <a:t>ю</a:t>
            </a:r>
            <a:r>
              <a:rPr sz="1400" spc="0" dirty="0" err="1" smtClean="0">
                <a:cs typeface="Times New Roman"/>
              </a:rPr>
              <a:t>щих</a:t>
            </a:r>
            <a:r>
              <a:rPr sz="1400" spc="0" dirty="0" smtClean="0">
                <a:cs typeface="Times New Roman"/>
              </a:rPr>
              <a:t> </a:t>
            </a:r>
            <a:r>
              <a:rPr sz="1400" spc="0" dirty="0" err="1" smtClean="0">
                <a:cs typeface="Times New Roman"/>
              </a:rPr>
              <a:t>б</a:t>
            </a:r>
            <a:r>
              <a:rPr sz="1400" spc="-5" dirty="0" err="1" smtClean="0">
                <a:cs typeface="Times New Roman"/>
              </a:rPr>
              <a:t>ю</a:t>
            </a:r>
            <a:r>
              <a:rPr sz="1400" spc="0" dirty="0" err="1" smtClean="0">
                <a:cs typeface="Times New Roman"/>
              </a:rPr>
              <a:t>джет</a:t>
            </a:r>
            <a:r>
              <a:rPr sz="1400" spc="5" dirty="0" err="1" smtClean="0">
                <a:cs typeface="Times New Roman"/>
              </a:rPr>
              <a:t>о</a:t>
            </a:r>
            <a:r>
              <a:rPr sz="1400" spc="0" dirty="0" err="1" smtClean="0">
                <a:cs typeface="Times New Roman"/>
              </a:rPr>
              <a:t>в</a:t>
            </a:r>
            <a:r>
              <a:rPr sz="1400" spc="0" dirty="0" smtClean="0">
                <a:cs typeface="Times New Roman"/>
              </a:rPr>
              <a:t>.</a:t>
            </a:r>
            <a:endParaRPr sz="1400" dirty="0">
              <a:cs typeface="Times New Roman"/>
            </a:endParaRPr>
          </a:p>
          <a:p>
            <a:pPr>
              <a:lnSpc>
                <a:spcPts val="1400"/>
              </a:lnSpc>
              <a:spcBef>
                <a:spcPts val="90"/>
              </a:spcBef>
            </a:pPr>
            <a:endParaRPr sz="1400" dirty="0"/>
          </a:p>
          <a:p>
            <a:pPr marL="12700" marR="4944110" algn="just">
              <a:lnSpc>
                <a:spcPct val="100000"/>
              </a:lnSpc>
            </a:pPr>
            <a:r>
              <a:rPr sz="1400" b="1" dirty="0" err="1" smtClean="0">
                <a:cs typeface="Times New Roman"/>
              </a:rPr>
              <a:t>Пр</a:t>
            </a:r>
            <a:r>
              <a:rPr sz="1400" b="1" spc="-10" dirty="0" err="1" smtClean="0">
                <a:cs typeface="Times New Roman"/>
              </a:rPr>
              <a:t>и</a:t>
            </a:r>
            <a:r>
              <a:rPr sz="1400" b="1" spc="-5" dirty="0" err="1" smtClean="0">
                <a:cs typeface="Times New Roman"/>
              </a:rPr>
              <a:t>нцип</a:t>
            </a:r>
            <a:r>
              <a:rPr sz="1400" b="1" spc="0" dirty="0" err="1" smtClean="0">
                <a:cs typeface="Times New Roman"/>
              </a:rPr>
              <a:t>ы</a:t>
            </a:r>
            <a:r>
              <a:rPr sz="1400" b="1" spc="15" dirty="0" smtClean="0">
                <a:cs typeface="Times New Roman"/>
              </a:rPr>
              <a:t> </a:t>
            </a:r>
            <a:r>
              <a:rPr sz="1400" b="1" spc="-15" dirty="0" err="1" smtClean="0">
                <a:cs typeface="Times New Roman"/>
              </a:rPr>
              <a:t>ф</a:t>
            </a:r>
            <a:r>
              <a:rPr sz="1400" b="1" spc="0" dirty="0" err="1" smtClean="0">
                <a:cs typeface="Times New Roman"/>
              </a:rPr>
              <a:t>о</a:t>
            </a:r>
            <a:r>
              <a:rPr sz="1400" b="1" spc="-30" dirty="0" err="1" smtClean="0">
                <a:cs typeface="Times New Roman"/>
              </a:rPr>
              <a:t>р</a:t>
            </a:r>
            <a:r>
              <a:rPr sz="1400" b="1" spc="0" dirty="0" err="1" smtClean="0">
                <a:cs typeface="Times New Roman"/>
              </a:rPr>
              <a:t>мир</a:t>
            </a:r>
            <a:r>
              <a:rPr sz="1400" b="1" spc="-35" dirty="0" err="1" smtClean="0">
                <a:cs typeface="Times New Roman"/>
              </a:rPr>
              <a:t>о</a:t>
            </a:r>
            <a:r>
              <a:rPr sz="1400" b="1" spc="0" dirty="0" err="1" smtClean="0">
                <a:cs typeface="Times New Roman"/>
              </a:rPr>
              <a:t>ван</a:t>
            </a:r>
            <a:r>
              <a:rPr sz="1400" b="1" spc="-10" dirty="0" err="1" smtClean="0">
                <a:cs typeface="Times New Roman"/>
              </a:rPr>
              <a:t>и</a:t>
            </a:r>
            <a:r>
              <a:rPr sz="1400" b="1" spc="0" dirty="0" err="1" smtClean="0">
                <a:cs typeface="Times New Roman"/>
              </a:rPr>
              <a:t>я</a:t>
            </a:r>
            <a:r>
              <a:rPr sz="1400" b="1" spc="-20" dirty="0" smtClean="0">
                <a:cs typeface="Times New Roman"/>
              </a:rPr>
              <a:t> </a:t>
            </a:r>
            <a:r>
              <a:rPr sz="1400" b="1" spc="0" dirty="0" err="1" smtClean="0">
                <a:cs typeface="Times New Roman"/>
              </a:rPr>
              <a:t>ра</a:t>
            </a:r>
            <a:r>
              <a:rPr sz="1400" b="1" spc="-25" dirty="0" err="1" smtClean="0">
                <a:cs typeface="Times New Roman"/>
              </a:rPr>
              <a:t>с</a:t>
            </a:r>
            <a:r>
              <a:rPr sz="1400" b="1" spc="-45" dirty="0" err="1" smtClean="0">
                <a:cs typeface="Times New Roman"/>
              </a:rPr>
              <a:t>х</a:t>
            </a:r>
            <a:r>
              <a:rPr sz="1400" b="1" spc="-30" dirty="0" err="1" smtClean="0">
                <a:cs typeface="Times New Roman"/>
              </a:rPr>
              <a:t>о</a:t>
            </a:r>
            <a:r>
              <a:rPr sz="1400" b="1" spc="0" dirty="0" err="1" smtClean="0">
                <a:cs typeface="Times New Roman"/>
              </a:rPr>
              <a:t>д</a:t>
            </a:r>
            <a:r>
              <a:rPr sz="1400" b="1" spc="-35" dirty="0" err="1" smtClean="0">
                <a:cs typeface="Times New Roman"/>
              </a:rPr>
              <a:t>о</a:t>
            </a:r>
            <a:r>
              <a:rPr sz="1400" b="1" spc="0" dirty="0" err="1" smtClean="0">
                <a:cs typeface="Times New Roman"/>
              </a:rPr>
              <a:t>в</a:t>
            </a:r>
            <a:r>
              <a:rPr sz="1400" b="1" spc="-40" dirty="0" smtClean="0">
                <a:cs typeface="Times New Roman"/>
              </a:rPr>
              <a:t> </a:t>
            </a:r>
            <a:r>
              <a:rPr sz="1400" b="1" spc="0" dirty="0" err="1" smtClean="0">
                <a:cs typeface="Times New Roman"/>
              </a:rPr>
              <a:t>б</a:t>
            </a:r>
            <a:r>
              <a:rPr sz="1400" b="1" spc="-90" dirty="0" err="1" smtClean="0">
                <a:cs typeface="Times New Roman"/>
              </a:rPr>
              <a:t>ю</a:t>
            </a:r>
            <a:r>
              <a:rPr sz="1400" b="1" spc="0" dirty="0" err="1" smtClean="0">
                <a:cs typeface="Times New Roman"/>
              </a:rPr>
              <a:t>д</a:t>
            </a:r>
            <a:r>
              <a:rPr sz="1400" b="1" spc="-40" dirty="0" err="1" smtClean="0">
                <a:cs typeface="Times New Roman"/>
              </a:rPr>
              <a:t>ж</a:t>
            </a:r>
            <a:r>
              <a:rPr sz="1400" b="1" spc="0" dirty="0" err="1" smtClean="0">
                <a:cs typeface="Times New Roman"/>
              </a:rPr>
              <a:t>е</a:t>
            </a:r>
            <a:r>
              <a:rPr sz="1400" b="1" spc="15" dirty="0" err="1" smtClean="0">
                <a:cs typeface="Times New Roman"/>
              </a:rPr>
              <a:t>т</a:t>
            </a:r>
            <a:r>
              <a:rPr sz="1400" b="1" spc="5" dirty="0" err="1" smtClean="0">
                <a:cs typeface="Times New Roman"/>
              </a:rPr>
              <a:t>а</a:t>
            </a:r>
            <a:r>
              <a:rPr sz="1400" b="1" spc="0" dirty="0" smtClean="0">
                <a:cs typeface="Times New Roman"/>
              </a:rPr>
              <a:t>:</a:t>
            </a:r>
            <a:endParaRPr sz="1400" dirty="0">
              <a:cs typeface="Times New Roman"/>
            </a:endParaRPr>
          </a:p>
          <a:p>
            <a:pPr marL="184785" marR="7480934" indent="-172720" algn="just">
              <a:lnSpc>
                <a:spcPct val="100000"/>
              </a:lnSpc>
              <a:buFont typeface="Arial"/>
              <a:buChar char="•"/>
              <a:tabLst>
                <a:tab pos="184785" algn="l"/>
              </a:tabLst>
            </a:pPr>
            <a:r>
              <a:rPr sz="1200" spc="0" dirty="0" err="1" smtClean="0">
                <a:cs typeface="Times New Roman"/>
              </a:rPr>
              <a:t>по</a:t>
            </a:r>
            <a:r>
              <a:rPr sz="1200" spc="-20" dirty="0" smtClean="0">
                <a:cs typeface="Times New Roman"/>
              </a:rPr>
              <a:t> </a:t>
            </a:r>
            <a:r>
              <a:rPr sz="1200" spc="0" dirty="0" err="1" smtClean="0">
                <a:cs typeface="Times New Roman"/>
              </a:rPr>
              <a:t>ра</a:t>
            </a:r>
            <a:r>
              <a:rPr sz="1200" spc="-30" dirty="0" err="1" smtClean="0">
                <a:cs typeface="Times New Roman"/>
              </a:rPr>
              <a:t>з</a:t>
            </a:r>
            <a:r>
              <a:rPr sz="1200" spc="0" dirty="0" err="1" smtClean="0">
                <a:cs typeface="Times New Roman"/>
              </a:rPr>
              <a:t>делам</a:t>
            </a:r>
            <a:r>
              <a:rPr sz="1200" spc="0" dirty="0" smtClean="0">
                <a:cs typeface="Times New Roman"/>
              </a:rPr>
              <a:t>;</a:t>
            </a:r>
            <a:endParaRPr sz="1200" dirty="0">
              <a:cs typeface="Times New Roman"/>
            </a:endParaRPr>
          </a:p>
          <a:p>
            <a:pPr marL="184785" marR="7288530" indent="-172720" algn="just">
              <a:lnSpc>
                <a:spcPct val="100000"/>
              </a:lnSpc>
              <a:buFont typeface="Arial"/>
              <a:buChar char="•"/>
              <a:tabLst>
                <a:tab pos="184785" algn="l"/>
              </a:tabLst>
            </a:pPr>
            <a:r>
              <a:rPr sz="1200" spc="0" dirty="0" err="1" smtClean="0">
                <a:cs typeface="Times New Roman"/>
              </a:rPr>
              <a:t>по</a:t>
            </a:r>
            <a:r>
              <a:rPr sz="1200" spc="-20" dirty="0" smtClean="0">
                <a:cs typeface="Times New Roman"/>
              </a:rPr>
              <a:t> </a:t>
            </a:r>
            <a:r>
              <a:rPr sz="1200" spc="-15" dirty="0" err="1" smtClean="0">
                <a:cs typeface="Times New Roman"/>
              </a:rPr>
              <a:t>в</a:t>
            </a:r>
            <a:r>
              <a:rPr sz="1200" spc="-25" dirty="0" err="1" smtClean="0">
                <a:cs typeface="Times New Roman"/>
              </a:rPr>
              <a:t>е</a:t>
            </a:r>
            <a:r>
              <a:rPr sz="1200" spc="0" dirty="0" err="1" smtClean="0">
                <a:cs typeface="Times New Roman"/>
              </a:rPr>
              <a:t>д</a:t>
            </a:r>
            <a:r>
              <a:rPr sz="1200" spc="-20" dirty="0" err="1" smtClean="0">
                <a:cs typeface="Times New Roman"/>
              </a:rPr>
              <a:t>о</a:t>
            </a:r>
            <a:r>
              <a:rPr sz="1200" spc="0" dirty="0" err="1" smtClean="0">
                <a:cs typeface="Times New Roman"/>
              </a:rPr>
              <a:t>мст</a:t>
            </a:r>
            <a:r>
              <a:rPr sz="1200" spc="-30" dirty="0" err="1" smtClean="0">
                <a:cs typeface="Times New Roman"/>
              </a:rPr>
              <a:t>в</a:t>
            </a:r>
            <a:r>
              <a:rPr sz="1200" spc="0" dirty="0" err="1" smtClean="0">
                <a:cs typeface="Times New Roman"/>
              </a:rPr>
              <a:t>ам</a:t>
            </a:r>
            <a:r>
              <a:rPr sz="1200" spc="0" dirty="0" smtClean="0">
                <a:cs typeface="Times New Roman"/>
              </a:rPr>
              <a:t>;</a:t>
            </a:r>
            <a:endParaRPr sz="1200" dirty="0">
              <a:cs typeface="Times New Roman"/>
            </a:endParaRPr>
          </a:p>
          <a:p>
            <a:pPr marL="171450" marR="4377690" indent="-171450" algn="just" defTabSz="576000">
              <a:lnSpc>
                <a:spcPct val="100000"/>
              </a:lnSpc>
              <a:buFont typeface="Arial"/>
              <a:buChar char="•"/>
              <a:tabLst>
                <a:tab pos="184785" algn="l"/>
              </a:tabLst>
            </a:pPr>
            <a:r>
              <a:rPr sz="1200" spc="0" dirty="0" err="1" smtClean="0">
                <a:cs typeface="Times New Roman"/>
              </a:rPr>
              <a:t>по</a:t>
            </a:r>
            <a:r>
              <a:rPr sz="1200" spc="-20" dirty="0" smtClean="0">
                <a:cs typeface="Times New Roman"/>
              </a:rPr>
              <a:t> </a:t>
            </a:r>
            <a:r>
              <a:rPr lang="ru-RU" sz="1200" spc="-35" dirty="0" smtClean="0">
                <a:cs typeface="Times New Roman"/>
              </a:rPr>
              <a:t>муниципальным</a:t>
            </a:r>
            <a:r>
              <a:rPr sz="1200" spc="-5" dirty="0" smtClean="0">
                <a:cs typeface="Times New Roman"/>
              </a:rPr>
              <a:t> </a:t>
            </a:r>
            <a:r>
              <a:rPr lang="ru-RU" sz="1200" spc="-5" dirty="0" smtClean="0">
                <a:cs typeface="Times New Roman"/>
              </a:rPr>
              <a:t> </a:t>
            </a:r>
            <a:r>
              <a:rPr sz="1200" spc="0" dirty="0" err="1" smtClean="0">
                <a:cs typeface="Times New Roman"/>
              </a:rPr>
              <a:t>прог</a:t>
            </a:r>
            <a:r>
              <a:rPr sz="1200" spc="5" dirty="0" err="1" smtClean="0">
                <a:cs typeface="Times New Roman"/>
              </a:rPr>
              <a:t>р</a:t>
            </a:r>
            <a:r>
              <a:rPr sz="1200" spc="0" dirty="0" err="1" smtClean="0">
                <a:cs typeface="Times New Roman"/>
              </a:rPr>
              <a:t>ам</a:t>
            </a:r>
            <a:r>
              <a:rPr sz="1200" spc="-15" dirty="0" err="1" smtClean="0">
                <a:cs typeface="Times New Roman"/>
              </a:rPr>
              <a:t>м</a:t>
            </a:r>
            <a:r>
              <a:rPr sz="1200" spc="0" dirty="0" err="1" smtClean="0">
                <a:cs typeface="Times New Roman"/>
              </a:rPr>
              <a:t>ам</a:t>
            </a:r>
            <a:r>
              <a:rPr sz="1200" spc="-30" dirty="0" smtClean="0">
                <a:cs typeface="Times New Roman"/>
              </a:rPr>
              <a:t> </a:t>
            </a:r>
            <a:r>
              <a:rPr lang="ru-RU" sz="1200" spc="0" dirty="0" smtClean="0">
                <a:cs typeface="Times New Roman"/>
              </a:rPr>
              <a:t>Холмского муниципального района</a:t>
            </a:r>
            <a:endParaRPr lang="ru-RU" sz="1200" spc="5" dirty="0" smtClean="0">
              <a:cs typeface="Times New Roman"/>
            </a:endParaRPr>
          </a:p>
          <a:p>
            <a:pPr marL="171450" marR="4377690" indent="-171450" algn="just" defTabSz="576000">
              <a:lnSpc>
                <a:spcPct val="100000"/>
              </a:lnSpc>
              <a:buFont typeface="Arial"/>
              <a:buChar char="•"/>
              <a:tabLst>
                <a:tab pos="184785" algn="l"/>
              </a:tabLst>
            </a:pPr>
            <a:endParaRPr sz="1200" dirty="0"/>
          </a:p>
          <a:p>
            <a:pPr marL="1831339">
              <a:lnSpc>
                <a:spcPct val="100000"/>
              </a:lnSpc>
            </a:pPr>
            <a:r>
              <a:rPr sz="2000" b="1" dirty="0" err="1" smtClean="0">
                <a:solidFill>
                  <a:srgbClr val="0000FF"/>
                </a:solidFill>
                <a:cs typeface="Times New Roman"/>
              </a:rPr>
              <a:t>Разделы</a:t>
            </a:r>
            <a:r>
              <a:rPr sz="2000" b="1" spc="-25" dirty="0" smtClean="0">
                <a:solidFill>
                  <a:srgbClr val="0000FF"/>
                </a:solidFill>
                <a:cs typeface="Times New Roman"/>
              </a:rPr>
              <a:t> </a:t>
            </a:r>
            <a:r>
              <a:rPr sz="2000" b="1" spc="0" dirty="0" err="1" smtClean="0">
                <a:solidFill>
                  <a:srgbClr val="0000FF"/>
                </a:solidFill>
                <a:cs typeface="Times New Roman"/>
              </a:rPr>
              <a:t>кл</a:t>
            </a:r>
            <a:r>
              <a:rPr sz="2000" b="1" spc="5" dirty="0" err="1" smtClean="0">
                <a:solidFill>
                  <a:srgbClr val="0000FF"/>
                </a:solidFill>
                <a:cs typeface="Times New Roman"/>
              </a:rPr>
              <a:t>а</a:t>
            </a:r>
            <a:r>
              <a:rPr sz="2000" b="1" spc="0" dirty="0" err="1" smtClean="0">
                <a:solidFill>
                  <a:srgbClr val="0000FF"/>
                </a:solidFill>
                <a:cs typeface="Times New Roman"/>
              </a:rPr>
              <a:t>сси</a:t>
            </a:r>
            <a:r>
              <a:rPr sz="2000" b="1" spc="-25" dirty="0" err="1" smtClean="0">
                <a:solidFill>
                  <a:srgbClr val="0000FF"/>
                </a:solidFill>
                <a:cs typeface="Times New Roman"/>
              </a:rPr>
              <a:t>ф</a:t>
            </a:r>
            <a:r>
              <a:rPr sz="2000" b="1" spc="0" dirty="0" err="1" smtClean="0">
                <a:solidFill>
                  <a:srgbClr val="0000FF"/>
                </a:solidFill>
                <a:cs typeface="Times New Roman"/>
              </a:rPr>
              <a:t>икации</a:t>
            </a:r>
            <a:r>
              <a:rPr sz="2000" b="1" spc="-15" dirty="0" smtClean="0">
                <a:solidFill>
                  <a:srgbClr val="0000FF"/>
                </a:solidFill>
                <a:cs typeface="Times New Roman"/>
              </a:rPr>
              <a:t> </a:t>
            </a:r>
            <a:r>
              <a:rPr sz="2000" b="1" spc="0" dirty="0" err="1" smtClean="0">
                <a:solidFill>
                  <a:srgbClr val="0000FF"/>
                </a:solidFill>
                <a:cs typeface="Times New Roman"/>
              </a:rPr>
              <a:t>р</a:t>
            </a:r>
            <a:r>
              <a:rPr sz="2000" b="1" spc="5" dirty="0" err="1" smtClean="0">
                <a:solidFill>
                  <a:srgbClr val="0000FF"/>
                </a:solidFill>
                <a:cs typeface="Times New Roman"/>
              </a:rPr>
              <a:t>а</a:t>
            </a:r>
            <a:r>
              <a:rPr sz="2000" b="1" spc="0" dirty="0" err="1" smtClean="0">
                <a:solidFill>
                  <a:srgbClr val="0000FF"/>
                </a:solidFill>
                <a:cs typeface="Times New Roman"/>
              </a:rPr>
              <a:t>сх</a:t>
            </a:r>
            <a:r>
              <a:rPr sz="2000" b="1" spc="5" dirty="0" err="1" smtClean="0">
                <a:solidFill>
                  <a:srgbClr val="0000FF"/>
                </a:solidFill>
                <a:cs typeface="Times New Roman"/>
              </a:rPr>
              <a:t>о</a:t>
            </a:r>
            <a:r>
              <a:rPr sz="2000" b="1" spc="-10" dirty="0" err="1" smtClean="0">
                <a:solidFill>
                  <a:srgbClr val="0000FF"/>
                </a:solidFill>
                <a:cs typeface="Times New Roman"/>
              </a:rPr>
              <a:t>д</a:t>
            </a:r>
            <a:r>
              <a:rPr sz="2000" b="1" spc="0" dirty="0" err="1" smtClean="0">
                <a:solidFill>
                  <a:srgbClr val="0000FF"/>
                </a:solidFill>
                <a:cs typeface="Times New Roman"/>
              </a:rPr>
              <a:t>ов</a:t>
            </a:r>
            <a:r>
              <a:rPr sz="2000" b="1" spc="-45" dirty="0" smtClean="0">
                <a:solidFill>
                  <a:srgbClr val="0000FF"/>
                </a:solidFill>
                <a:cs typeface="Times New Roman"/>
              </a:rPr>
              <a:t> </a:t>
            </a:r>
            <a:r>
              <a:rPr sz="2000" b="1" spc="0" dirty="0" err="1" smtClean="0">
                <a:solidFill>
                  <a:srgbClr val="0000FF"/>
                </a:solidFill>
                <a:cs typeface="Times New Roman"/>
              </a:rPr>
              <a:t>б</a:t>
            </a:r>
            <a:r>
              <a:rPr sz="2000" b="1" spc="5" dirty="0" err="1" smtClean="0">
                <a:solidFill>
                  <a:srgbClr val="0000FF"/>
                </a:solidFill>
                <a:cs typeface="Times New Roman"/>
              </a:rPr>
              <a:t>ю</a:t>
            </a:r>
            <a:r>
              <a:rPr sz="2000" b="1" spc="-10" dirty="0" err="1" smtClean="0">
                <a:solidFill>
                  <a:srgbClr val="0000FF"/>
                </a:solidFill>
                <a:cs typeface="Times New Roman"/>
              </a:rPr>
              <a:t>д</a:t>
            </a:r>
            <a:r>
              <a:rPr sz="2000" b="1" spc="0" dirty="0" err="1" smtClean="0">
                <a:solidFill>
                  <a:srgbClr val="0000FF"/>
                </a:solidFill>
                <a:cs typeface="Times New Roman"/>
              </a:rPr>
              <a:t>же</a:t>
            </a:r>
            <a:r>
              <a:rPr sz="2000" b="1" spc="-15" dirty="0" err="1" smtClean="0">
                <a:solidFill>
                  <a:srgbClr val="0000FF"/>
                </a:solidFill>
                <a:cs typeface="Times New Roman"/>
              </a:rPr>
              <a:t>т</a:t>
            </a:r>
            <a:r>
              <a:rPr sz="2000" b="1" spc="0" dirty="0" err="1" smtClean="0">
                <a:solidFill>
                  <a:srgbClr val="0000FF"/>
                </a:solidFill>
                <a:cs typeface="Times New Roman"/>
              </a:rPr>
              <a:t>ов</a:t>
            </a:r>
            <a:endParaRPr sz="2000" dirty="0"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07950" y="3448125"/>
            <a:ext cx="8856726" cy="6365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39750" y="4078235"/>
            <a:ext cx="0" cy="846201"/>
          </a:xfrm>
          <a:custGeom>
            <a:avLst/>
            <a:gdLst/>
            <a:ahLst/>
            <a:cxnLst/>
            <a:rect l="l" t="t" r="r" b="b"/>
            <a:pathLst>
              <a:path h="846201">
                <a:moveTo>
                  <a:pt x="0" y="0"/>
                </a:moveTo>
                <a:lnTo>
                  <a:pt x="0" y="846201"/>
                </a:lnTo>
              </a:path>
            </a:pathLst>
          </a:custGeom>
          <a:ln w="19050">
            <a:solidFill>
              <a:srgbClr val="8987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54112" y="4090935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475"/>
                </a:lnTo>
              </a:path>
            </a:pathLst>
          </a:custGeom>
          <a:ln w="19050">
            <a:solidFill>
              <a:srgbClr val="8987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74825" y="4111637"/>
            <a:ext cx="0" cy="823849"/>
          </a:xfrm>
          <a:custGeom>
            <a:avLst/>
            <a:gdLst/>
            <a:ahLst/>
            <a:cxnLst/>
            <a:rect l="l" t="t" r="r" b="b"/>
            <a:pathLst>
              <a:path h="823849">
                <a:moveTo>
                  <a:pt x="0" y="0"/>
                </a:moveTo>
                <a:lnTo>
                  <a:pt x="0" y="823849"/>
                </a:lnTo>
              </a:path>
            </a:pathLst>
          </a:custGeom>
          <a:ln w="19050">
            <a:solidFill>
              <a:srgbClr val="8987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408301" y="4111637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0"/>
                </a:moveTo>
                <a:lnTo>
                  <a:pt x="0" y="165100"/>
                </a:lnTo>
              </a:path>
            </a:pathLst>
          </a:custGeom>
          <a:ln w="19050">
            <a:solidFill>
              <a:srgbClr val="8987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059176" y="4111637"/>
            <a:ext cx="0" cy="1214374"/>
          </a:xfrm>
          <a:custGeom>
            <a:avLst/>
            <a:gdLst/>
            <a:ahLst/>
            <a:cxnLst/>
            <a:rect l="l" t="t" r="r" b="b"/>
            <a:pathLst>
              <a:path h="1214374">
                <a:moveTo>
                  <a:pt x="0" y="0"/>
                </a:moveTo>
                <a:lnTo>
                  <a:pt x="0" y="1214374"/>
                </a:lnTo>
              </a:path>
            </a:pathLst>
          </a:custGeom>
          <a:ln w="19050">
            <a:solidFill>
              <a:srgbClr val="8987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635375" y="4111637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0"/>
                </a:moveTo>
                <a:lnTo>
                  <a:pt x="0" y="165100"/>
                </a:lnTo>
              </a:path>
            </a:pathLst>
          </a:custGeom>
          <a:ln w="19050">
            <a:solidFill>
              <a:srgbClr val="8987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284726" y="4090935"/>
            <a:ext cx="0" cy="660400"/>
          </a:xfrm>
          <a:custGeom>
            <a:avLst/>
            <a:gdLst/>
            <a:ahLst/>
            <a:cxnLst/>
            <a:rect l="l" t="t" r="r" b="b"/>
            <a:pathLst>
              <a:path h="660400">
                <a:moveTo>
                  <a:pt x="0" y="0"/>
                </a:moveTo>
                <a:lnTo>
                  <a:pt x="0" y="660400"/>
                </a:lnTo>
              </a:path>
            </a:pathLst>
          </a:custGeom>
          <a:ln w="19050">
            <a:solidFill>
              <a:srgbClr val="8987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932426" y="4090935"/>
            <a:ext cx="0" cy="844550"/>
          </a:xfrm>
          <a:custGeom>
            <a:avLst/>
            <a:gdLst/>
            <a:ahLst/>
            <a:cxnLst/>
            <a:rect l="l" t="t" r="r" b="b"/>
            <a:pathLst>
              <a:path h="844550">
                <a:moveTo>
                  <a:pt x="0" y="0"/>
                </a:moveTo>
                <a:lnTo>
                  <a:pt x="0" y="844550"/>
                </a:lnTo>
              </a:path>
            </a:pathLst>
          </a:custGeom>
          <a:ln w="19050">
            <a:solidFill>
              <a:srgbClr val="8987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508625" y="4090935"/>
            <a:ext cx="0" cy="617601"/>
          </a:xfrm>
          <a:custGeom>
            <a:avLst/>
            <a:gdLst/>
            <a:ahLst/>
            <a:cxnLst/>
            <a:rect l="l" t="t" r="r" b="b"/>
            <a:pathLst>
              <a:path h="617601">
                <a:moveTo>
                  <a:pt x="0" y="0"/>
                </a:moveTo>
                <a:lnTo>
                  <a:pt x="0" y="617601"/>
                </a:lnTo>
              </a:path>
            </a:pathLst>
          </a:custGeom>
          <a:ln w="19050">
            <a:solidFill>
              <a:srgbClr val="8987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156325" y="4090935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475"/>
                </a:lnTo>
              </a:path>
            </a:pathLst>
          </a:custGeom>
          <a:ln w="19050">
            <a:solidFill>
              <a:srgbClr val="8987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732651" y="4090935"/>
            <a:ext cx="0" cy="523875"/>
          </a:xfrm>
          <a:custGeom>
            <a:avLst/>
            <a:gdLst/>
            <a:ahLst/>
            <a:cxnLst/>
            <a:rect l="l" t="t" r="r" b="b"/>
            <a:pathLst>
              <a:path h="523875">
                <a:moveTo>
                  <a:pt x="0" y="0"/>
                </a:moveTo>
                <a:lnTo>
                  <a:pt x="0" y="523875"/>
                </a:lnTo>
              </a:path>
            </a:pathLst>
          </a:custGeom>
          <a:ln w="19050">
            <a:solidFill>
              <a:srgbClr val="8987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348601" y="4090935"/>
            <a:ext cx="0" cy="995426"/>
          </a:xfrm>
          <a:custGeom>
            <a:avLst/>
            <a:gdLst/>
            <a:ahLst/>
            <a:cxnLst/>
            <a:rect l="l" t="t" r="r" b="b"/>
            <a:pathLst>
              <a:path h="995426">
                <a:moveTo>
                  <a:pt x="0" y="0"/>
                </a:moveTo>
                <a:lnTo>
                  <a:pt x="0" y="995426"/>
                </a:lnTo>
              </a:path>
            </a:pathLst>
          </a:custGeom>
          <a:ln w="19050">
            <a:solidFill>
              <a:srgbClr val="8987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956550" y="4060837"/>
            <a:ext cx="6350" cy="1481201"/>
          </a:xfrm>
          <a:custGeom>
            <a:avLst/>
            <a:gdLst/>
            <a:ahLst/>
            <a:cxnLst/>
            <a:rect l="l" t="t" r="r" b="b"/>
            <a:pathLst>
              <a:path w="6350" h="1481201">
                <a:moveTo>
                  <a:pt x="0" y="0"/>
                </a:moveTo>
                <a:lnTo>
                  <a:pt x="6350" y="1481201"/>
                </a:lnTo>
              </a:path>
            </a:pathLst>
          </a:custGeom>
          <a:ln w="19050">
            <a:solidFill>
              <a:srgbClr val="8987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604250" y="4090935"/>
            <a:ext cx="0" cy="522350"/>
          </a:xfrm>
          <a:custGeom>
            <a:avLst/>
            <a:gdLst/>
            <a:ahLst/>
            <a:cxnLst/>
            <a:rect l="l" t="t" r="r" b="b"/>
            <a:pathLst>
              <a:path h="522350">
                <a:moveTo>
                  <a:pt x="0" y="0"/>
                </a:moveTo>
                <a:lnTo>
                  <a:pt x="0" y="522350"/>
                </a:lnTo>
              </a:path>
            </a:pathLst>
          </a:custGeom>
          <a:ln w="19050">
            <a:solidFill>
              <a:srgbClr val="8987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0" y="0"/>
            <a:ext cx="9144000" cy="93610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ea typeface="+mj-ea"/>
                <a:cs typeface="+mj-cs"/>
              </a:rPr>
              <a:t>Расходы бюджета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/>
          <p:nvPr/>
        </p:nvSpPr>
        <p:spPr>
          <a:xfrm>
            <a:off x="208788" y="5654040"/>
            <a:ext cx="4506468" cy="1014984"/>
          </a:xfrm>
          <a:custGeom>
            <a:avLst/>
            <a:gdLst/>
            <a:ahLst/>
            <a:cxnLst/>
            <a:rect l="l" t="t" r="r" b="b"/>
            <a:pathLst>
              <a:path w="4506468" h="1014983">
                <a:moveTo>
                  <a:pt x="0" y="1014984"/>
                </a:moveTo>
                <a:lnTo>
                  <a:pt x="4506468" y="1014984"/>
                </a:lnTo>
                <a:lnTo>
                  <a:pt x="4506468" y="0"/>
                </a:lnTo>
                <a:lnTo>
                  <a:pt x="0" y="0"/>
                </a:lnTo>
                <a:lnTo>
                  <a:pt x="0" y="1014984"/>
                </a:lnTo>
                <a:close/>
              </a:path>
            </a:pathLst>
          </a:custGeom>
          <a:solidFill>
            <a:srgbClr val="F9C090"/>
          </a:solidFill>
        </p:spPr>
        <p:txBody>
          <a:bodyPr wrap="square" lIns="0" tIns="0" rIns="0" bIns="0" rtlCol="0" anchor="ctr">
            <a:noAutofit/>
          </a:bodyPr>
          <a:lstStyle/>
          <a:p>
            <a:pPr algn="just"/>
            <a:r>
              <a:rPr lang="ru-RU" sz="1500" dirty="0" smtClean="0">
                <a:cs typeface="Times New Roman" pitchFamily="18" charset="0"/>
              </a:rPr>
              <a:t>При превышении расходов над доходами принимается решение об источниках покрытия дефицита (например, использовать имеющиеся накопления, остатки</a:t>
            </a:r>
            <a:r>
              <a:rPr lang="en-US" sz="1500" dirty="0" smtClean="0">
                <a:cs typeface="Times New Roman" pitchFamily="18" charset="0"/>
              </a:rPr>
              <a:t> </a:t>
            </a:r>
            <a:r>
              <a:rPr lang="ru-RU" sz="1500" dirty="0" smtClean="0">
                <a:cs typeface="Times New Roman" pitchFamily="18" charset="0"/>
              </a:rPr>
              <a:t>средств на счёте бюджета, взять в долг).</a:t>
            </a:r>
            <a:endParaRPr sz="1500" dirty="0">
              <a:cs typeface="Times New Roman" pitchFamily="18" charset="0"/>
            </a:endParaRPr>
          </a:p>
        </p:txBody>
      </p:sp>
      <p:sp>
        <p:nvSpPr>
          <p:cNvPr id="2" name="object 2"/>
          <p:cNvSpPr/>
          <p:nvPr/>
        </p:nvSpPr>
        <p:spPr>
          <a:xfrm>
            <a:off x="1293875" y="4631435"/>
            <a:ext cx="1979676" cy="1005839"/>
          </a:xfrm>
          <a:custGeom>
            <a:avLst/>
            <a:gdLst/>
            <a:ahLst/>
            <a:cxnLst/>
            <a:rect l="l" t="t" r="r" b="b"/>
            <a:pathLst>
              <a:path w="1979676" h="1005839">
                <a:moveTo>
                  <a:pt x="1601597" y="0"/>
                </a:moveTo>
                <a:lnTo>
                  <a:pt x="378079" y="0"/>
                </a:lnTo>
                <a:lnTo>
                  <a:pt x="0" y="621664"/>
                </a:lnTo>
                <a:lnTo>
                  <a:pt x="989838" y="1005839"/>
                </a:lnTo>
                <a:lnTo>
                  <a:pt x="1979676" y="621664"/>
                </a:lnTo>
                <a:lnTo>
                  <a:pt x="1601597" y="0"/>
                </a:lnTo>
                <a:close/>
              </a:path>
            </a:pathLst>
          </a:custGeom>
          <a:solidFill>
            <a:srgbClr val="F9C09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82367" y="294131"/>
            <a:ext cx="1766316" cy="45841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0100" y="653795"/>
            <a:ext cx="1182624" cy="30434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23759" y="582168"/>
            <a:ext cx="1191768" cy="31150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60264" y="222504"/>
            <a:ext cx="1760219" cy="47289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5088" y="836675"/>
            <a:ext cx="7705344" cy="4526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379091" y="918336"/>
            <a:ext cx="4351655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smtClean="0">
                <a:solidFill>
                  <a:srgbClr val="404040"/>
                </a:solidFill>
                <a:cs typeface="Times New Roman"/>
              </a:rPr>
              <a:t>Д</a:t>
            </a:r>
            <a:r>
              <a:rPr sz="1800" b="1" spc="-55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800" b="1" spc="-75" smtClean="0">
                <a:solidFill>
                  <a:srgbClr val="404040"/>
                </a:solidFill>
                <a:cs typeface="Times New Roman"/>
              </a:rPr>
              <a:t>х</a:t>
            </a:r>
            <a:r>
              <a:rPr sz="1800" b="1" spc="-5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800" b="1" spc="0" smtClean="0">
                <a:solidFill>
                  <a:srgbClr val="404040"/>
                </a:solidFill>
                <a:cs typeface="Times New Roman"/>
              </a:rPr>
              <a:t>ды</a:t>
            </a:r>
            <a:r>
              <a:rPr sz="1800" b="1" spc="5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800" b="1" spc="0" smtClean="0">
                <a:solidFill>
                  <a:srgbClr val="404040"/>
                </a:solidFill>
                <a:cs typeface="Times New Roman"/>
              </a:rPr>
              <a:t>–</a:t>
            </a:r>
            <a:r>
              <a:rPr sz="1800" b="1" spc="-1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800" b="1" spc="0" smtClean="0">
                <a:solidFill>
                  <a:srgbClr val="404040"/>
                </a:solidFill>
                <a:cs typeface="Times New Roman"/>
              </a:rPr>
              <a:t>Ра</a:t>
            </a:r>
            <a:r>
              <a:rPr sz="1800" b="1" spc="-15" smtClean="0">
                <a:solidFill>
                  <a:srgbClr val="404040"/>
                </a:solidFill>
                <a:cs typeface="Times New Roman"/>
              </a:rPr>
              <a:t>с</a:t>
            </a:r>
            <a:r>
              <a:rPr sz="1800" b="1" spc="-75" smtClean="0">
                <a:solidFill>
                  <a:srgbClr val="404040"/>
                </a:solidFill>
                <a:cs typeface="Times New Roman"/>
              </a:rPr>
              <a:t>х</a:t>
            </a:r>
            <a:r>
              <a:rPr sz="1800" b="1" spc="-5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800" b="1" spc="0" smtClean="0">
                <a:solidFill>
                  <a:srgbClr val="404040"/>
                </a:solidFill>
                <a:cs typeface="Times New Roman"/>
              </a:rPr>
              <a:t>ды</a:t>
            </a:r>
            <a:r>
              <a:rPr sz="1800" b="1" spc="-1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800" b="1" spc="0" smtClean="0">
                <a:solidFill>
                  <a:srgbClr val="404040"/>
                </a:solidFill>
                <a:cs typeface="Times New Roman"/>
              </a:rPr>
              <a:t>=</a:t>
            </a:r>
            <a:r>
              <a:rPr sz="1800" b="1" spc="-5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800" b="1" spc="15" smtClean="0">
                <a:solidFill>
                  <a:srgbClr val="404040"/>
                </a:solidFill>
                <a:cs typeface="Times New Roman"/>
              </a:rPr>
              <a:t>Д</a:t>
            </a:r>
            <a:r>
              <a:rPr sz="1800" b="1" spc="25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800" b="1" spc="-10" smtClean="0">
                <a:solidFill>
                  <a:srgbClr val="404040"/>
                </a:solidFill>
                <a:cs typeface="Times New Roman"/>
              </a:rPr>
              <a:t>ф</a:t>
            </a:r>
            <a:r>
              <a:rPr sz="1800" b="1" spc="0" smtClean="0">
                <a:solidFill>
                  <a:srgbClr val="404040"/>
                </a:solidFill>
                <a:cs typeface="Times New Roman"/>
              </a:rPr>
              <a:t>и</a:t>
            </a:r>
            <a:r>
              <a:rPr sz="1800" b="1" spc="-10" smtClean="0">
                <a:solidFill>
                  <a:srgbClr val="404040"/>
                </a:solidFill>
                <a:cs typeface="Times New Roman"/>
              </a:rPr>
              <a:t>ц</a:t>
            </a:r>
            <a:r>
              <a:rPr sz="1800" b="1" spc="0" smtClean="0">
                <a:solidFill>
                  <a:srgbClr val="404040"/>
                </a:solidFill>
                <a:cs typeface="Times New Roman"/>
              </a:rPr>
              <a:t>ит</a:t>
            </a:r>
            <a:r>
              <a:rPr sz="1800" b="1" spc="15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800" b="1" spc="0" smtClean="0">
                <a:solidFill>
                  <a:srgbClr val="404040"/>
                </a:solidFill>
                <a:cs typeface="Times New Roman"/>
              </a:rPr>
              <a:t>(Про</a:t>
            </a:r>
            <a:r>
              <a:rPr sz="1800" b="1" spc="-15" smtClean="0">
                <a:solidFill>
                  <a:srgbClr val="404040"/>
                </a:solidFill>
                <a:cs typeface="Times New Roman"/>
              </a:rPr>
              <a:t>ф</a:t>
            </a:r>
            <a:r>
              <a:rPr sz="1800" b="1" spc="0" smtClean="0">
                <a:solidFill>
                  <a:srgbClr val="404040"/>
                </a:solidFill>
                <a:cs typeface="Times New Roman"/>
              </a:rPr>
              <a:t>и</a:t>
            </a:r>
            <a:r>
              <a:rPr sz="1800" b="1" spc="-10" smtClean="0">
                <a:solidFill>
                  <a:srgbClr val="404040"/>
                </a:solidFill>
                <a:cs typeface="Times New Roman"/>
              </a:rPr>
              <a:t>ц</a:t>
            </a:r>
            <a:r>
              <a:rPr sz="1800" b="1" spc="0" smtClean="0">
                <a:solidFill>
                  <a:srgbClr val="404040"/>
                </a:solidFill>
                <a:cs typeface="Times New Roman"/>
              </a:rPr>
              <a:t>и</a:t>
            </a:r>
            <a:r>
              <a:rPr sz="1800" b="1" spc="-15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800" b="1" spc="0" smtClean="0">
                <a:solidFill>
                  <a:srgbClr val="404040"/>
                </a:solidFill>
                <a:cs typeface="Times New Roman"/>
              </a:rPr>
              <a:t>)</a:t>
            </a:r>
            <a:endParaRPr sz="1800"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78509" y="3837304"/>
            <a:ext cx="889000" cy="316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smtClean="0">
                <a:solidFill>
                  <a:srgbClr val="404040"/>
                </a:solidFill>
                <a:cs typeface="Times New Roman"/>
              </a:rPr>
              <a:t>Д</a:t>
            </a:r>
            <a:r>
              <a:rPr sz="2000" b="1" spc="-4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2000" b="1" spc="-70" smtClean="0">
                <a:solidFill>
                  <a:srgbClr val="404040"/>
                </a:solidFill>
                <a:cs typeface="Times New Roman"/>
              </a:rPr>
              <a:t>х</a:t>
            </a:r>
            <a:r>
              <a:rPr sz="2000" b="1" spc="-55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2000" b="1" spc="-10" smtClean="0">
                <a:solidFill>
                  <a:srgbClr val="404040"/>
                </a:solidFill>
                <a:cs typeface="Times New Roman"/>
              </a:rPr>
              <a:t>д</a:t>
            </a:r>
            <a:r>
              <a:rPr sz="2000" b="1" spc="0" smtClean="0">
                <a:solidFill>
                  <a:srgbClr val="404040"/>
                </a:solidFill>
                <a:cs typeface="Times New Roman"/>
              </a:rPr>
              <a:t>ы</a:t>
            </a:r>
            <a:endParaRPr sz="2000"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46176" y="4607052"/>
            <a:ext cx="3631691" cy="0"/>
          </a:xfrm>
          <a:custGeom>
            <a:avLst/>
            <a:gdLst/>
            <a:ahLst/>
            <a:cxnLst/>
            <a:rect l="l" t="t" r="r" b="b"/>
            <a:pathLst>
              <a:path w="3631691">
                <a:moveTo>
                  <a:pt x="0" y="0"/>
                </a:moveTo>
                <a:lnTo>
                  <a:pt x="3631691" y="0"/>
                </a:lnTo>
              </a:path>
            </a:pathLst>
          </a:custGeom>
          <a:ln w="50038">
            <a:solidFill>
              <a:srgbClr val="F9C09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60720" y="4631435"/>
            <a:ext cx="2058924" cy="1019555"/>
          </a:xfrm>
          <a:custGeom>
            <a:avLst/>
            <a:gdLst/>
            <a:ahLst/>
            <a:cxnLst/>
            <a:rect l="l" t="t" r="r" b="b"/>
            <a:pathLst>
              <a:path w="2058924" h="1019555">
                <a:moveTo>
                  <a:pt x="1665731" y="0"/>
                </a:moveTo>
                <a:lnTo>
                  <a:pt x="393191" y="0"/>
                </a:lnTo>
                <a:lnTo>
                  <a:pt x="0" y="630173"/>
                </a:lnTo>
                <a:lnTo>
                  <a:pt x="1029461" y="1019555"/>
                </a:lnTo>
                <a:lnTo>
                  <a:pt x="2058924" y="630173"/>
                </a:lnTo>
                <a:lnTo>
                  <a:pt x="1665731" y="0"/>
                </a:lnTo>
                <a:close/>
              </a:path>
            </a:pathLst>
          </a:custGeom>
          <a:solidFill>
            <a:srgbClr val="92CDD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49952" y="4606290"/>
            <a:ext cx="3631692" cy="0"/>
          </a:xfrm>
          <a:custGeom>
            <a:avLst/>
            <a:gdLst/>
            <a:ahLst/>
            <a:cxnLst/>
            <a:rect l="l" t="t" r="r" b="b"/>
            <a:pathLst>
              <a:path w="3631692">
                <a:moveTo>
                  <a:pt x="0" y="0"/>
                </a:moveTo>
                <a:lnTo>
                  <a:pt x="3631692" y="0"/>
                </a:lnTo>
              </a:path>
            </a:pathLst>
          </a:custGeom>
          <a:ln w="48513">
            <a:solidFill>
              <a:srgbClr val="92CDD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87223" y="4645532"/>
            <a:ext cx="2787650" cy="79969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19835" marR="12700" indent="0" algn="ctr">
              <a:lnSpc>
                <a:spcPct val="100000"/>
              </a:lnSpc>
            </a:pPr>
            <a:r>
              <a:rPr sz="1600" b="1" spc="10" smtClean="0">
                <a:solidFill>
                  <a:srgbClr val="974707"/>
                </a:solidFill>
                <a:cs typeface="Times New Roman"/>
              </a:rPr>
              <a:t>Де</a:t>
            </a:r>
            <a:r>
              <a:rPr sz="1600" b="1" spc="-10" smtClean="0">
                <a:solidFill>
                  <a:srgbClr val="974707"/>
                </a:solidFill>
                <a:cs typeface="Times New Roman"/>
              </a:rPr>
              <a:t>фи</a:t>
            </a:r>
            <a:r>
              <a:rPr sz="1600" b="1" spc="-5" smtClean="0">
                <a:solidFill>
                  <a:srgbClr val="974707"/>
                </a:solidFill>
                <a:cs typeface="Times New Roman"/>
              </a:rPr>
              <a:t>ц</a:t>
            </a:r>
            <a:r>
              <a:rPr sz="1600" b="1" spc="-10" smtClean="0">
                <a:solidFill>
                  <a:srgbClr val="974707"/>
                </a:solidFill>
                <a:cs typeface="Times New Roman"/>
              </a:rPr>
              <a:t>ит (ра</a:t>
            </a:r>
            <a:r>
              <a:rPr sz="1600" b="1" spc="-35" smtClean="0">
                <a:solidFill>
                  <a:srgbClr val="974707"/>
                </a:solidFill>
                <a:cs typeface="Times New Roman"/>
              </a:rPr>
              <a:t>с</a:t>
            </a:r>
            <a:r>
              <a:rPr sz="1600" b="1" spc="-65" smtClean="0">
                <a:solidFill>
                  <a:srgbClr val="974707"/>
                </a:solidFill>
                <a:cs typeface="Times New Roman"/>
              </a:rPr>
              <a:t>х</a:t>
            </a:r>
            <a:r>
              <a:rPr sz="1600" b="1" spc="-55" smtClean="0">
                <a:solidFill>
                  <a:srgbClr val="974707"/>
                </a:solidFill>
                <a:cs typeface="Times New Roman"/>
              </a:rPr>
              <a:t>о</a:t>
            </a:r>
            <a:r>
              <a:rPr sz="1600" b="1" spc="-15" smtClean="0">
                <a:solidFill>
                  <a:srgbClr val="974707"/>
                </a:solidFill>
                <a:cs typeface="Times New Roman"/>
              </a:rPr>
              <a:t>ды</a:t>
            </a:r>
            <a:r>
              <a:rPr sz="1600" b="1" spc="15" smtClean="0">
                <a:solidFill>
                  <a:srgbClr val="974707"/>
                </a:solidFill>
                <a:cs typeface="Times New Roman"/>
              </a:rPr>
              <a:t> </a:t>
            </a:r>
            <a:r>
              <a:rPr sz="1600" b="1" spc="-30" smtClean="0">
                <a:solidFill>
                  <a:srgbClr val="974707"/>
                </a:solidFill>
                <a:cs typeface="Times New Roman"/>
              </a:rPr>
              <a:t>бо</a:t>
            </a:r>
            <a:r>
              <a:rPr sz="1600" b="1" spc="-10" smtClean="0">
                <a:solidFill>
                  <a:srgbClr val="974707"/>
                </a:solidFill>
                <a:cs typeface="Times New Roman"/>
              </a:rPr>
              <a:t>л</a:t>
            </a:r>
            <a:r>
              <a:rPr sz="1600" b="1" spc="0" smtClean="0">
                <a:solidFill>
                  <a:srgbClr val="974707"/>
                </a:solidFill>
                <a:cs typeface="Times New Roman"/>
              </a:rPr>
              <a:t>ь</a:t>
            </a:r>
            <a:r>
              <a:rPr sz="1600" b="1" spc="-15" smtClean="0">
                <a:solidFill>
                  <a:srgbClr val="974707"/>
                </a:solidFill>
                <a:cs typeface="Times New Roman"/>
              </a:rPr>
              <a:t>ше</a:t>
            </a:r>
            <a:r>
              <a:rPr sz="1600" b="1" spc="-10" smtClean="0">
                <a:solidFill>
                  <a:srgbClr val="974707"/>
                </a:solidFill>
                <a:cs typeface="Times New Roman"/>
              </a:rPr>
              <a:t> </a:t>
            </a:r>
            <a:r>
              <a:rPr sz="1600" b="1" spc="-10" err="1" smtClean="0">
                <a:solidFill>
                  <a:srgbClr val="974707"/>
                </a:solidFill>
                <a:cs typeface="Times New Roman"/>
              </a:rPr>
              <a:t>д</a:t>
            </a:r>
            <a:r>
              <a:rPr sz="1600" b="1" spc="-45" err="1" smtClean="0">
                <a:solidFill>
                  <a:srgbClr val="974707"/>
                </a:solidFill>
                <a:cs typeface="Times New Roman"/>
              </a:rPr>
              <a:t>о</a:t>
            </a:r>
            <a:r>
              <a:rPr sz="1600" b="1" spc="-65" err="1" smtClean="0">
                <a:solidFill>
                  <a:srgbClr val="974707"/>
                </a:solidFill>
                <a:cs typeface="Times New Roman"/>
              </a:rPr>
              <a:t>х</a:t>
            </a:r>
            <a:r>
              <a:rPr sz="1600" b="1" spc="-55" err="1" smtClean="0">
                <a:solidFill>
                  <a:srgbClr val="974707"/>
                </a:solidFill>
                <a:cs typeface="Times New Roman"/>
              </a:rPr>
              <a:t>о</a:t>
            </a:r>
            <a:r>
              <a:rPr sz="1600" b="1" spc="-10" err="1" smtClean="0">
                <a:solidFill>
                  <a:srgbClr val="974707"/>
                </a:solidFill>
                <a:cs typeface="Times New Roman"/>
              </a:rPr>
              <a:t>д</a:t>
            </a:r>
            <a:r>
              <a:rPr sz="1600" b="1" spc="-45" err="1" smtClean="0">
                <a:solidFill>
                  <a:srgbClr val="974707"/>
                </a:solidFill>
                <a:cs typeface="Times New Roman"/>
              </a:rPr>
              <a:t>о</a:t>
            </a:r>
            <a:r>
              <a:rPr sz="1600" b="1" spc="-10" err="1" smtClean="0">
                <a:solidFill>
                  <a:srgbClr val="974707"/>
                </a:solidFill>
                <a:cs typeface="Times New Roman"/>
              </a:rPr>
              <a:t>в</a:t>
            </a:r>
            <a:r>
              <a:rPr sz="1600" b="1" spc="-10" smtClean="0">
                <a:solidFill>
                  <a:srgbClr val="974707"/>
                </a:solidFill>
                <a:cs typeface="Times New Roman"/>
              </a:rPr>
              <a:t>)</a:t>
            </a:r>
            <a:endParaRPr sz="1500"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20892" y="4108577"/>
            <a:ext cx="889000" cy="316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smtClean="0">
                <a:solidFill>
                  <a:srgbClr val="404040"/>
                </a:solidFill>
                <a:cs typeface="Times New Roman"/>
              </a:rPr>
              <a:t>Д</a:t>
            </a:r>
            <a:r>
              <a:rPr sz="2000" b="1" spc="-4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2000" b="1" spc="-70" smtClean="0">
                <a:solidFill>
                  <a:srgbClr val="404040"/>
                </a:solidFill>
                <a:cs typeface="Times New Roman"/>
              </a:rPr>
              <a:t>х</a:t>
            </a:r>
            <a:r>
              <a:rPr sz="2000" b="1" spc="-55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2000" b="1" spc="-10" smtClean="0">
                <a:solidFill>
                  <a:srgbClr val="404040"/>
                </a:solidFill>
                <a:cs typeface="Times New Roman"/>
              </a:rPr>
              <a:t>д</a:t>
            </a:r>
            <a:r>
              <a:rPr sz="2000" b="1" spc="0" smtClean="0">
                <a:solidFill>
                  <a:srgbClr val="404040"/>
                </a:solidFill>
                <a:cs typeface="Times New Roman"/>
              </a:rPr>
              <a:t>ы</a:t>
            </a:r>
            <a:endParaRPr sz="2000"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333233" y="3973321"/>
            <a:ext cx="984885" cy="316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smtClean="0">
                <a:solidFill>
                  <a:srgbClr val="404040"/>
                </a:solidFill>
                <a:cs typeface="Times New Roman"/>
              </a:rPr>
              <a:t>Ра</a:t>
            </a:r>
            <a:r>
              <a:rPr sz="2000" b="1" spc="-20" smtClean="0">
                <a:solidFill>
                  <a:srgbClr val="404040"/>
                </a:solidFill>
                <a:cs typeface="Times New Roman"/>
              </a:rPr>
              <a:t>с</a:t>
            </a:r>
            <a:r>
              <a:rPr sz="2000" b="1" spc="-70" smtClean="0">
                <a:solidFill>
                  <a:srgbClr val="404040"/>
                </a:solidFill>
                <a:cs typeface="Times New Roman"/>
              </a:rPr>
              <a:t>х</a:t>
            </a:r>
            <a:r>
              <a:rPr sz="2000" b="1" spc="-55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2000" b="1" spc="-10" smtClean="0">
                <a:solidFill>
                  <a:srgbClr val="404040"/>
                </a:solidFill>
                <a:cs typeface="Times New Roman"/>
              </a:rPr>
              <a:t>д</a:t>
            </a:r>
            <a:r>
              <a:rPr sz="2000" b="1" spc="0" smtClean="0">
                <a:solidFill>
                  <a:srgbClr val="404040"/>
                </a:solidFill>
                <a:cs typeface="Times New Roman"/>
              </a:rPr>
              <a:t>ы</a:t>
            </a:r>
            <a:endParaRPr sz="2000"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22042" y="4047363"/>
            <a:ext cx="984885" cy="316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smtClean="0">
                <a:solidFill>
                  <a:srgbClr val="404040"/>
                </a:solidFill>
                <a:cs typeface="Times New Roman"/>
              </a:rPr>
              <a:t>Ра</a:t>
            </a:r>
            <a:r>
              <a:rPr sz="2000" b="1" spc="-20" smtClean="0">
                <a:solidFill>
                  <a:srgbClr val="404040"/>
                </a:solidFill>
                <a:cs typeface="Times New Roman"/>
              </a:rPr>
              <a:t>с</a:t>
            </a:r>
            <a:r>
              <a:rPr sz="2000" b="1" spc="-70" smtClean="0">
                <a:solidFill>
                  <a:srgbClr val="404040"/>
                </a:solidFill>
                <a:cs typeface="Times New Roman"/>
              </a:rPr>
              <a:t>х</a:t>
            </a:r>
            <a:r>
              <a:rPr sz="2000" b="1" spc="-55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2000" b="1" spc="-10" smtClean="0">
                <a:solidFill>
                  <a:srgbClr val="404040"/>
                </a:solidFill>
                <a:cs typeface="Times New Roman"/>
              </a:rPr>
              <a:t>д</a:t>
            </a:r>
            <a:r>
              <a:rPr sz="2000" b="1" spc="0" smtClean="0">
                <a:solidFill>
                  <a:srgbClr val="404040"/>
                </a:solidFill>
                <a:cs typeface="Times New Roman"/>
              </a:rPr>
              <a:t>ы</a:t>
            </a:r>
            <a:endParaRPr sz="2000"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067171" y="4649226"/>
            <a:ext cx="1477010" cy="7442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-1270" algn="ctr">
              <a:lnSpc>
                <a:spcPct val="100099"/>
              </a:lnSpc>
            </a:pPr>
            <a:r>
              <a:rPr sz="1600" b="1" spc="-25" smtClean="0">
                <a:solidFill>
                  <a:srgbClr val="30859C"/>
                </a:solidFill>
                <a:cs typeface="Times New Roman"/>
              </a:rPr>
              <a:t>П</a:t>
            </a:r>
            <a:r>
              <a:rPr sz="1600" b="1" spc="-10" smtClean="0">
                <a:solidFill>
                  <a:srgbClr val="30859C"/>
                </a:solidFill>
                <a:cs typeface="Times New Roman"/>
              </a:rPr>
              <a:t>рофи</a:t>
            </a:r>
            <a:r>
              <a:rPr sz="1600" b="1" spc="-5" smtClean="0">
                <a:solidFill>
                  <a:srgbClr val="30859C"/>
                </a:solidFill>
                <a:cs typeface="Times New Roman"/>
              </a:rPr>
              <a:t>ц</a:t>
            </a:r>
            <a:r>
              <a:rPr sz="1600" b="1" spc="-10" smtClean="0">
                <a:solidFill>
                  <a:srgbClr val="30859C"/>
                </a:solidFill>
                <a:cs typeface="Times New Roman"/>
              </a:rPr>
              <a:t>ит</a:t>
            </a:r>
            <a:r>
              <a:rPr sz="1600" b="1" spc="-5" smtClean="0">
                <a:solidFill>
                  <a:srgbClr val="30859C"/>
                </a:solidFill>
                <a:cs typeface="Times New Roman"/>
              </a:rPr>
              <a:t> (</a:t>
            </a:r>
            <a:r>
              <a:rPr sz="1600" b="1" spc="-20" smtClean="0">
                <a:solidFill>
                  <a:srgbClr val="30859C"/>
                </a:solidFill>
                <a:cs typeface="Times New Roman"/>
              </a:rPr>
              <a:t>д</a:t>
            </a:r>
            <a:r>
              <a:rPr sz="1600" b="1" spc="-45" smtClean="0">
                <a:solidFill>
                  <a:srgbClr val="30859C"/>
                </a:solidFill>
                <a:cs typeface="Times New Roman"/>
              </a:rPr>
              <a:t>о</a:t>
            </a:r>
            <a:r>
              <a:rPr sz="1600" b="1" spc="-65" smtClean="0">
                <a:solidFill>
                  <a:srgbClr val="30859C"/>
                </a:solidFill>
                <a:cs typeface="Times New Roman"/>
              </a:rPr>
              <a:t>х</a:t>
            </a:r>
            <a:r>
              <a:rPr sz="1600" b="1" spc="-55" smtClean="0">
                <a:solidFill>
                  <a:srgbClr val="30859C"/>
                </a:solidFill>
                <a:cs typeface="Times New Roman"/>
              </a:rPr>
              <a:t>о</a:t>
            </a:r>
            <a:r>
              <a:rPr sz="1600" b="1" spc="-15" smtClean="0">
                <a:solidFill>
                  <a:srgbClr val="30859C"/>
                </a:solidFill>
                <a:cs typeface="Times New Roman"/>
              </a:rPr>
              <a:t>ды</a:t>
            </a:r>
            <a:r>
              <a:rPr sz="1600" b="1" spc="5" smtClean="0">
                <a:solidFill>
                  <a:srgbClr val="30859C"/>
                </a:solidFill>
                <a:cs typeface="Times New Roman"/>
              </a:rPr>
              <a:t> </a:t>
            </a:r>
            <a:r>
              <a:rPr sz="1600" b="1" spc="-30" smtClean="0">
                <a:solidFill>
                  <a:srgbClr val="30859C"/>
                </a:solidFill>
                <a:cs typeface="Times New Roman"/>
              </a:rPr>
              <a:t>бо</a:t>
            </a:r>
            <a:r>
              <a:rPr sz="1600" b="1" spc="-10" smtClean="0">
                <a:solidFill>
                  <a:srgbClr val="30859C"/>
                </a:solidFill>
                <a:cs typeface="Times New Roman"/>
              </a:rPr>
              <a:t>л</a:t>
            </a:r>
            <a:r>
              <a:rPr sz="1600" b="1" spc="0" smtClean="0">
                <a:solidFill>
                  <a:srgbClr val="30859C"/>
                </a:solidFill>
                <a:cs typeface="Times New Roman"/>
              </a:rPr>
              <a:t>ь</a:t>
            </a:r>
            <a:r>
              <a:rPr sz="1600" b="1" spc="-15" smtClean="0">
                <a:solidFill>
                  <a:srgbClr val="30859C"/>
                </a:solidFill>
                <a:cs typeface="Times New Roman"/>
              </a:rPr>
              <a:t>ше</a:t>
            </a:r>
            <a:r>
              <a:rPr sz="1600" b="1" spc="-10" smtClean="0">
                <a:solidFill>
                  <a:srgbClr val="30859C"/>
                </a:solidFill>
                <a:cs typeface="Times New Roman"/>
              </a:rPr>
              <a:t> р</a:t>
            </a:r>
            <a:r>
              <a:rPr sz="1600" b="1" spc="-5" smtClean="0">
                <a:solidFill>
                  <a:srgbClr val="30859C"/>
                </a:solidFill>
                <a:cs typeface="Times New Roman"/>
              </a:rPr>
              <a:t>а</a:t>
            </a:r>
            <a:r>
              <a:rPr sz="1600" b="1" spc="-35" smtClean="0">
                <a:solidFill>
                  <a:srgbClr val="30859C"/>
                </a:solidFill>
                <a:cs typeface="Times New Roman"/>
              </a:rPr>
              <a:t>с</a:t>
            </a:r>
            <a:r>
              <a:rPr sz="1600" b="1" spc="-65" smtClean="0">
                <a:solidFill>
                  <a:srgbClr val="30859C"/>
                </a:solidFill>
                <a:cs typeface="Times New Roman"/>
              </a:rPr>
              <a:t>х</a:t>
            </a:r>
            <a:r>
              <a:rPr sz="1600" b="1" spc="-55" smtClean="0">
                <a:solidFill>
                  <a:srgbClr val="30859C"/>
                </a:solidFill>
                <a:cs typeface="Times New Roman"/>
              </a:rPr>
              <a:t>о</a:t>
            </a:r>
            <a:r>
              <a:rPr sz="1600" b="1" spc="-10" smtClean="0">
                <a:solidFill>
                  <a:srgbClr val="30859C"/>
                </a:solidFill>
                <a:cs typeface="Times New Roman"/>
              </a:rPr>
              <a:t>д</a:t>
            </a:r>
            <a:r>
              <a:rPr sz="1600" b="1" spc="-45" smtClean="0">
                <a:solidFill>
                  <a:srgbClr val="30859C"/>
                </a:solidFill>
                <a:cs typeface="Times New Roman"/>
              </a:rPr>
              <a:t>о</a:t>
            </a:r>
            <a:r>
              <a:rPr sz="1600" b="1" spc="-10" smtClean="0">
                <a:solidFill>
                  <a:srgbClr val="30859C"/>
                </a:solidFill>
                <a:cs typeface="Times New Roman"/>
              </a:rPr>
              <a:t>в)</a:t>
            </a:r>
            <a:endParaRPr sz="1600"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945379" y="5654040"/>
            <a:ext cx="3997452" cy="1014984"/>
          </a:xfrm>
          <a:custGeom>
            <a:avLst/>
            <a:gdLst/>
            <a:ahLst/>
            <a:cxnLst/>
            <a:rect l="l" t="t" r="r" b="b"/>
            <a:pathLst>
              <a:path w="3997452" h="1014983">
                <a:moveTo>
                  <a:pt x="0" y="1014984"/>
                </a:moveTo>
                <a:lnTo>
                  <a:pt x="3997452" y="1014984"/>
                </a:lnTo>
                <a:lnTo>
                  <a:pt x="3997452" y="0"/>
                </a:lnTo>
                <a:lnTo>
                  <a:pt x="0" y="0"/>
                </a:lnTo>
                <a:lnTo>
                  <a:pt x="0" y="1014984"/>
                </a:lnTo>
                <a:close/>
              </a:path>
            </a:pathLst>
          </a:custGeom>
          <a:solidFill>
            <a:srgbClr val="92CDDD"/>
          </a:solidFill>
        </p:spPr>
        <p:txBody>
          <a:bodyPr wrap="square" lIns="0" tIns="0" rIns="0" bIns="0" rtlCol="0" anchor="ctr">
            <a:noAutofit/>
          </a:bodyPr>
          <a:lstStyle/>
          <a:p>
            <a:pPr algn="just"/>
            <a:r>
              <a:rPr lang="ru-RU" sz="1500" dirty="0" smtClean="0">
                <a:cs typeface="Times New Roman" pitchFamily="18" charset="0"/>
              </a:rPr>
              <a:t>При превышении доходов над расходами принимается решение, как их использовать (например, накапливать резервы, остатки средств на счёте бюджета, погашать долг).</a:t>
            </a:r>
            <a:endParaRPr sz="1500" dirty="0">
              <a:cs typeface="Times New Roman" pitchFamily="18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0" y="0"/>
            <a:ext cx="9144000" cy="93610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ea typeface="+mj-ea"/>
                <a:cs typeface="+mj-cs"/>
              </a:rPr>
              <a:t>Дефицит и </a:t>
            </a:r>
            <a:r>
              <a:rPr lang="ru-RU" sz="2800" b="1" dirty="0" err="1" smtClean="0">
                <a:ea typeface="+mj-ea"/>
                <a:cs typeface="+mj-cs"/>
              </a:rPr>
              <a:t>профицит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77368" y="1517903"/>
            <a:ext cx="4206240" cy="2461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1668" y="1242060"/>
            <a:ext cx="3963924" cy="7833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96567" y="1321308"/>
            <a:ext cx="1722120" cy="6797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675257" y="1400809"/>
            <a:ext cx="1343025" cy="393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smtClean="0">
                <a:solidFill>
                  <a:srgbClr val="FFFFFF"/>
                </a:solidFill>
                <a:cs typeface="Calibri"/>
              </a:rPr>
              <a:t>Д</a:t>
            </a:r>
            <a:r>
              <a:rPr sz="2400" b="1" spc="-55" smtClean="0">
                <a:solidFill>
                  <a:srgbClr val="FFFFFF"/>
                </a:solidFill>
                <a:cs typeface="Calibri"/>
              </a:rPr>
              <a:t>Е</a:t>
            </a:r>
            <a:r>
              <a:rPr sz="2400" b="1" spc="0" smtClean="0">
                <a:solidFill>
                  <a:srgbClr val="FFFFFF"/>
                </a:solidFill>
                <a:cs typeface="Calibri"/>
              </a:rPr>
              <a:t>ФИЦИТ</a:t>
            </a:r>
            <a:endParaRPr sz="2400"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813304" y="1321308"/>
            <a:ext cx="473964" cy="6797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69535" y="1520952"/>
            <a:ext cx="4207764" cy="24582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35652" y="1246632"/>
            <a:ext cx="3950207" cy="7833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29300" y="1325880"/>
            <a:ext cx="1933955" cy="6797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007734" y="1404873"/>
            <a:ext cx="1554480" cy="393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smtClean="0">
                <a:solidFill>
                  <a:srgbClr val="FFFFFF"/>
                </a:solidFill>
                <a:cs typeface="Calibri"/>
              </a:rPr>
              <a:t>ПРОФ</a:t>
            </a:r>
            <a:r>
              <a:rPr sz="2400" b="1" spc="-10" smtClean="0">
                <a:solidFill>
                  <a:srgbClr val="FFFFFF"/>
                </a:solidFill>
                <a:cs typeface="Calibri"/>
              </a:rPr>
              <a:t>И</a:t>
            </a:r>
            <a:r>
              <a:rPr sz="2400" b="1" spc="0" smtClean="0">
                <a:solidFill>
                  <a:srgbClr val="FFFFFF"/>
                </a:solidFill>
                <a:cs typeface="Calibri"/>
              </a:rPr>
              <a:t>ЦИТ</a:t>
            </a:r>
            <a:endParaRPr sz="2400"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357871" y="1325880"/>
            <a:ext cx="473964" cy="6797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2627" y="2093976"/>
            <a:ext cx="3782567" cy="7010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5008" y="2894076"/>
            <a:ext cx="3781044" cy="70103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92632" y="2259838"/>
            <a:ext cx="2813685" cy="11626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0955">
              <a:lnSpc>
                <a:spcPct val="100000"/>
              </a:lnSpc>
            </a:pPr>
            <a:r>
              <a:rPr sz="2200" b="1" spc="-15" dirty="0" err="1" smtClean="0">
                <a:cs typeface="Calibri"/>
              </a:rPr>
              <a:t>Н</a:t>
            </a:r>
            <a:r>
              <a:rPr sz="2200" b="1" spc="-30" dirty="0" err="1" smtClean="0">
                <a:cs typeface="Calibri"/>
              </a:rPr>
              <a:t>а</a:t>
            </a:r>
            <a:r>
              <a:rPr sz="2200" b="1" spc="-50" dirty="0" err="1" smtClean="0">
                <a:cs typeface="Calibri"/>
              </a:rPr>
              <a:t>к</a:t>
            </a:r>
            <a:r>
              <a:rPr sz="2200" b="1" spc="-15" dirty="0" err="1" smtClean="0">
                <a:cs typeface="Calibri"/>
              </a:rPr>
              <a:t>опленные</a:t>
            </a:r>
            <a:r>
              <a:rPr sz="2200" b="1" spc="45" dirty="0" smtClean="0">
                <a:cs typeface="Calibri"/>
              </a:rPr>
              <a:t> </a:t>
            </a:r>
            <a:r>
              <a:rPr sz="2200" b="1" spc="-15" dirty="0" err="1" smtClean="0">
                <a:cs typeface="Calibri"/>
              </a:rPr>
              <a:t>резе</a:t>
            </a:r>
            <a:r>
              <a:rPr sz="2200" b="1" spc="-25" dirty="0" err="1" smtClean="0">
                <a:cs typeface="Calibri"/>
              </a:rPr>
              <a:t>р</a:t>
            </a:r>
            <a:r>
              <a:rPr sz="2200" b="1" spc="-15" dirty="0" err="1" smtClean="0">
                <a:cs typeface="Calibri"/>
              </a:rPr>
              <a:t>вы</a:t>
            </a:r>
            <a:endParaRPr sz="2200" dirty="0">
              <a:cs typeface="Calibri"/>
            </a:endParaRPr>
          </a:p>
          <a:p>
            <a:pPr>
              <a:lnSpc>
                <a:spcPts val="650"/>
              </a:lnSpc>
              <a:spcBef>
                <a:spcPts val="14"/>
              </a:spcBef>
            </a:pPr>
            <a:endParaRPr sz="65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12700">
              <a:lnSpc>
                <a:spcPct val="100000"/>
              </a:lnSpc>
            </a:pPr>
            <a:r>
              <a:rPr sz="2200" b="1" spc="-215" dirty="0" err="1" smtClean="0">
                <a:cs typeface="Calibri"/>
              </a:rPr>
              <a:t>Г</a:t>
            </a:r>
            <a:r>
              <a:rPr sz="2200" b="1" spc="-15" dirty="0" err="1" smtClean="0">
                <a:cs typeface="Calibri"/>
              </a:rPr>
              <a:t>ос</a:t>
            </a:r>
            <a:r>
              <a:rPr sz="2200" b="1" spc="-100" dirty="0" err="1" smtClean="0">
                <a:cs typeface="Calibri"/>
              </a:rPr>
              <a:t>у</a:t>
            </a:r>
            <a:r>
              <a:rPr sz="2200" b="1" spc="-15" dirty="0" err="1" smtClean="0">
                <a:cs typeface="Calibri"/>
              </a:rPr>
              <a:t>дарственный</a:t>
            </a:r>
            <a:r>
              <a:rPr sz="2200" b="1" spc="25" dirty="0" smtClean="0">
                <a:cs typeface="Calibri"/>
              </a:rPr>
              <a:t> </a:t>
            </a:r>
            <a:r>
              <a:rPr sz="2200" b="1" spc="-35" dirty="0" err="1" smtClean="0">
                <a:cs typeface="Calibri"/>
              </a:rPr>
              <a:t>д</a:t>
            </a:r>
            <a:r>
              <a:rPr sz="2200" b="1" spc="-60" dirty="0" err="1" smtClean="0">
                <a:cs typeface="Calibri"/>
              </a:rPr>
              <a:t>о</a:t>
            </a:r>
            <a:r>
              <a:rPr sz="2200" b="1" spc="-10" dirty="0" err="1" smtClean="0">
                <a:cs typeface="Calibri"/>
              </a:rPr>
              <a:t>лг</a:t>
            </a:r>
            <a:endParaRPr sz="2200" dirty="0"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485388" y="2211323"/>
            <a:ext cx="428243" cy="4709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85388" y="3006851"/>
            <a:ext cx="428243" cy="47091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917947" y="2093976"/>
            <a:ext cx="3781044" cy="70103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908803" y="2894076"/>
            <a:ext cx="3782567" cy="70103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057902" y="2259838"/>
            <a:ext cx="2813685" cy="11626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0955">
              <a:lnSpc>
                <a:spcPct val="100000"/>
              </a:lnSpc>
            </a:pPr>
            <a:r>
              <a:rPr sz="2200" b="1" spc="-15" smtClean="0">
                <a:cs typeface="Calibri"/>
              </a:rPr>
              <a:t>Н</a:t>
            </a:r>
            <a:r>
              <a:rPr sz="2200" b="1" spc="-30" smtClean="0">
                <a:cs typeface="Calibri"/>
              </a:rPr>
              <a:t>а</a:t>
            </a:r>
            <a:r>
              <a:rPr sz="2200" b="1" spc="-50" smtClean="0">
                <a:cs typeface="Calibri"/>
              </a:rPr>
              <a:t>к</a:t>
            </a:r>
            <a:r>
              <a:rPr sz="2200" b="1" spc="-15" smtClean="0">
                <a:cs typeface="Calibri"/>
              </a:rPr>
              <a:t>опленные</a:t>
            </a:r>
            <a:r>
              <a:rPr sz="2200" b="1" spc="45" smtClean="0">
                <a:cs typeface="Calibri"/>
              </a:rPr>
              <a:t> </a:t>
            </a:r>
            <a:r>
              <a:rPr sz="2200" b="1" spc="-15" smtClean="0">
                <a:cs typeface="Calibri"/>
              </a:rPr>
              <a:t>резе</a:t>
            </a:r>
            <a:r>
              <a:rPr sz="2200" b="1" spc="-25" smtClean="0">
                <a:cs typeface="Calibri"/>
              </a:rPr>
              <a:t>р</a:t>
            </a:r>
            <a:r>
              <a:rPr sz="2200" b="1" spc="-15" smtClean="0">
                <a:cs typeface="Calibri"/>
              </a:rPr>
              <a:t>вы</a:t>
            </a:r>
            <a:endParaRPr sz="2200">
              <a:cs typeface="Calibri"/>
            </a:endParaRPr>
          </a:p>
          <a:p>
            <a:pPr>
              <a:lnSpc>
                <a:spcPts val="650"/>
              </a:lnSpc>
              <a:spcBef>
                <a:spcPts val="14"/>
              </a:spcBef>
            </a:pPr>
            <a:endParaRPr sz="6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2200" b="1" spc="-215" smtClean="0">
                <a:cs typeface="Calibri"/>
              </a:rPr>
              <a:t>Г</a:t>
            </a:r>
            <a:r>
              <a:rPr sz="2200" b="1" spc="-15" smtClean="0">
                <a:cs typeface="Calibri"/>
              </a:rPr>
              <a:t>ос</a:t>
            </a:r>
            <a:r>
              <a:rPr sz="2200" b="1" spc="-100" smtClean="0">
                <a:cs typeface="Calibri"/>
              </a:rPr>
              <a:t>у</a:t>
            </a:r>
            <a:r>
              <a:rPr sz="2200" b="1" spc="-15" smtClean="0">
                <a:cs typeface="Calibri"/>
              </a:rPr>
              <a:t>дарственный</a:t>
            </a:r>
            <a:r>
              <a:rPr sz="2200" b="1" spc="25" smtClean="0">
                <a:cs typeface="Calibri"/>
              </a:rPr>
              <a:t> </a:t>
            </a:r>
            <a:r>
              <a:rPr sz="2200" b="1" spc="-35" smtClean="0">
                <a:cs typeface="Calibri"/>
              </a:rPr>
              <a:t>д</a:t>
            </a:r>
            <a:r>
              <a:rPr sz="2200" b="1" spc="-60" smtClean="0">
                <a:cs typeface="Calibri"/>
              </a:rPr>
              <a:t>о</a:t>
            </a:r>
            <a:r>
              <a:rPr sz="2200" b="1" spc="-10" smtClean="0">
                <a:cs typeface="Calibri"/>
              </a:rPr>
              <a:t>лг</a:t>
            </a:r>
            <a:endParaRPr sz="2200"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949183" y="2206751"/>
            <a:ext cx="429768" cy="46939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949183" y="3012948"/>
            <a:ext cx="429768" cy="46939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36854" y="4319904"/>
            <a:ext cx="3631565" cy="1491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635" algn="ctr">
              <a:lnSpc>
                <a:spcPct val="100000"/>
              </a:lnSpc>
            </a:pPr>
            <a:r>
              <a:rPr sz="2400" b="1" smtClean="0">
                <a:solidFill>
                  <a:srgbClr val="FF0000"/>
                </a:solidFill>
                <a:cs typeface="Calibri"/>
              </a:rPr>
              <a:t>При</a:t>
            </a:r>
            <a:r>
              <a:rPr sz="2400" b="1" spc="-5" smtClean="0">
                <a:solidFill>
                  <a:srgbClr val="FF0000"/>
                </a:solidFill>
                <a:cs typeface="Calibri"/>
              </a:rPr>
              <a:t> </a:t>
            </a:r>
            <a:r>
              <a:rPr sz="2400" b="1" spc="-30" smtClean="0">
                <a:solidFill>
                  <a:srgbClr val="FF0000"/>
                </a:solidFill>
                <a:cs typeface="Calibri"/>
              </a:rPr>
              <a:t>д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ефиц</a:t>
            </a:r>
            <a:r>
              <a:rPr sz="2400" b="1" spc="-10" smtClean="0">
                <a:solidFill>
                  <a:srgbClr val="FF0000"/>
                </a:solidFill>
                <a:cs typeface="Calibri"/>
              </a:rPr>
              <a:t>и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тном</a:t>
            </a:r>
            <a:r>
              <a:rPr sz="2400" b="1" spc="25" smtClean="0">
                <a:solidFill>
                  <a:srgbClr val="FF0000"/>
                </a:solidFill>
                <a:cs typeface="Calibri"/>
              </a:rPr>
              <a:t> 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б</a:t>
            </a:r>
            <a:r>
              <a:rPr sz="2400" b="1" spc="-60" smtClean="0">
                <a:solidFill>
                  <a:srgbClr val="FF0000"/>
                </a:solidFill>
                <a:cs typeface="Calibri"/>
              </a:rPr>
              <a:t>ю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д</a:t>
            </a:r>
            <a:r>
              <a:rPr sz="2400" b="1" spc="-50" smtClean="0">
                <a:solidFill>
                  <a:srgbClr val="FF0000"/>
                </a:solidFill>
                <a:cs typeface="Calibri"/>
              </a:rPr>
              <a:t>ж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е</a:t>
            </a:r>
            <a:r>
              <a:rPr sz="2400" b="1" spc="-10" smtClean="0">
                <a:solidFill>
                  <a:srgbClr val="FF0000"/>
                </a:solidFill>
                <a:cs typeface="Calibri"/>
              </a:rPr>
              <a:t>т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е рас</a:t>
            </a:r>
            <a:r>
              <a:rPr sz="2400" b="1" spc="-15" smtClean="0">
                <a:solidFill>
                  <a:srgbClr val="FF0000"/>
                </a:solidFill>
                <a:cs typeface="Calibri"/>
              </a:rPr>
              <a:t>т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ет</a:t>
            </a:r>
            <a:r>
              <a:rPr sz="2400" b="1" spc="-15" smtClean="0">
                <a:solidFill>
                  <a:srgbClr val="FF0000"/>
                </a:solidFill>
                <a:cs typeface="Calibri"/>
              </a:rPr>
              <a:t> </a:t>
            </a:r>
            <a:r>
              <a:rPr sz="2400" b="1" spc="-35" smtClean="0">
                <a:solidFill>
                  <a:srgbClr val="FF0000"/>
                </a:solidFill>
                <a:cs typeface="Calibri"/>
              </a:rPr>
              <a:t>до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лг</a:t>
            </a:r>
            <a:r>
              <a:rPr sz="2400" b="1" spc="-20" smtClean="0">
                <a:solidFill>
                  <a:srgbClr val="FF0000"/>
                </a:solidFill>
                <a:cs typeface="Calibri"/>
              </a:rPr>
              <a:t> 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и (</a:t>
            </a:r>
            <a:r>
              <a:rPr sz="2400" b="1" spc="-10" smtClean="0">
                <a:solidFill>
                  <a:srgbClr val="FF0000"/>
                </a:solidFill>
                <a:cs typeface="Calibri"/>
              </a:rPr>
              <a:t>и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л</a:t>
            </a:r>
            <a:r>
              <a:rPr sz="2400" b="1" spc="-10" smtClean="0">
                <a:solidFill>
                  <a:srgbClr val="FF0000"/>
                </a:solidFill>
                <a:cs typeface="Calibri"/>
              </a:rPr>
              <a:t>и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) сни</a:t>
            </a:r>
            <a:r>
              <a:rPr sz="2400" b="1" spc="-45" smtClean="0">
                <a:solidFill>
                  <a:srgbClr val="FF0000"/>
                </a:solidFill>
                <a:cs typeface="Calibri"/>
              </a:rPr>
              <a:t>ж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аю</a:t>
            </a:r>
            <a:r>
              <a:rPr sz="2400" b="1" spc="-20" smtClean="0">
                <a:solidFill>
                  <a:srgbClr val="FF0000"/>
                </a:solidFill>
                <a:cs typeface="Calibri"/>
              </a:rPr>
              <a:t>т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ся</a:t>
            </a:r>
            <a:r>
              <a:rPr sz="2400" b="1" spc="-10" smtClean="0">
                <a:solidFill>
                  <a:srgbClr val="FF0000"/>
                </a:solidFill>
                <a:cs typeface="Calibri"/>
              </a:rPr>
              <a:t> 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о</a:t>
            </a:r>
            <a:r>
              <a:rPr sz="2400" b="1" spc="5" smtClean="0">
                <a:solidFill>
                  <a:srgbClr val="FF0000"/>
                </a:solidFill>
                <a:cs typeface="Calibri"/>
              </a:rPr>
              <a:t>с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т</a:t>
            </a:r>
            <a:r>
              <a:rPr sz="2400" b="1" spc="-10" smtClean="0">
                <a:solidFill>
                  <a:srgbClr val="FF0000"/>
                </a:solidFill>
                <a:cs typeface="Calibri"/>
              </a:rPr>
              <a:t>а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тки ср</a:t>
            </a:r>
            <a:r>
              <a:rPr sz="2400" b="1" spc="-40" smtClean="0">
                <a:solidFill>
                  <a:srgbClr val="FF0000"/>
                </a:solidFill>
                <a:cs typeface="Calibri"/>
              </a:rPr>
              <a:t>е</a:t>
            </a:r>
            <a:r>
              <a:rPr sz="2400" b="1" spc="-30" smtClean="0">
                <a:solidFill>
                  <a:srgbClr val="FF0000"/>
                </a:solidFill>
                <a:cs typeface="Calibri"/>
              </a:rPr>
              <a:t>д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ств (на</a:t>
            </a:r>
            <a:r>
              <a:rPr sz="2400" b="1" spc="-40" smtClean="0">
                <a:solidFill>
                  <a:srgbClr val="FF0000"/>
                </a:solidFill>
                <a:cs typeface="Calibri"/>
              </a:rPr>
              <a:t>к</a:t>
            </a:r>
            <a:r>
              <a:rPr sz="2400" b="1" spc="0" smtClean="0">
                <a:solidFill>
                  <a:srgbClr val="FF0000"/>
                </a:solidFill>
                <a:cs typeface="Calibri"/>
              </a:rPr>
              <a:t>опления)</a:t>
            </a:r>
            <a:endParaRPr sz="2400"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835144" y="4319904"/>
            <a:ext cx="3768090" cy="1491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0" algn="ctr">
              <a:lnSpc>
                <a:spcPct val="100000"/>
              </a:lnSpc>
            </a:pPr>
            <a:r>
              <a:rPr sz="2400" b="1" smtClean="0">
                <a:solidFill>
                  <a:srgbClr val="00AF50"/>
                </a:solidFill>
                <a:cs typeface="Calibri"/>
              </a:rPr>
              <a:t>При профиц</a:t>
            </a:r>
            <a:r>
              <a:rPr sz="2400" b="1" spc="-15" smtClean="0">
                <a:solidFill>
                  <a:srgbClr val="00AF50"/>
                </a:solidFill>
                <a:cs typeface="Calibri"/>
              </a:rPr>
              <a:t>и</a:t>
            </a:r>
            <a:r>
              <a:rPr sz="2400" b="1" spc="0" smtClean="0">
                <a:solidFill>
                  <a:srgbClr val="00AF50"/>
                </a:solidFill>
                <a:cs typeface="Calibri"/>
              </a:rPr>
              <a:t>тном</a:t>
            </a:r>
            <a:r>
              <a:rPr sz="2400" b="1" spc="20" smtClean="0">
                <a:solidFill>
                  <a:srgbClr val="00AF50"/>
                </a:solidFill>
                <a:cs typeface="Calibri"/>
              </a:rPr>
              <a:t> </a:t>
            </a:r>
            <a:r>
              <a:rPr sz="2400" b="1" spc="0" smtClean="0">
                <a:solidFill>
                  <a:srgbClr val="00AF50"/>
                </a:solidFill>
                <a:cs typeface="Calibri"/>
              </a:rPr>
              <a:t>б</a:t>
            </a:r>
            <a:r>
              <a:rPr sz="2400" b="1" spc="-60" smtClean="0">
                <a:solidFill>
                  <a:srgbClr val="00AF50"/>
                </a:solidFill>
                <a:cs typeface="Calibri"/>
              </a:rPr>
              <a:t>ю</a:t>
            </a:r>
            <a:r>
              <a:rPr sz="2400" b="1" spc="0" smtClean="0">
                <a:solidFill>
                  <a:srgbClr val="00AF50"/>
                </a:solidFill>
                <a:cs typeface="Calibri"/>
              </a:rPr>
              <a:t>д</a:t>
            </a:r>
            <a:r>
              <a:rPr sz="2400" b="1" spc="-50" smtClean="0">
                <a:solidFill>
                  <a:srgbClr val="00AF50"/>
                </a:solidFill>
                <a:cs typeface="Calibri"/>
              </a:rPr>
              <a:t>ж</a:t>
            </a:r>
            <a:r>
              <a:rPr sz="2400" b="1" spc="0" smtClean="0">
                <a:solidFill>
                  <a:srgbClr val="00AF50"/>
                </a:solidFill>
                <a:cs typeface="Calibri"/>
              </a:rPr>
              <a:t>е</a:t>
            </a:r>
            <a:r>
              <a:rPr sz="2400" b="1" spc="-10" smtClean="0">
                <a:solidFill>
                  <a:srgbClr val="00AF50"/>
                </a:solidFill>
                <a:cs typeface="Calibri"/>
              </a:rPr>
              <a:t>т</a:t>
            </a:r>
            <a:r>
              <a:rPr sz="2400" b="1" spc="0" smtClean="0">
                <a:solidFill>
                  <a:srgbClr val="00AF50"/>
                </a:solidFill>
                <a:cs typeface="Calibri"/>
              </a:rPr>
              <a:t>е сни</a:t>
            </a:r>
            <a:r>
              <a:rPr sz="2400" b="1" spc="-50" smtClean="0">
                <a:solidFill>
                  <a:srgbClr val="00AF50"/>
                </a:solidFill>
                <a:cs typeface="Calibri"/>
              </a:rPr>
              <a:t>ж</a:t>
            </a:r>
            <a:r>
              <a:rPr sz="2400" b="1" spc="0" smtClean="0">
                <a:solidFill>
                  <a:srgbClr val="00AF50"/>
                </a:solidFill>
                <a:cs typeface="Calibri"/>
              </a:rPr>
              <a:t>ае</a:t>
            </a:r>
            <a:r>
              <a:rPr sz="2400" b="1" spc="-10" smtClean="0">
                <a:solidFill>
                  <a:srgbClr val="00AF50"/>
                </a:solidFill>
                <a:cs typeface="Calibri"/>
              </a:rPr>
              <a:t>т</a:t>
            </a:r>
            <a:r>
              <a:rPr sz="2400" b="1" spc="0" smtClean="0">
                <a:solidFill>
                  <a:srgbClr val="00AF50"/>
                </a:solidFill>
                <a:cs typeface="Calibri"/>
              </a:rPr>
              <a:t>ся</a:t>
            </a:r>
            <a:r>
              <a:rPr sz="2400" b="1" spc="-10" smtClean="0">
                <a:solidFill>
                  <a:srgbClr val="00AF50"/>
                </a:solidFill>
                <a:cs typeface="Calibri"/>
              </a:rPr>
              <a:t> </a:t>
            </a:r>
            <a:r>
              <a:rPr sz="2400" b="1" spc="-35" smtClean="0">
                <a:solidFill>
                  <a:srgbClr val="00AF50"/>
                </a:solidFill>
                <a:cs typeface="Calibri"/>
              </a:rPr>
              <a:t>до</a:t>
            </a:r>
            <a:r>
              <a:rPr sz="2400" b="1" spc="0" smtClean="0">
                <a:solidFill>
                  <a:srgbClr val="00AF50"/>
                </a:solidFill>
                <a:cs typeface="Calibri"/>
              </a:rPr>
              <a:t>лг</a:t>
            </a:r>
            <a:r>
              <a:rPr sz="2400" b="1" spc="-20" smtClean="0">
                <a:solidFill>
                  <a:srgbClr val="00AF50"/>
                </a:solidFill>
                <a:cs typeface="Calibri"/>
              </a:rPr>
              <a:t> </a:t>
            </a:r>
            <a:r>
              <a:rPr sz="2400" b="1" spc="0" smtClean="0">
                <a:solidFill>
                  <a:srgbClr val="00AF50"/>
                </a:solidFill>
                <a:cs typeface="Calibri"/>
              </a:rPr>
              <a:t>и</a:t>
            </a:r>
            <a:r>
              <a:rPr sz="2400" b="1" spc="-10" smtClean="0">
                <a:solidFill>
                  <a:srgbClr val="00AF50"/>
                </a:solidFill>
                <a:cs typeface="Calibri"/>
              </a:rPr>
              <a:t>л</a:t>
            </a:r>
            <a:r>
              <a:rPr sz="2400" b="1" spc="0" smtClean="0">
                <a:solidFill>
                  <a:srgbClr val="00AF50"/>
                </a:solidFill>
                <a:cs typeface="Calibri"/>
              </a:rPr>
              <a:t>и (</a:t>
            </a:r>
            <a:r>
              <a:rPr sz="2400" b="1" spc="-10" smtClean="0">
                <a:solidFill>
                  <a:srgbClr val="00AF50"/>
                </a:solidFill>
                <a:cs typeface="Calibri"/>
              </a:rPr>
              <a:t>и</a:t>
            </a:r>
            <a:r>
              <a:rPr sz="2400" b="1" spc="0" smtClean="0">
                <a:solidFill>
                  <a:srgbClr val="00AF50"/>
                </a:solidFill>
                <a:cs typeface="Calibri"/>
              </a:rPr>
              <a:t>л</a:t>
            </a:r>
            <a:r>
              <a:rPr sz="2400" b="1" spc="-10" smtClean="0">
                <a:solidFill>
                  <a:srgbClr val="00AF50"/>
                </a:solidFill>
                <a:cs typeface="Calibri"/>
              </a:rPr>
              <a:t>и</a:t>
            </a:r>
            <a:r>
              <a:rPr sz="2400" b="1" spc="0" smtClean="0">
                <a:solidFill>
                  <a:srgbClr val="00AF50"/>
                </a:solidFill>
                <a:cs typeface="Calibri"/>
              </a:rPr>
              <a:t>) растут</a:t>
            </a:r>
            <a:r>
              <a:rPr sz="2400" b="1" spc="-10" smtClean="0">
                <a:solidFill>
                  <a:srgbClr val="00AF50"/>
                </a:solidFill>
                <a:cs typeface="Calibri"/>
              </a:rPr>
              <a:t> </a:t>
            </a:r>
            <a:r>
              <a:rPr sz="2400" b="1" spc="0" smtClean="0">
                <a:solidFill>
                  <a:srgbClr val="00AF50"/>
                </a:solidFill>
                <a:cs typeface="Calibri"/>
              </a:rPr>
              <a:t>о</a:t>
            </a:r>
            <a:r>
              <a:rPr sz="2400" b="1" spc="5" smtClean="0">
                <a:solidFill>
                  <a:srgbClr val="00AF50"/>
                </a:solidFill>
                <a:cs typeface="Calibri"/>
              </a:rPr>
              <a:t>с</a:t>
            </a:r>
            <a:r>
              <a:rPr sz="2400" b="1" spc="0" smtClean="0">
                <a:solidFill>
                  <a:srgbClr val="00AF50"/>
                </a:solidFill>
                <a:cs typeface="Calibri"/>
              </a:rPr>
              <a:t>т</a:t>
            </a:r>
            <a:r>
              <a:rPr sz="2400" b="1" spc="-10" smtClean="0">
                <a:solidFill>
                  <a:srgbClr val="00AF50"/>
                </a:solidFill>
                <a:cs typeface="Calibri"/>
              </a:rPr>
              <a:t>а</a:t>
            </a:r>
            <a:r>
              <a:rPr sz="2400" b="1" spc="0" smtClean="0">
                <a:solidFill>
                  <a:srgbClr val="00AF50"/>
                </a:solidFill>
                <a:cs typeface="Calibri"/>
              </a:rPr>
              <a:t>тки ср</a:t>
            </a:r>
            <a:r>
              <a:rPr sz="2400" b="1" spc="-40" smtClean="0">
                <a:solidFill>
                  <a:srgbClr val="00AF50"/>
                </a:solidFill>
                <a:cs typeface="Calibri"/>
              </a:rPr>
              <a:t>е</a:t>
            </a:r>
            <a:r>
              <a:rPr sz="2400" b="1" spc="-30" smtClean="0">
                <a:solidFill>
                  <a:srgbClr val="00AF50"/>
                </a:solidFill>
                <a:cs typeface="Calibri"/>
              </a:rPr>
              <a:t>д</a:t>
            </a:r>
            <a:r>
              <a:rPr sz="2400" b="1" spc="0" smtClean="0">
                <a:solidFill>
                  <a:srgbClr val="00AF50"/>
                </a:solidFill>
                <a:cs typeface="Calibri"/>
              </a:rPr>
              <a:t>ств (на</a:t>
            </a:r>
            <a:r>
              <a:rPr sz="2400" b="1" spc="-40" smtClean="0">
                <a:solidFill>
                  <a:srgbClr val="00AF50"/>
                </a:solidFill>
                <a:cs typeface="Calibri"/>
              </a:rPr>
              <a:t>к</a:t>
            </a:r>
            <a:r>
              <a:rPr sz="2400" b="1" spc="0" smtClean="0">
                <a:solidFill>
                  <a:srgbClr val="00AF50"/>
                </a:solidFill>
                <a:cs typeface="Calibri"/>
              </a:rPr>
              <a:t>опления)</a:t>
            </a:r>
            <a:endParaRPr sz="2400">
              <a:cs typeface="Calibri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0" y="0"/>
            <a:ext cx="9144000" cy="93610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ea typeface="+mj-ea"/>
                <a:cs typeface="+mj-cs"/>
              </a:rPr>
              <a:t>Дефицит и </a:t>
            </a:r>
            <a:r>
              <a:rPr lang="ru-RU" sz="2800" b="1" dirty="0" err="1" smtClean="0">
                <a:ea typeface="+mj-ea"/>
                <a:cs typeface="+mj-cs"/>
              </a:rPr>
              <a:t>профицит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28" name="Номер слайда 2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Заголовок 1"/>
          <p:cNvSpPr txBox="1">
            <a:spLocks/>
          </p:cNvSpPr>
          <p:nvPr/>
        </p:nvSpPr>
        <p:spPr>
          <a:xfrm>
            <a:off x="0" y="0"/>
            <a:ext cx="9144000" cy="93610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lvl="0" algn="ctr">
              <a:lnSpc>
                <a:spcPts val="2400"/>
              </a:lnSpc>
              <a:spcBef>
                <a:spcPct val="0"/>
              </a:spcBef>
              <a:defRPr/>
            </a:pPr>
            <a:r>
              <a:rPr lang="ru-RU" sz="2800" b="1" dirty="0" smtClean="0"/>
              <a:t>Основные задачи бюджетной и налоговой политики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28" name="Номер слайда 2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836712"/>
            <a:ext cx="8892480" cy="288032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ts val="1800"/>
              </a:spcBef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получение необходимого объема доходов районного бюджета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404664"/>
            <a:ext cx="8892480" cy="288032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ts val="1800"/>
              </a:spcBef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обеспечение сбалансированности бюджета муниципального района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2132856"/>
            <a:ext cx="9144000" cy="288032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ts val="1800"/>
              </a:spcBef>
            </a:pPr>
            <a:r>
              <a:rPr lang="ru-RU" dirty="0" smtClean="0">
                <a:solidFill>
                  <a:schemeClr val="tx1"/>
                </a:solidFill>
              </a:rPr>
              <a:t>интеграция процессов стратегического прогнозирования и бюджетного планирования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1340768"/>
            <a:ext cx="7884368" cy="576064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ts val="1800"/>
              </a:spcBef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поддержка предпринимательской и инвестиционной деятельности, обеспечивающая налоговую конкурентоспособность бизнеса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2672372"/>
            <a:ext cx="8892480" cy="504056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ts val="1800"/>
              </a:spcBef>
            </a:pPr>
            <a:r>
              <a:rPr lang="ru-RU" dirty="0">
                <a:solidFill>
                  <a:schemeClr val="tx1"/>
                </a:solidFill>
              </a:rPr>
              <a:t>повышение эффективности бюджетных расходов на основе оценки достигнутых результатов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8615" y="3509536"/>
            <a:ext cx="9144000" cy="360040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ts val="1800"/>
              </a:spcBef>
            </a:pPr>
            <a:r>
              <a:rPr lang="ru-RU" dirty="0">
                <a:solidFill>
                  <a:schemeClr val="tx1"/>
                </a:solidFill>
              </a:rPr>
              <a:t>оказание мер социальной поддержки с учетом критериев нуждаемости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3987" y="4149080"/>
            <a:ext cx="8028384" cy="576064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ts val="1800"/>
              </a:spcBef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обеспечение открытости и прозрачности областного бюджета и бюджетного процесса для граждан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939" y="5900009"/>
            <a:ext cx="7812360" cy="324036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ts val="1800"/>
              </a:spcBef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совершенствование системы межбюджетных отношений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939" y="5110346"/>
            <a:ext cx="7308304" cy="360040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0" fontAlgn="base" hangingPunct="0">
              <a:spcBef>
                <a:spcPts val="1800"/>
              </a:spcBef>
            </a:pPr>
            <a:r>
              <a:rPr lang="ru-RU" dirty="0">
                <a:solidFill>
                  <a:schemeClr val="tx1"/>
                </a:solidFill>
              </a:rPr>
              <a:t>развитие системы внутреннего государственного финансового контроля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1540" y="468052"/>
            <a:ext cx="2016224" cy="18118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40140" y="551687"/>
            <a:ext cx="403859" cy="5212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02780" y="1313688"/>
            <a:ext cx="522731" cy="5212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0" y="0"/>
            <a:ext cx="9144000" cy="93610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R="0" algn="ctr">
              <a:lnSpc>
                <a:spcPts val="2400"/>
              </a:lnSpc>
            </a:pPr>
            <a:r>
              <a:rPr lang="ru-RU" sz="2800" b="1" spc="-15" dirty="0" smtClean="0">
                <a:cs typeface="Trebuchet MS"/>
              </a:rPr>
              <a:t>Ос</a:t>
            </a:r>
            <a:r>
              <a:rPr lang="ru-RU" sz="2800" b="1" spc="-25" dirty="0" smtClean="0">
                <a:cs typeface="Trebuchet MS"/>
              </a:rPr>
              <a:t>н</a:t>
            </a:r>
            <a:r>
              <a:rPr lang="ru-RU" sz="2800" b="1" spc="-15" dirty="0" smtClean="0">
                <a:cs typeface="Trebuchet MS"/>
              </a:rPr>
              <a:t>овн</a:t>
            </a:r>
            <a:r>
              <a:rPr lang="ru-RU" sz="2800" b="1" spc="-30" dirty="0" smtClean="0">
                <a:cs typeface="Trebuchet MS"/>
              </a:rPr>
              <a:t>ы</a:t>
            </a:r>
            <a:r>
              <a:rPr lang="ru-RU" sz="2800" b="1" spc="-15" dirty="0" smtClean="0">
                <a:cs typeface="Trebuchet MS"/>
              </a:rPr>
              <a:t>е</a:t>
            </a:r>
            <a:r>
              <a:rPr lang="ru-RU" sz="2800" b="1" spc="15" dirty="0" smtClean="0">
                <a:cs typeface="Trebuchet MS"/>
              </a:rPr>
              <a:t> </a:t>
            </a:r>
            <a:r>
              <a:rPr lang="ru-RU" sz="2800" b="1" spc="-15" dirty="0" smtClean="0">
                <a:cs typeface="Trebuchet MS"/>
              </a:rPr>
              <a:t>п</a:t>
            </a:r>
            <a:r>
              <a:rPr lang="ru-RU" sz="2800" b="1" spc="-10" dirty="0" smtClean="0">
                <a:cs typeface="Trebuchet MS"/>
              </a:rPr>
              <a:t>а</a:t>
            </a:r>
            <a:r>
              <a:rPr lang="ru-RU" sz="2800" b="1" spc="-15" dirty="0" smtClean="0">
                <a:cs typeface="Trebuchet MS"/>
              </a:rPr>
              <a:t>рам</a:t>
            </a:r>
            <a:r>
              <a:rPr lang="ru-RU" sz="2800" b="1" spc="-10" dirty="0" smtClean="0">
                <a:cs typeface="Trebuchet MS"/>
              </a:rPr>
              <a:t>е</a:t>
            </a:r>
            <a:r>
              <a:rPr lang="ru-RU" sz="2800" b="1" spc="-15" dirty="0" smtClean="0">
                <a:cs typeface="Trebuchet MS"/>
              </a:rPr>
              <a:t>тры</a:t>
            </a:r>
            <a:r>
              <a:rPr lang="ru-RU" sz="2800" b="1" spc="-20" dirty="0" smtClean="0">
                <a:cs typeface="Trebuchet MS"/>
              </a:rPr>
              <a:t> </a:t>
            </a:r>
            <a:r>
              <a:rPr lang="ru-RU" sz="2800" b="1" spc="-15" dirty="0" smtClean="0">
                <a:cs typeface="Trebuchet MS"/>
              </a:rPr>
              <a:t>консолидированного бюджета на 2018 год и на плановый </a:t>
            </a:r>
          </a:p>
          <a:p>
            <a:pPr marR="0" algn="ctr">
              <a:lnSpc>
                <a:spcPts val="2400"/>
              </a:lnSpc>
            </a:pPr>
            <a:r>
              <a:rPr lang="ru-RU" sz="2800" b="1" spc="-15" dirty="0" smtClean="0">
                <a:cs typeface="Trebuchet MS"/>
              </a:rPr>
              <a:t>период 2019 и 2020 годов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16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126838"/>
              </p:ext>
            </p:extLst>
          </p:nvPr>
        </p:nvGraphicFramePr>
        <p:xfrm>
          <a:off x="619125" y="2384884"/>
          <a:ext cx="8322944" cy="380610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263655"/>
                <a:gridCol w="1795631"/>
                <a:gridCol w="1631829"/>
                <a:gridCol w="1631829"/>
              </a:tblGrid>
              <a:tr h="638868">
                <a:tc rowSpan="2"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Наименование дохода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Проект бюджета 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06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на </a:t>
                      </a:r>
                      <a:r>
                        <a:rPr lang="ru-RU" sz="1800" b="1" dirty="0" smtClean="0">
                          <a:effectLst/>
                        </a:rPr>
                        <a:t>2018 </a:t>
                      </a:r>
                      <a:r>
                        <a:rPr lang="ru-RU" sz="1800" b="1" dirty="0">
                          <a:effectLst/>
                        </a:rPr>
                        <a:t>год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на </a:t>
                      </a:r>
                      <a:r>
                        <a:rPr lang="ru-RU" sz="1800" b="1" dirty="0" smtClean="0">
                          <a:effectLst/>
                        </a:rPr>
                        <a:t>2019 </a:t>
                      </a:r>
                      <a:r>
                        <a:rPr lang="ru-RU" sz="1800" b="1" dirty="0">
                          <a:effectLst/>
                        </a:rPr>
                        <a:t>год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на </a:t>
                      </a:r>
                      <a:r>
                        <a:rPr lang="ru-RU" sz="1800" b="1" dirty="0" smtClean="0">
                          <a:effectLst/>
                        </a:rPr>
                        <a:t>2020 </a:t>
                      </a:r>
                      <a:r>
                        <a:rPr lang="ru-RU" sz="1800" b="1" dirty="0">
                          <a:effectLst/>
                        </a:rPr>
                        <a:t>год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61205">
                <a:tc>
                  <a:txBody>
                    <a:bodyPr/>
                    <a:lstStyle/>
                    <a:p>
                      <a:pPr indent="21590"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Налог на доходы физических лиц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</a:rPr>
                        <a:t>30041,8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</a:rPr>
                        <a:t>30230,4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</a:rPr>
                        <a:t>30582,7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42903">
                <a:tc>
                  <a:txBody>
                    <a:bodyPr/>
                    <a:lstStyle/>
                    <a:p>
                      <a:pPr indent="21590"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Акцизы на нефтепродукты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</a:rPr>
                        <a:t>2651,2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</a:rPr>
                        <a:t>2972,1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</a:rPr>
                        <a:t>3017,2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40717">
                <a:tc>
                  <a:txBody>
                    <a:bodyPr/>
                    <a:lstStyle/>
                    <a:p>
                      <a:pPr indent="21590"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Налоги на совокупный доход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</a:rPr>
                        <a:t>4128,0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</a:rPr>
                        <a:t>4403,7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</a:rPr>
                        <a:t>4704,4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80603">
                <a:tc>
                  <a:txBody>
                    <a:bodyPr/>
                    <a:lstStyle/>
                    <a:p>
                      <a:pPr indent="21590"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Налоги на имущество 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</a:rPr>
                        <a:t>418,2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</a:rPr>
                        <a:t>420,6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</a:rPr>
                        <a:t>423,7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80603">
                <a:tc>
                  <a:txBody>
                    <a:bodyPr/>
                    <a:lstStyle/>
                    <a:p>
                      <a:pPr indent="21590"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Государственная пошлина 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</a:rPr>
                        <a:t>328,0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</a:rPr>
                        <a:t>334,1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</a:rPr>
                        <a:t>340,2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80603">
                <a:tc>
                  <a:txBody>
                    <a:bodyPr/>
                    <a:lstStyle/>
                    <a:p>
                      <a:pPr indent="21590"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Земельный налог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</a:rPr>
                        <a:t>1131,4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</a:rPr>
                        <a:t>1141,9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</a:rPr>
                        <a:t>1152,6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254824" y="2077106"/>
            <a:ext cx="183237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22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(тыс. рублей)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496" y="548680"/>
            <a:ext cx="1731264" cy="17312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40140" y="551687"/>
            <a:ext cx="403859" cy="5212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02780" y="1313688"/>
            <a:ext cx="522731" cy="5212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153514"/>
              </p:ext>
            </p:extLst>
          </p:nvPr>
        </p:nvGraphicFramePr>
        <p:xfrm>
          <a:off x="245172" y="2342514"/>
          <a:ext cx="8494969" cy="40813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50083"/>
                <a:gridCol w="1414962"/>
                <a:gridCol w="1414962"/>
                <a:gridCol w="1414962"/>
              </a:tblGrid>
              <a:tr h="480440">
                <a:tc>
                  <a:txBody>
                    <a:bodyPr/>
                    <a:lstStyle/>
                    <a:p>
                      <a:pPr marL="0" indent="0" algn="ctr"/>
                      <a:endParaRPr sz="18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latin typeface="+mn-lt"/>
                          <a:cs typeface="Arial"/>
                        </a:rPr>
                        <a:t>2018 год</a:t>
                      </a:r>
                      <a:endParaRPr sz="1800" b="1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latin typeface="+mn-lt"/>
                          <a:cs typeface="Arial"/>
                        </a:rPr>
                        <a:t>2019 год</a:t>
                      </a:r>
                      <a:endParaRPr sz="1800" b="1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DE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latin typeface="+mn-lt"/>
                          <a:cs typeface="Arial"/>
                        </a:rPr>
                        <a:t>2020 год</a:t>
                      </a:r>
                      <a:endParaRPr sz="1800" b="1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DE4"/>
                    </a:solidFill>
                  </a:tcPr>
                </a:tc>
              </a:tr>
              <a:tr h="44069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800" b="1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I.</a:t>
                      </a:r>
                      <a:r>
                        <a:rPr sz="1800" b="1" spc="-20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spc="25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Д</a:t>
                      </a:r>
                      <a:r>
                        <a:rPr sz="1800" b="1" spc="-45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spc="-55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х</a:t>
                      </a:r>
                      <a:r>
                        <a:rPr sz="1800" b="1" spc="-2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spc="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ды</a:t>
                      </a:r>
                      <a:r>
                        <a:rPr sz="1800" b="1" spc="0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, </a:t>
                      </a:r>
                      <a:r>
                        <a:rPr sz="1800" b="1" spc="-5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в</a:t>
                      </a:r>
                      <a:r>
                        <a:rPr sz="1800" b="1" spc="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с</a:t>
                      </a:r>
                      <a:r>
                        <a:rPr sz="1800" b="1" spc="-1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е</a:t>
                      </a:r>
                      <a:r>
                        <a:rPr sz="1800" b="1" spc="-35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г</a:t>
                      </a:r>
                      <a:r>
                        <a:rPr sz="1800" b="1" spc="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о</a:t>
                      </a:r>
                      <a:endParaRPr sz="1800" dirty="0">
                        <a:solidFill>
                          <a:srgbClr val="009A46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170240,4</a:t>
                      </a:r>
                      <a:endParaRPr sz="1800" b="1" dirty="0">
                        <a:solidFill>
                          <a:srgbClr val="009A46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160351,1</a:t>
                      </a:r>
                      <a:endParaRPr sz="1800" b="1" dirty="0">
                        <a:solidFill>
                          <a:srgbClr val="009A46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160591,1</a:t>
                      </a:r>
                      <a:endParaRPr sz="1800" b="1" dirty="0">
                        <a:solidFill>
                          <a:srgbClr val="009A46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689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800" smtClean="0">
                          <a:latin typeface="+mn-lt"/>
                          <a:cs typeface="Arial"/>
                        </a:rPr>
                        <a:t>из</a:t>
                      </a:r>
                      <a:r>
                        <a:rPr sz="1800" spc="-2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sz="1800" spc="0" smtClean="0">
                          <a:latin typeface="+mn-lt"/>
                          <a:cs typeface="Arial"/>
                        </a:rPr>
                        <a:t>ни</a:t>
                      </a:r>
                      <a:r>
                        <a:rPr sz="1800" spc="-10" smtClean="0">
                          <a:latin typeface="+mn-lt"/>
                          <a:cs typeface="Arial"/>
                        </a:rPr>
                        <a:t>х</a:t>
                      </a:r>
                      <a:r>
                        <a:rPr sz="1800" spc="0" smtClean="0">
                          <a:latin typeface="+mn-lt"/>
                          <a:cs typeface="Arial"/>
                        </a:rPr>
                        <a:t>:</a:t>
                      </a:r>
                      <a:endParaRPr sz="180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sz="1800" b="1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sz="1800" b="1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endParaRPr sz="1800" b="1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413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800" b="1" smtClean="0">
                          <a:latin typeface="+mn-lt"/>
                          <a:cs typeface="Arial"/>
                        </a:rPr>
                        <a:t>Н</a:t>
                      </a:r>
                      <a:r>
                        <a:rPr sz="1800" b="1" spc="-15" smtClean="0">
                          <a:latin typeface="+mn-lt"/>
                          <a:cs typeface="Arial"/>
                        </a:rPr>
                        <a:t>а</a:t>
                      </a:r>
                      <a:r>
                        <a:rPr sz="1800" b="1" spc="-30" smtClean="0">
                          <a:latin typeface="+mn-lt"/>
                          <a:cs typeface="Arial"/>
                        </a:rPr>
                        <a:t>л</a:t>
                      </a:r>
                      <a:r>
                        <a:rPr sz="1800" b="1" spc="0" smtClean="0"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spc="-30" smtClean="0">
                          <a:latin typeface="+mn-lt"/>
                          <a:cs typeface="Arial"/>
                        </a:rPr>
                        <a:t>г</a:t>
                      </a:r>
                      <a:r>
                        <a:rPr sz="1800" b="1" spc="0" smtClean="0">
                          <a:latin typeface="+mn-lt"/>
                          <a:cs typeface="Arial"/>
                        </a:rPr>
                        <a:t>овые</a:t>
                      </a:r>
                      <a:r>
                        <a:rPr sz="1800" b="1" spc="-15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spc="0" smtClean="0">
                          <a:latin typeface="+mn-lt"/>
                          <a:cs typeface="Arial"/>
                        </a:rPr>
                        <a:t>и</a:t>
                      </a:r>
                      <a:r>
                        <a:rPr sz="1800" b="1" spc="1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spc="0" smtClean="0">
                          <a:latin typeface="+mn-lt"/>
                          <a:cs typeface="Arial"/>
                        </a:rPr>
                        <a:t>нен</a:t>
                      </a:r>
                      <a:r>
                        <a:rPr sz="1800" b="1" spc="-10" smtClean="0">
                          <a:latin typeface="+mn-lt"/>
                          <a:cs typeface="Arial"/>
                        </a:rPr>
                        <a:t>а</a:t>
                      </a:r>
                      <a:r>
                        <a:rPr sz="1800" b="1" spc="-30" smtClean="0">
                          <a:latin typeface="+mn-lt"/>
                          <a:cs typeface="Arial"/>
                        </a:rPr>
                        <a:t>л</a:t>
                      </a:r>
                      <a:r>
                        <a:rPr sz="1800" b="1" spc="0" smtClean="0"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spc="-30" smtClean="0">
                          <a:latin typeface="+mn-lt"/>
                          <a:cs typeface="Arial"/>
                        </a:rPr>
                        <a:t>г</a:t>
                      </a:r>
                      <a:r>
                        <a:rPr sz="1800" b="1" spc="0" smtClean="0">
                          <a:latin typeface="+mn-lt"/>
                          <a:cs typeface="Arial"/>
                        </a:rPr>
                        <a:t>овые</a:t>
                      </a:r>
                      <a:r>
                        <a:rPr sz="1800" b="1" spc="-15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spc="0" smtClean="0">
                          <a:latin typeface="+mn-lt"/>
                          <a:cs typeface="Arial"/>
                        </a:rPr>
                        <a:t>д</a:t>
                      </a:r>
                      <a:r>
                        <a:rPr sz="1800" b="1" spc="-50" smtClean="0"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spc="-55" smtClean="0">
                          <a:latin typeface="+mn-lt"/>
                          <a:cs typeface="Arial"/>
                        </a:rPr>
                        <a:t>х</a:t>
                      </a:r>
                      <a:r>
                        <a:rPr sz="1800" b="1" spc="-25" smtClean="0"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spc="0" smtClean="0">
                          <a:latin typeface="+mn-lt"/>
                          <a:cs typeface="Arial"/>
                        </a:rPr>
                        <a:t>ды</a:t>
                      </a:r>
                      <a:endParaRPr sz="180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latin typeface="+mn-lt"/>
                          <a:cs typeface="Arial"/>
                        </a:rPr>
                        <a:t>33128,1</a:t>
                      </a:r>
                      <a:endParaRPr sz="1800" b="1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latin typeface="+mn-lt"/>
                          <a:cs typeface="Arial"/>
                        </a:rPr>
                        <a:t>33790,6</a:t>
                      </a:r>
                      <a:endParaRPr sz="1800" b="1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latin typeface="+mn-lt"/>
                          <a:cs typeface="Arial"/>
                        </a:rPr>
                        <a:t>34466,4</a:t>
                      </a:r>
                      <a:endParaRPr sz="1800" b="1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71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800" b="1" smtClean="0">
                          <a:latin typeface="+mn-lt"/>
                          <a:cs typeface="Arial"/>
                        </a:rPr>
                        <a:t>Без</a:t>
                      </a:r>
                      <a:r>
                        <a:rPr sz="1800" b="1" spc="-30" smtClean="0">
                          <a:latin typeface="+mn-lt"/>
                          <a:cs typeface="Arial"/>
                        </a:rPr>
                        <a:t>в</a:t>
                      </a:r>
                      <a:r>
                        <a:rPr sz="1800" b="1" spc="-20" smtClean="0"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spc="-45" smtClean="0">
                          <a:latin typeface="+mn-lt"/>
                          <a:cs typeface="Arial"/>
                        </a:rPr>
                        <a:t>з</a:t>
                      </a:r>
                      <a:r>
                        <a:rPr sz="1800" b="1" spc="0" smtClean="0">
                          <a:latin typeface="+mn-lt"/>
                          <a:cs typeface="Arial"/>
                        </a:rPr>
                        <a:t>мездные</a:t>
                      </a:r>
                      <a:r>
                        <a:rPr sz="1800" b="1" spc="1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spc="0" smtClean="0">
                          <a:latin typeface="+mn-lt"/>
                          <a:cs typeface="Arial"/>
                        </a:rPr>
                        <a:t>п</a:t>
                      </a:r>
                      <a:r>
                        <a:rPr sz="1800" b="1" spc="-15" smtClean="0"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spc="0" smtClean="0">
                          <a:latin typeface="+mn-lt"/>
                          <a:cs typeface="Arial"/>
                        </a:rPr>
                        <a:t>с</a:t>
                      </a:r>
                      <a:r>
                        <a:rPr sz="1800" b="1" spc="10" smtClean="0">
                          <a:latin typeface="+mn-lt"/>
                          <a:cs typeface="Arial"/>
                        </a:rPr>
                        <a:t>т</a:t>
                      </a:r>
                      <a:r>
                        <a:rPr sz="1800" b="1" spc="-20" smtClean="0">
                          <a:latin typeface="+mn-lt"/>
                          <a:cs typeface="Arial"/>
                        </a:rPr>
                        <a:t>у</a:t>
                      </a:r>
                      <a:r>
                        <a:rPr sz="1800" b="1" spc="0" smtClean="0">
                          <a:latin typeface="+mn-lt"/>
                          <a:cs typeface="Arial"/>
                        </a:rPr>
                        <a:t>п</a:t>
                      </a:r>
                      <a:r>
                        <a:rPr sz="1800" b="1" spc="-25" smtClean="0">
                          <a:latin typeface="+mn-lt"/>
                          <a:cs typeface="Arial"/>
                        </a:rPr>
                        <a:t>л</a:t>
                      </a:r>
                      <a:r>
                        <a:rPr sz="1800" b="1" spc="0" smtClean="0">
                          <a:latin typeface="+mn-lt"/>
                          <a:cs typeface="Arial"/>
                        </a:rPr>
                        <a:t>ения</a:t>
                      </a:r>
                      <a:endParaRPr sz="180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latin typeface="+mn-lt"/>
                          <a:cs typeface="Arial"/>
                        </a:rPr>
                        <a:t>137112,3</a:t>
                      </a:r>
                      <a:endParaRPr sz="1800" b="1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latin typeface="+mn-lt"/>
                          <a:cs typeface="Arial"/>
                        </a:rPr>
                        <a:t>126560,5</a:t>
                      </a:r>
                      <a:endParaRPr sz="1800" b="1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latin typeface="+mn-lt"/>
                          <a:cs typeface="Arial"/>
                        </a:rPr>
                        <a:t>126124,7</a:t>
                      </a:r>
                      <a:endParaRPr sz="1800" b="1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563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800" b="1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II.</a:t>
                      </a:r>
                      <a:r>
                        <a:rPr sz="1800" b="1" spc="-20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spc="-3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Р</a:t>
                      </a:r>
                      <a:r>
                        <a:rPr sz="1800" b="1" spc="-1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а</a:t>
                      </a:r>
                      <a:r>
                        <a:rPr sz="1800" b="1" spc="-35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с</a:t>
                      </a:r>
                      <a:r>
                        <a:rPr sz="1800" b="1" spc="-55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х</a:t>
                      </a:r>
                      <a:r>
                        <a:rPr sz="1800" b="1" spc="-25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spc="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д</a:t>
                      </a:r>
                      <a:r>
                        <a:rPr sz="1800" b="1" spc="-1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ы</a:t>
                      </a:r>
                      <a:r>
                        <a:rPr sz="1800" b="1" spc="0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, </a:t>
                      </a:r>
                      <a:r>
                        <a:rPr sz="1800" b="1" spc="-55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в</a:t>
                      </a:r>
                      <a:r>
                        <a:rPr sz="1800" b="1" spc="-1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се</a:t>
                      </a:r>
                      <a:r>
                        <a:rPr sz="1800" b="1" spc="-35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г</a:t>
                      </a:r>
                      <a:r>
                        <a:rPr sz="1800" b="1" spc="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о</a:t>
                      </a:r>
                      <a:endParaRPr sz="1800" dirty="0">
                        <a:solidFill>
                          <a:srgbClr val="009A46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170240,4</a:t>
                      </a:r>
                      <a:endParaRPr sz="1800" b="1" dirty="0">
                        <a:solidFill>
                          <a:srgbClr val="009A46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160351,1</a:t>
                      </a:r>
                      <a:endParaRPr sz="1800" b="1" dirty="0">
                        <a:solidFill>
                          <a:srgbClr val="009A46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160591,1</a:t>
                      </a:r>
                      <a:endParaRPr sz="1800" b="1" dirty="0">
                        <a:solidFill>
                          <a:srgbClr val="009A46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702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sz="1800" b="1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III.</a:t>
                      </a:r>
                      <a:r>
                        <a:rPr sz="1800" b="1" spc="-30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spc="25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Д</a:t>
                      </a:r>
                      <a:r>
                        <a:rPr sz="1800" b="1" spc="0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е</a:t>
                      </a:r>
                      <a:r>
                        <a:rPr sz="1800" b="1" spc="-35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ф</a:t>
                      </a:r>
                      <a:r>
                        <a:rPr sz="1800" b="1" spc="0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иц</a:t>
                      </a:r>
                      <a:r>
                        <a:rPr sz="1800" b="1" spc="5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и</a:t>
                      </a:r>
                      <a:r>
                        <a:rPr sz="1800" b="1" spc="0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т</a:t>
                      </a:r>
                      <a:r>
                        <a:rPr sz="1800" b="1" spc="45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spc="5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(</a:t>
                      </a:r>
                      <a:r>
                        <a:rPr sz="1800" b="1" spc="0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-), пр</a:t>
                      </a:r>
                      <a:r>
                        <a:rPr sz="1800" b="1" spc="5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spc="-40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ф</a:t>
                      </a:r>
                      <a:r>
                        <a:rPr sz="1800" b="1" spc="0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и</a:t>
                      </a:r>
                      <a:r>
                        <a:rPr sz="1800" b="1" spc="-10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ц</a:t>
                      </a:r>
                      <a:r>
                        <a:rPr sz="1800" b="1" spc="5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и</a:t>
                      </a:r>
                      <a:r>
                        <a:rPr sz="1800" b="1" spc="0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т</a:t>
                      </a:r>
                      <a:r>
                        <a:rPr sz="1800" b="1" spc="45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spc="0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(+)</a:t>
                      </a:r>
                      <a:endParaRPr sz="1800">
                        <a:solidFill>
                          <a:srgbClr val="0070C0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0,0</a:t>
                      </a:r>
                      <a:endParaRPr sz="1800" b="1" dirty="0">
                        <a:solidFill>
                          <a:srgbClr val="0070C0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0,0</a:t>
                      </a:r>
                      <a:endParaRPr sz="1800" b="1" dirty="0">
                        <a:solidFill>
                          <a:srgbClr val="0070C0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+mn-lt"/>
                          <a:cs typeface="Arial"/>
                        </a:rPr>
                        <a:t>0,0</a:t>
                      </a:r>
                      <a:endParaRPr sz="1800" b="1" dirty="0">
                        <a:solidFill>
                          <a:srgbClr val="0070C0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1776">
                <a:tc>
                  <a:txBody>
                    <a:bodyPr/>
                    <a:lstStyle/>
                    <a:p>
                      <a:pPr marL="0" marR="577215" indent="0" algn="l">
                        <a:lnSpc>
                          <a:spcPct val="100000"/>
                        </a:lnSpc>
                      </a:pPr>
                      <a:r>
                        <a:rPr sz="1800" b="1" spc="-5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V</a:t>
                      </a:r>
                      <a:r>
                        <a:rPr sz="1800" b="1" spc="5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I</a:t>
                      </a:r>
                      <a:r>
                        <a:rPr sz="1800" b="1" spc="0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.</a:t>
                      </a:r>
                      <a:r>
                        <a:rPr sz="1800" b="1" spc="-20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spc="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Ис</a:t>
                      </a:r>
                      <a:r>
                        <a:rPr sz="1800" b="1" spc="-6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т</a:t>
                      </a:r>
                      <a:r>
                        <a:rPr sz="1800" b="1" spc="-45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spc="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чни</a:t>
                      </a:r>
                      <a:r>
                        <a:rPr sz="1800" b="1" spc="1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к</a:t>
                      </a:r>
                      <a:r>
                        <a:rPr sz="1800" b="1" spc="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и</a:t>
                      </a:r>
                      <a:r>
                        <a:rPr sz="1800" b="1" spc="45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spc="-4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ф</a:t>
                      </a:r>
                      <a:r>
                        <a:rPr sz="1800" b="1" spc="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инанс</a:t>
                      </a:r>
                      <a:r>
                        <a:rPr sz="1800" b="1" spc="-1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и</a:t>
                      </a:r>
                      <a:r>
                        <a:rPr sz="1800" b="1" spc="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р</a:t>
                      </a:r>
                      <a:r>
                        <a:rPr sz="1800" b="1" spc="5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spc="-15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в</a:t>
                      </a:r>
                      <a:r>
                        <a:rPr sz="1800" b="1" spc="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ания</a:t>
                      </a:r>
                      <a:r>
                        <a:rPr sz="1800" b="1" spc="0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spc="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д</a:t>
                      </a:r>
                      <a:r>
                        <a:rPr sz="1800" b="1" spc="-1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е</a:t>
                      </a:r>
                      <a:r>
                        <a:rPr sz="1800" b="1" spc="-4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ф</a:t>
                      </a:r>
                      <a:r>
                        <a:rPr sz="1800" b="1" spc="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и</a:t>
                      </a:r>
                      <a:r>
                        <a:rPr sz="1800" b="1" spc="-1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ц</a:t>
                      </a:r>
                      <a:r>
                        <a:rPr sz="1800" b="1" spc="5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и</a:t>
                      </a:r>
                      <a:r>
                        <a:rPr sz="1800" b="1" spc="0" dirty="0" err="1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та</a:t>
                      </a:r>
                      <a:endParaRPr sz="1800" dirty="0">
                        <a:solidFill>
                          <a:srgbClr val="009A46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0,0</a:t>
                      </a:r>
                      <a:endParaRPr sz="1800" b="1" dirty="0">
                        <a:solidFill>
                          <a:srgbClr val="009A46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0,0</a:t>
                      </a:r>
                      <a:endParaRPr sz="1800" b="1" dirty="0">
                        <a:solidFill>
                          <a:srgbClr val="009A46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solidFill>
                            <a:srgbClr val="009A46"/>
                          </a:solidFill>
                          <a:latin typeface="+mn-lt"/>
                          <a:cs typeface="Arial"/>
                        </a:rPr>
                        <a:t>0,0</a:t>
                      </a:r>
                      <a:endParaRPr sz="1800" b="1" dirty="0">
                        <a:solidFill>
                          <a:srgbClr val="009A46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0" y="0"/>
            <a:ext cx="9144000" cy="93610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R="0" algn="ctr">
              <a:lnSpc>
                <a:spcPts val="2400"/>
              </a:lnSpc>
            </a:pPr>
            <a:r>
              <a:rPr lang="ru-RU" sz="2800" b="1" spc="-15" dirty="0" smtClean="0">
                <a:cs typeface="Trebuchet MS"/>
              </a:rPr>
              <a:t>Ос</a:t>
            </a:r>
            <a:r>
              <a:rPr lang="ru-RU" sz="2800" b="1" spc="-25" dirty="0" smtClean="0">
                <a:cs typeface="Trebuchet MS"/>
              </a:rPr>
              <a:t>н</a:t>
            </a:r>
            <a:r>
              <a:rPr lang="ru-RU" sz="2800" b="1" spc="-15" dirty="0" smtClean="0">
                <a:cs typeface="Trebuchet MS"/>
              </a:rPr>
              <a:t>овн</a:t>
            </a:r>
            <a:r>
              <a:rPr lang="ru-RU" sz="2800" b="1" spc="-30" dirty="0" smtClean="0">
                <a:cs typeface="Trebuchet MS"/>
              </a:rPr>
              <a:t>ы</a:t>
            </a:r>
            <a:r>
              <a:rPr lang="ru-RU" sz="2800" b="1" spc="-15" dirty="0" smtClean="0">
                <a:cs typeface="Trebuchet MS"/>
              </a:rPr>
              <a:t>е</a:t>
            </a:r>
            <a:r>
              <a:rPr lang="ru-RU" sz="2800" b="1" spc="15" dirty="0" smtClean="0">
                <a:cs typeface="Trebuchet MS"/>
              </a:rPr>
              <a:t> </a:t>
            </a:r>
            <a:r>
              <a:rPr lang="ru-RU" sz="2800" b="1" spc="-15" dirty="0" smtClean="0">
                <a:cs typeface="Trebuchet MS"/>
              </a:rPr>
              <a:t>п</a:t>
            </a:r>
            <a:r>
              <a:rPr lang="ru-RU" sz="2800" b="1" spc="-10" dirty="0" smtClean="0">
                <a:cs typeface="Trebuchet MS"/>
              </a:rPr>
              <a:t>а</a:t>
            </a:r>
            <a:r>
              <a:rPr lang="ru-RU" sz="2800" b="1" spc="-15" dirty="0" smtClean="0">
                <a:cs typeface="Trebuchet MS"/>
              </a:rPr>
              <a:t>рам</a:t>
            </a:r>
            <a:r>
              <a:rPr lang="ru-RU" sz="2800" b="1" spc="-10" dirty="0" smtClean="0">
                <a:cs typeface="Trebuchet MS"/>
              </a:rPr>
              <a:t>е</a:t>
            </a:r>
            <a:r>
              <a:rPr lang="ru-RU" sz="2800" b="1" spc="-15" dirty="0" smtClean="0">
                <a:cs typeface="Trebuchet MS"/>
              </a:rPr>
              <a:t>тры</a:t>
            </a:r>
            <a:r>
              <a:rPr lang="ru-RU" sz="2800" b="1" spc="-20" dirty="0" smtClean="0">
                <a:cs typeface="Trebuchet MS"/>
              </a:rPr>
              <a:t> </a:t>
            </a:r>
            <a:r>
              <a:rPr lang="ru-RU" sz="2800" b="1" spc="-15" dirty="0" smtClean="0">
                <a:cs typeface="Trebuchet MS"/>
              </a:rPr>
              <a:t>бюджета Холмского муниципального района на 2018 года и плановый период 2019-2020 годы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361974" y="1844824"/>
            <a:ext cx="1782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331470" algn="r">
              <a:lnSpc>
                <a:spcPct val="100000"/>
              </a:lnSpc>
            </a:pPr>
            <a:r>
              <a:rPr lang="ru-RU" spc="-10" dirty="0" smtClean="0">
                <a:cs typeface="Arial"/>
              </a:rPr>
              <a:t>(</a:t>
            </a:r>
            <a:r>
              <a:rPr lang="ru-RU" spc="-25" dirty="0" smtClean="0">
                <a:cs typeface="Arial"/>
              </a:rPr>
              <a:t>тыс</a:t>
            </a:r>
            <a:r>
              <a:rPr lang="ru-RU" spc="-10" dirty="0" smtClean="0">
                <a:cs typeface="Arial"/>
              </a:rPr>
              <a:t>.</a:t>
            </a:r>
            <a:r>
              <a:rPr lang="ru-RU" spc="20" dirty="0" smtClean="0">
                <a:cs typeface="Arial"/>
              </a:rPr>
              <a:t> </a:t>
            </a:r>
            <a:r>
              <a:rPr lang="ru-RU" spc="-25" dirty="0" smtClean="0">
                <a:cs typeface="Arial"/>
              </a:rPr>
              <a:t>р</a:t>
            </a:r>
            <a:r>
              <a:rPr lang="ru-RU" spc="-20" dirty="0" smtClean="0">
                <a:cs typeface="Arial"/>
              </a:rPr>
              <a:t>у</a:t>
            </a:r>
            <a:r>
              <a:rPr lang="ru-RU" spc="-85" dirty="0" smtClean="0">
                <a:cs typeface="Arial"/>
              </a:rPr>
              <a:t>б</a:t>
            </a:r>
            <a:r>
              <a:rPr lang="ru-RU" spc="-10" dirty="0" smtClean="0">
                <a:cs typeface="Arial"/>
              </a:rPr>
              <a:t>лей)</a:t>
            </a:r>
            <a:endParaRPr lang="ru-RU" dirty="0">
              <a:cs typeface="Arial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1"/>
            <a:ext cx="9144000" cy="549757"/>
          </a:xfrm>
          <a:prstGeom prst="rect">
            <a:avLst/>
          </a:prstGeom>
        </p:spPr>
        <p:txBody>
          <a:bodyPr wrap="square" tIns="72000">
            <a:spAutoFit/>
          </a:bodyPr>
          <a:lstStyle/>
          <a:p>
            <a:pPr algn="ctr" fontAlgn="b"/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Доходная часть бюджета района, </a:t>
            </a:r>
            <a:r>
              <a:rPr 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тыс.рублей</a:t>
            </a:r>
            <a:endParaRPr lang="ru-RU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18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565188"/>
              </p:ext>
            </p:extLst>
          </p:nvPr>
        </p:nvGraphicFramePr>
        <p:xfrm>
          <a:off x="467544" y="512676"/>
          <a:ext cx="8424937" cy="6290677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411518"/>
                <a:gridCol w="1253354"/>
                <a:gridCol w="1337851"/>
                <a:gridCol w="816793"/>
                <a:gridCol w="816793"/>
                <a:gridCol w="788628"/>
              </a:tblGrid>
              <a:tr h="21394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 Наименование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Утверждено в бюджете на 01.11.2017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Ожидаемое исполнение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Утверждено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96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 2018 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 2019 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 2020 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</a:tr>
              <a:tr h="18819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НАЛОГОВЫЕ И НЕНАЛОГОВЫЕ ДОХОДЫ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31014,3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30092,1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33 128,1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33 790,6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34 466,4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</a:tr>
              <a:tr h="23324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Налоговые доходы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30196,3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29193,5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32 262,7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32 907,9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33 566,9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</a:tr>
              <a:tr h="24187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Налог на доходы физических лиц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26245,5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26425,7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27 204,8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27 494,6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27 836,3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</a:tr>
              <a:tr h="551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НАЛОГИ НА ТОВАРЫ (РАБОТЫ, УСЛУГИ), РЕАЛИЗУЕМЫЕ НА ТЕРРИТОРИИ РОССИЙСКОЙ ФЕДЕРАЦИИ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790,8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590,8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609,9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683,6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694,0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</a:tr>
              <a:tr h="21596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Налоги на совокупный доход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2400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1801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4 128,0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4 403,7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4 704,6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</a:tr>
              <a:tr h="26779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Государственная пошлина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760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376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320,0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326,0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332,0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</a:tr>
              <a:tr h="23324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Неналоговые доходы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818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898,6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865,4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882,7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899,5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</a:tr>
              <a:tr h="551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524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470,3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554,0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564,6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575,2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</a:tr>
              <a:tr h="36961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Платежи при пользовании природными ресурсами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5,4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5,8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6,2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</a:tr>
              <a:tr h="36961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Доходы от продажи материальных и нематериальных активов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90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116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96,0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96,0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96,0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</a:tr>
              <a:tr h="24187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Штрафы, санкции, возмещение ущерба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190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280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210,0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216,3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222,1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</a:tr>
              <a:tr h="18819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БЕЗВОЗМЕЗДНЫЕ ПОСТУПЛЕНИЯ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160710,4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157749,3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137 112,3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126 560,5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126 124,7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</a:tr>
              <a:tr h="551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Дотации бюджетам субъектов Российской Федерации и муниципальных образований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35386,3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35386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41 587,6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33 002,9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32 474,7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</a:tr>
              <a:tr h="551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Субсидии бюджетам бюджетной системы Российской Федерации (межбюджетные субсидии)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15981,6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15520,8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12 274,7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12 274,7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12 274,7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</a:tr>
              <a:tr h="551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Субвенции бюджетам субъектов Российской Федерации и муниципальных образований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87456,7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85556,7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82 741,9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80 774,8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80 867,2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</a:tr>
              <a:tr h="18819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Иные межбюджетные трансферты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21885,8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21285,8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508,1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508,1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508,1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</a:tr>
              <a:tr h="18819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Всего доходы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191724,7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187841,4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170 240,4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</a:rPr>
                        <a:t>160 351,1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160 591,1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82" marR="7982" marT="7982" marB="0" anchor="b"/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1"/>
            <a:ext cx="9144000" cy="752248"/>
          </a:xfrm>
          <a:prstGeom prst="rect">
            <a:avLst/>
          </a:prstGeom>
        </p:spPr>
        <p:txBody>
          <a:bodyPr wrap="square" tIns="72000">
            <a:spAutoFit/>
          </a:bodyPr>
          <a:lstStyle/>
          <a:p>
            <a:pPr algn="ctr">
              <a:lnSpc>
                <a:spcPts val="2400"/>
              </a:lnSpc>
            </a:pPr>
            <a:r>
              <a:rPr lang="ru-RU" sz="2800" b="1" dirty="0" smtClean="0">
                <a:latin typeface="Calibri" pitchFamily="34" charset="0"/>
              </a:rPr>
              <a:t>Структура налоговых и неналоговых доходов в разрезе доходных источников, </a:t>
            </a:r>
            <a:r>
              <a:rPr lang="ru-RU" sz="2800" b="1" dirty="0" err="1" smtClean="0">
                <a:latin typeface="Calibri" pitchFamily="34" charset="0"/>
              </a:rPr>
              <a:t>тыс.рублей</a:t>
            </a:r>
            <a:r>
              <a:rPr lang="ru-RU" sz="2800" b="1" dirty="0" smtClean="0">
                <a:latin typeface="Calibri" pitchFamily="34" charset="0"/>
              </a:rPr>
              <a:t>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1016732"/>
            <a:ext cx="4248472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cap="flat">
            <a:noFill/>
            <a:round/>
          </a:ln>
          <a:scene3d>
            <a:camera prst="orthographicFront"/>
            <a:lightRig rig="threePt" dir="t"/>
          </a:scene3d>
          <a:sp3d prstMaterial="matte"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alibri" pitchFamily="34" charset="0"/>
              </a:rPr>
              <a:t>2017 год (оценка) 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752020" y="1016732"/>
            <a:ext cx="4284476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cap="flat">
            <a:noFill/>
            <a:round/>
          </a:ln>
          <a:scene3d>
            <a:camera prst="orthographicFront"/>
            <a:lightRig rig="threePt" dir="t"/>
          </a:scene3d>
          <a:sp3d prstMaterial="matte"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alibri" pitchFamily="34" charset="0"/>
              </a:rPr>
              <a:t>2018 год (прогноз)</a:t>
            </a: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0421488"/>
              </p:ext>
            </p:extLst>
          </p:nvPr>
        </p:nvGraphicFramePr>
        <p:xfrm>
          <a:off x="9542" y="216383"/>
          <a:ext cx="4572000" cy="6633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3582742"/>
              </p:ext>
            </p:extLst>
          </p:nvPr>
        </p:nvGraphicFramePr>
        <p:xfrm>
          <a:off x="44102" y="673473"/>
          <a:ext cx="4807323" cy="6184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0915789"/>
              </p:ext>
            </p:extLst>
          </p:nvPr>
        </p:nvGraphicFramePr>
        <p:xfrm>
          <a:off x="4572000" y="1374023"/>
          <a:ext cx="4572000" cy="5388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7627" y="5085143"/>
            <a:ext cx="1810512" cy="16416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258267" y="939419"/>
            <a:ext cx="8656320" cy="39657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5875" indent="260350" algn="just">
              <a:lnSpc>
                <a:spcPct val="100000"/>
              </a:lnSpc>
            </a:pPr>
            <a:r>
              <a:rPr lang="ru-RU" dirty="0" smtClean="0">
                <a:cs typeface="Calibri"/>
              </a:rPr>
              <a:t>«Б</a:t>
            </a:r>
            <a:r>
              <a:rPr lang="ru-RU" spc="-55" dirty="0" smtClean="0">
                <a:cs typeface="Calibri"/>
              </a:rPr>
              <a:t>ю</a:t>
            </a:r>
            <a:r>
              <a:rPr lang="ru-RU" dirty="0" smtClean="0">
                <a:cs typeface="Calibri"/>
              </a:rPr>
              <a:t>д</a:t>
            </a:r>
            <a:r>
              <a:rPr lang="ru-RU" spc="-30" dirty="0" smtClean="0">
                <a:cs typeface="Calibri"/>
              </a:rPr>
              <a:t>ж</a:t>
            </a:r>
            <a:r>
              <a:rPr lang="ru-RU" spc="-10" dirty="0" smtClean="0">
                <a:cs typeface="Calibri"/>
              </a:rPr>
              <a:t>е</a:t>
            </a:r>
            <a:r>
              <a:rPr lang="ru-RU" dirty="0" smtClean="0">
                <a:cs typeface="Calibri"/>
              </a:rPr>
              <a:t>т </a:t>
            </a:r>
            <a:r>
              <a:rPr lang="ru-RU" spc="10" dirty="0" smtClean="0">
                <a:cs typeface="Calibri"/>
              </a:rPr>
              <a:t>д</a:t>
            </a:r>
            <a:r>
              <a:rPr lang="ru-RU" dirty="0" smtClean="0">
                <a:cs typeface="Calibri"/>
              </a:rPr>
              <a:t>ля граж</a:t>
            </a:r>
            <a:r>
              <a:rPr lang="ru-RU" spc="-15" dirty="0" smtClean="0">
                <a:cs typeface="Calibri"/>
              </a:rPr>
              <a:t>д</a:t>
            </a:r>
            <a:r>
              <a:rPr lang="ru-RU" dirty="0" smtClean="0">
                <a:cs typeface="Calibri"/>
              </a:rPr>
              <a:t>ан» по</a:t>
            </a:r>
            <a:r>
              <a:rPr lang="ru-RU" spc="-10" dirty="0" smtClean="0">
                <a:cs typeface="Calibri"/>
              </a:rPr>
              <a:t>з</a:t>
            </a:r>
            <a:r>
              <a:rPr lang="ru-RU" dirty="0" smtClean="0">
                <a:cs typeface="Calibri"/>
              </a:rPr>
              <a:t>на</a:t>
            </a:r>
            <a:r>
              <a:rPr lang="ru-RU" spc="-20" dirty="0" smtClean="0">
                <a:cs typeface="Calibri"/>
              </a:rPr>
              <a:t>к</a:t>
            </a:r>
            <a:r>
              <a:rPr lang="ru-RU" dirty="0" smtClean="0">
                <a:cs typeface="Calibri"/>
              </a:rPr>
              <a:t>о</a:t>
            </a:r>
            <a:r>
              <a:rPr lang="ru-RU" spc="-10" dirty="0" smtClean="0">
                <a:cs typeface="Calibri"/>
              </a:rPr>
              <a:t>м</a:t>
            </a:r>
            <a:r>
              <a:rPr lang="ru-RU" dirty="0" smtClean="0">
                <a:cs typeface="Calibri"/>
              </a:rPr>
              <a:t>ит В</a:t>
            </a:r>
            <a:r>
              <a:rPr lang="ru-RU" spc="5" dirty="0" smtClean="0">
                <a:cs typeface="Calibri"/>
              </a:rPr>
              <a:t>а</a:t>
            </a:r>
            <a:r>
              <a:rPr lang="ru-RU" dirty="0" smtClean="0">
                <a:cs typeface="Calibri"/>
              </a:rPr>
              <a:t>с с п</a:t>
            </a:r>
            <a:r>
              <a:rPr lang="ru-RU" spc="-40" dirty="0" smtClean="0">
                <a:cs typeface="Calibri"/>
              </a:rPr>
              <a:t>о</a:t>
            </a:r>
            <a:r>
              <a:rPr lang="ru-RU" dirty="0" smtClean="0">
                <a:cs typeface="Calibri"/>
              </a:rPr>
              <a:t>л</a:t>
            </a:r>
            <a:r>
              <a:rPr lang="ru-RU" spc="-15" dirty="0" smtClean="0">
                <a:cs typeface="Calibri"/>
              </a:rPr>
              <a:t>о</a:t>
            </a:r>
            <a:r>
              <a:rPr lang="ru-RU" spc="-30" dirty="0" smtClean="0">
                <a:cs typeface="Calibri"/>
              </a:rPr>
              <a:t>ж</a:t>
            </a:r>
            <a:r>
              <a:rPr lang="ru-RU" dirty="0" smtClean="0">
                <a:cs typeface="Calibri"/>
              </a:rPr>
              <a:t>е</a:t>
            </a:r>
            <a:r>
              <a:rPr lang="ru-RU" spc="10" dirty="0" smtClean="0">
                <a:cs typeface="Calibri"/>
              </a:rPr>
              <a:t>н</a:t>
            </a:r>
            <a:r>
              <a:rPr lang="ru-RU" dirty="0" smtClean="0">
                <a:cs typeface="Calibri"/>
              </a:rPr>
              <a:t>ия</a:t>
            </a:r>
            <a:r>
              <a:rPr lang="ru-RU" spc="-10" dirty="0" smtClean="0">
                <a:cs typeface="Calibri"/>
              </a:rPr>
              <a:t>м</a:t>
            </a:r>
            <a:r>
              <a:rPr lang="ru-RU" dirty="0" smtClean="0">
                <a:cs typeface="Calibri"/>
              </a:rPr>
              <a:t>и прое</a:t>
            </a:r>
            <a:r>
              <a:rPr lang="ru-RU" spc="5" dirty="0" smtClean="0">
                <a:cs typeface="Calibri"/>
              </a:rPr>
              <a:t>к</a:t>
            </a:r>
            <a:r>
              <a:rPr lang="ru-RU" dirty="0" smtClean="0">
                <a:cs typeface="Calibri"/>
              </a:rPr>
              <a:t>та о</a:t>
            </a:r>
            <a:r>
              <a:rPr lang="ru-RU" spc="-10" dirty="0" smtClean="0">
                <a:cs typeface="Calibri"/>
              </a:rPr>
              <a:t>с</a:t>
            </a:r>
            <a:r>
              <a:rPr lang="ru-RU" spc="5" dirty="0" smtClean="0">
                <a:cs typeface="Calibri"/>
              </a:rPr>
              <a:t>н</a:t>
            </a:r>
            <a:r>
              <a:rPr lang="ru-RU" dirty="0" smtClean="0">
                <a:cs typeface="Calibri"/>
              </a:rPr>
              <a:t>овно</a:t>
            </a:r>
            <a:r>
              <a:rPr lang="ru-RU" spc="-30" dirty="0" smtClean="0">
                <a:cs typeface="Calibri"/>
              </a:rPr>
              <a:t>г</a:t>
            </a:r>
            <a:r>
              <a:rPr lang="ru-RU" dirty="0" smtClean="0">
                <a:cs typeface="Calibri"/>
              </a:rPr>
              <a:t>о финан</a:t>
            </a:r>
            <a:r>
              <a:rPr lang="ru-RU" spc="-10" dirty="0" smtClean="0">
                <a:cs typeface="Calibri"/>
              </a:rPr>
              <a:t>с</a:t>
            </a:r>
            <a:r>
              <a:rPr lang="ru-RU" dirty="0" smtClean="0">
                <a:cs typeface="Calibri"/>
              </a:rPr>
              <a:t>ово</a:t>
            </a:r>
            <a:r>
              <a:rPr lang="ru-RU" spc="-15" dirty="0" smtClean="0">
                <a:cs typeface="Calibri"/>
              </a:rPr>
              <a:t>г</a:t>
            </a:r>
            <a:r>
              <a:rPr lang="ru-RU" dirty="0" smtClean="0">
                <a:cs typeface="Calibri"/>
              </a:rPr>
              <a:t>о </a:t>
            </a:r>
            <a:r>
              <a:rPr lang="ru-RU" spc="-10" dirty="0" smtClean="0">
                <a:cs typeface="Calibri"/>
              </a:rPr>
              <a:t>д</a:t>
            </a:r>
            <a:r>
              <a:rPr lang="ru-RU" dirty="0" smtClean="0">
                <a:cs typeface="Calibri"/>
              </a:rPr>
              <a:t>ок</a:t>
            </a:r>
            <a:r>
              <a:rPr lang="ru-RU" spc="-10" dirty="0" smtClean="0">
                <a:cs typeface="Calibri"/>
              </a:rPr>
              <a:t>у</a:t>
            </a:r>
            <a:r>
              <a:rPr lang="ru-RU" dirty="0" smtClean="0">
                <a:cs typeface="Calibri"/>
              </a:rPr>
              <a:t>мента Холмского района – </a:t>
            </a:r>
            <a:r>
              <a:rPr lang="ru-RU" spc="-10" dirty="0" smtClean="0">
                <a:cs typeface="Calibri"/>
              </a:rPr>
              <a:t>решение Думы Холмского муниципального района</a:t>
            </a:r>
            <a:r>
              <a:rPr lang="ru-RU" dirty="0" smtClean="0">
                <a:cs typeface="Calibri"/>
              </a:rPr>
              <a:t>.</a:t>
            </a:r>
          </a:p>
          <a:p>
            <a:pPr>
              <a:lnSpc>
                <a:spcPts val="1200"/>
              </a:lnSpc>
              <a:spcBef>
                <a:spcPts val="0"/>
              </a:spcBef>
            </a:pPr>
            <a:endParaRPr lang="ru-RU" dirty="0" smtClean="0"/>
          </a:p>
          <a:p>
            <a:pPr marL="12700" marR="12700" indent="313690" algn="just">
              <a:lnSpc>
                <a:spcPct val="100000"/>
              </a:lnSpc>
            </a:pPr>
            <a:r>
              <a:rPr lang="ru-RU" dirty="0" smtClean="0">
                <a:cs typeface="Calibri"/>
              </a:rPr>
              <a:t>Пр</a:t>
            </a:r>
            <a:r>
              <a:rPr lang="ru-RU" spc="-25" dirty="0" smtClean="0">
                <a:cs typeface="Calibri"/>
              </a:rPr>
              <a:t>е</a:t>
            </a:r>
            <a:r>
              <a:rPr lang="ru-RU" spc="-10" dirty="0" smtClean="0">
                <a:cs typeface="Calibri"/>
              </a:rPr>
              <a:t>дс</a:t>
            </a:r>
            <a:r>
              <a:rPr lang="ru-RU" dirty="0" smtClean="0">
                <a:cs typeface="Calibri"/>
              </a:rPr>
              <a:t>та</a:t>
            </a:r>
            <a:r>
              <a:rPr lang="ru-RU" spc="-10" dirty="0" smtClean="0">
                <a:cs typeface="Calibri"/>
              </a:rPr>
              <a:t>в</a:t>
            </a:r>
            <a:r>
              <a:rPr lang="ru-RU" dirty="0" smtClean="0">
                <a:cs typeface="Calibri"/>
              </a:rPr>
              <a:t>л</a:t>
            </a:r>
            <a:r>
              <a:rPr lang="ru-RU" spc="-10" dirty="0" smtClean="0">
                <a:cs typeface="Calibri"/>
              </a:rPr>
              <a:t>е</a:t>
            </a:r>
            <a:r>
              <a:rPr lang="ru-RU" dirty="0" smtClean="0">
                <a:cs typeface="Calibri"/>
              </a:rPr>
              <a:t>н</a:t>
            </a:r>
            <a:r>
              <a:rPr lang="ru-RU" spc="-10" dirty="0" smtClean="0">
                <a:cs typeface="Calibri"/>
              </a:rPr>
              <a:t>н</a:t>
            </a:r>
            <a:r>
              <a:rPr lang="ru-RU" dirty="0" smtClean="0">
                <a:cs typeface="Calibri"/>
              </a:rPr>
              <a:t>ая информ</a:t>
            </a:r>
            <a:r>
              <a:rPr lang="ru-RU" spc="5" dirty="0" smtClean="0">
                <a:cs typeface="Calibri"/>
              </a:rPr>
              <a:t>а</a:t>
            </a:r>
            <a:r>
              <a:rPr lang="ru-RU" dirty="0" smtClean="0">
                <a:cs typeface="Calibri"/>
              </a:rPr>
              <a:t>ция пр</a:t>
            </a:r>
            <a:r>
              <a:rPr lang="ru-RU" spc="-20" dirty="0" smtClean="0">
                <a:cs typeface="Calibri"/>
              </a:rPr>
              <a:t>е</a:t>
            </a:r>
            <a:r>
              <a:rPr lang="ru-RU" dirty="0" smtClean="0">
                <a:cs typeface="Calibri"/>
              </a:rPr>
              <a:t>дназ</a:t>
            </a:r>
            <a:r>
              <a:rPr lang="ru-RU" spc="-10" dirty="0" smtClean="0">
                <a:cs typeface="Calibri"/>
              </a:rPr>
              <a:t>н</a:t>
            </a:r>
            <a:r>
              <a:rPr lang="ru-RU" spc="10" dirty="0" smtClean="0">
                <a:cs typeface="Calibri"/>
              </a:rPr>
              <a:t>а</a:t>
            </a:r>
            <a:r>
              <a:rPr lang="ru-RU" dirty="0" smtClean="0">
                <a:cs typeface="Calibri"/>
              </a:rPr>
              <a:t>чена д</a:t>
            </a:r>
            <a:r>
              <a:rPr lang="ru-RU" spc="5" dirty="0" smtClean="0">
                <a:cs typeface="Calibri"/>
              </a:rPr>
              <a:t>л</a:t>
            </a:r>
            <a:r>
              <a:rPr lang="ru-RU" dirty="0" smtClean="0">
                <a:cs typeface="Calibri"/>
              </a:rPr>
              <a:t>я ш</a:t>
            </a:r>
            <a:r>
              <a:rPr lang="ru-RU" spc="-10" dirty="0" smtClean="0">
                <a:cs typeface="Calibri"/>
              </a:rPr>
              <a:t>и</a:t>
            </a:r>
            <a:r>
              <a:rPr lang="ru-RU" dirty="0" smtClean="0">
                <a:cs typeface="Calibri"/>
              </a:rPr>
              <a:t>ро</a:t>
            </a:r>
            <a:r>
              <a:rPr lang="ru-RU" spc="-20" dirty="0" smtClean="0">
                <a:cs typeface="Calibri"/>
              </a:rPr>
              <a:t>к</a:t>
            </a:r>
            <a:r>
              <a:rPr lang="ru-RU" dirty="0" smtClean="0">
                <a:cs typeface="Calibri"/>
              </a:rPr>
              <a:t>о</a:t>
            </a:r>
            <a:r>
              <a:rPr lang="ru-RU" spc="-25" dirty="0" smtClean="0">
                <a:cs typeface="Calibri"/>
              </a:rPr>
              <a:t>г</a:t>
            </a:r>
            <a:r>
              <a:rPr lang="ru-RU" dirty="0" smtClean="0">
                <a:cs typeface="Calibri"/>
              </a:rPr>
              <a:t>о круга п</a:t>
            </a:r>
            <a:r>
              <a:rPr lang="ru-RU" spc="-40" dirty="0" smtClean="0">
                <a:cs typeface="Calibri"/>
              </a:rPr>
              <a:t>о</a:t>
            </a:r>
            <a:r>
              <a:rPr lang="ru-RU" spc="-10" dirty="0" smtClean="0">
                <a:cs typeface="Calibri"/>
              </a:rPr>
              <a:t>ль</a:t>
            </a:r>
            <a:r>
              <a:rPr lang="ru-RU" spc="5" dirty="0" smtClean="0">
                <a:cs typeface="Calibri"/>
              </a:rPr>
              <a:t>з</a:t>
            </a:r>
            <a:r>
              <a:rPr lang="ru-RU" dirty="0" smtClean="0">
                <a:cs typeface="Calibri"/>
              </a:rPr>
              <a:t>ова</a:t>
            </a:r>
            <a:r>
              <a:rPr lang="ru-RU" spc="-10" dirty="0" smtClean="0">
                <a:cs typeface="Calibri"/>
              </a:rPr>
              <a:t>т</a:t>
            </a:r>
            <a:r>
              <a:rPr lang="ru-RU" spc="-35" dirty="0" smtClean="0">
                <a:cs typeface="Calibri"/>
              </a:rPr>
              <a:t>е</a:t>
            </a:r>
            <a:r>
              <a:rPr lang="ru-RU" dirty="0" smtClean="0">
                <a:cs typeface="Calibri"/>
              </a:rPr>
              <a:t>лей и </a:t>
            </a:r>
            <a:r>
              <a:rPr lang="ru-RU" spc="-15" dirty="0" smtClean="0">
                <a:cs typeface="Calibri"/>
              </a:rPr>
              <a:t>б</a:t>
            </a:r>
            <a:r>
              <a:rPr lang="ru-RU" spc="-75" dirty="0" smtClean="0">
                <a:cs typeface="Calibri"/>
              </a:rPr>
              <a:t>у</a:t>
            </a:r>
            <a:r>
              <a:rPr lang="ru-RU" spc="-10" dirty="0" smtClean="0">
                <a:cs typeface="Calibri"/>
              </a:rPr>
              <a:t>де</a:t>
            </a:r>
            <a:r>
              <a:rPr lang="ru-RU" dirty="0" smtClean="0">
                <a:cs typeface="Calibri"/>
              </a:rPr>
              <a:t>т</a:t>
            </a:r>
            <a:r>
              <a:rPr lang="ru-RU" spc="155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ин</a:t>
            </a:r>
            <a:r>
              <a:rPr lang="ru-RU" spc="-20" dirty="0" smtClean="0">
                <a:cs typeface="Calibri"/>
              </a:rPr>
              <a:t>т</a:t>
            </a:r>
            <a:r>
              <a:rPr lang="ru-RU" dirty="0" smtClean="0">
                <a:cs typeface="Calibri"/>
              </a:rPr>
              <a:t>е</a:t>
            </a:r>
            <a:r>
              <a:rPr lang="ru-RU" spc="5" dirty="0" smtClean="0">
                <a:cs typeface="Calibri"/>
              </a:rPr>
              <a:t>р</a:t>
            </a:r>
            <a:r>
              <a:rPr lang="ru-RU" spc="10" dirty="0" smtClean="0">
                <a:cs typeface="Calibri"/>
              </a:rPr>
              <a:t>е</a:t>
            </a:r>
            <a:r>
              <a:rPr lang="ru-RU" spc="-10" dirty="0" smtClean="0">
                <a:cs typeface="Calibri"/>
              </a:rPr>
              <a:t>с</a:t>
            </a:r>
            <a:r>
              <a:rPr lang="ru-RU" spc="5" dirty="0" smtClean="0">
                <a:cs typeface="Calibri"/>
              </a:rPr>
              <a:t>н</a:t>
            </a:r>
            <a:r>
              <a:rPr lang="ru-RU" dirty="0" smtClean="0">
                <a:cs typeface="Calibri"/>
              </a:rPr>
              <a:t>а</a:t>
            </a:r>
            <a:r>
              <a:rPr lang="ru-RU" spc="165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и</a:t>
            </a:r>
            <a:r>
              <a:rPr lang="ru-RU" spc="165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п</a:t>
            </a:r>
            <a:r>
              <a:rPr lang="ru-RU" spc="-40" dirty="0" smtClean="0">
                <a:cs typeface="Calibri"/>
              </a:rPr>
              <a:t>о</a:t>
            </a:r>
            <a:r>
              <a:rPr lang="ru-RU" dirty="0" smtClean="0">
                <a:cs typeface="Calibri"/>
              </a:rPr>
              <a:t>лезна</a:t>
            </a:r>
            <a:r>
              <a:rPr lang="ru-RU" spc="165" dirty="0" smtClean="0">
                <a:cs typeface="Calibri"/>
              </a:rPr>
              <a:t> </a:t>
            </a:r>
            <a:r>
              <a:rPr lang="ru-RU" spc="-20" dirty="0" smtClean="0">
                <a:cs typeface="Calibri"/>
              </a:rPr>
              <a:t>к</a:t>
            </a:r>
            <a:r>
              <a:rPr lang="ru-RU" dirty="0" smtClean="0">
                <a:cs typeface="Calibri"/>
              </a:rPr>
              <a:t>ак</a:t>
            </a:r>
            <a:r>
              <a:rPr lang="ru-RU" spc="165" dirty="0" smtClean="0">
                <a:cs typeface="Calibri"/>
              </a:rPr>
              <a:t> </a:t>
            </a:r>
            <a:r>
              <a:rPr lang="ru-RU" spc="-10" dirty="0" smtClean="0">
                <a:cs typeface="Calibri"/>
              </a:rPr>
              <a:t>с</a:t>
            </a:r>
            <a:r>
              <a:rPr lang="ru-RU" dirty="0" smtClean="0">
                <a:cs typeface="Calibri"/>
              </a:rPr>
              <a:t>т</a:t>
            </a:r>
            <a:r>
              <a:rPr lang="ru-RU" spc="-75" dirty="0" smtClean="0">
                <a:cs typeface="Calibri"/>
              </a:rPr>
              <a:t>у</a:t>
            </a:r>
            <a:r>
              <a:rPr lang="ru-RU" spc="-10" dirty="0" smtClean="0">
                <a:cs typeface="Calibri"/>
              </a:rPr>
              <a:t>д</a:t>
            </a:r>
            <a:r>
              <a:rPr lang="ru-RU" dirty="0" smtClean="0">
                <a:cs typeface="Calibri"/>
              </a:rPr>
              <a:t>ентам,</a:t>
            </a:r>
            <a:r>
              <a:rPr lang="ru-RU" spc="160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п</a:t>
            </a:r>
            <a:r>
              <a:rPr lang="ru-RU" spc="-15" dirty="0" smtClean="0">
                <a:cs typeface="Calibri"/>
              </a:rPr>
              <a:t>е</a:t>
            </a:r>
            <a:r>
              <a:rPr lang="ru-RU" dirty="0" smtClean="0">
                <a:cs typeface="Calibri"/>
              </a:rPr>
              <a:t>да</a:t>
            </a:r>
            <a:r>
              <a:rPr lang="ru-RU" spc="-20" dirty="0" smtClean="0">
                <a:cs typeface="Calibri"/>
              </a:rPr>
              <a:t>г</a:t>
            </a:r>
            <a:r>
              <a:rPr lang="ru-RU" dirty="0" smtClean="0">
                <a:cs typeface="Calibri"/>
              </a:rPr>
              <a:t>огам,</a:t>
            </a:r>
            <a:r>
              <a:rPr lang="ru-RU" spc="150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вр</a:t>
            </a:r>
            <a:r>
              <a:rPr lang="ru-RU" spc="5" dirty="0" smtClean="0">
                <a:cs typeface="Calibri"/>
              </a:rPr>
              <a:t>а</a:t>
            </a:r>
            <a:r>
              <a:rPr lang="ru-RU" dirty="0" smtClean="0">
                <a:cs typeface="Calibri"/>
              </a:rPr>
              <a:t>ч</a:t>
            </a:r>
            <a:r>
              <a:rPr lang="ru-RU" spc="5" dirty="0" smtClean="0">
                <a:cs typeface="Calibri"/>
              </a:rPr>
              <a:t>а</a:t>
            </a:r>
            <a:r>
              <a:rPr lang="ru-RU" dirty="0" smtClean="0">
                <a:cs typeface="Calibri"/>
              </a:rPr>
              <a:t>м,</a:t>
            </a:r>
            <a:r>
              <a:rPr lang="ru-RU" spc="150" dirty="0" smtClean="0">
                <a:cs typeface="Calibri"/>
              </a:rPr>
              <a:t> </a:t>
            </a:r>
            <a:r>
              <a:rPr lang="ru-RU" spc="5" dirty="0" smtClean="0">
                <a:cs typeface="Calibri"/>
              </a:rPr>
              <a:t>м</a:t>
            </a:r>
            <a:r>
              <a:rPr lang="ru-RU" spc="-40" dirty="0" smtClean="0">
                <a:cs typeface="Calibri"/>
              </a:rPr>
              <a:t>о</a:t>
            </a:r>
            <a:r>
              <a:rPr lang="ru-RU" dirty="0" smtClean="0">
                <a:cs typeface="Calibri"/>
              </a:rPr>
              <a:t>л</a:t>
            </a:r>
            <a:r>
              <a:rPr lang="ru-RU" spc="-50" dirty="0" smtClean="0">
                <a:cs typeface="Calibri"/>
              </a:rPr>
              <a:t>о</a:t>
            </a:r>
            <a:r>
              <a:rPr lang="ru-RU" dirty="0" smtClean="0">
                <a:cs typeface="Calibri"/>
              </a:rPr>
              <a:t>дым</a:t>
            </a:r>
            <a:r>
              <a:rPr lang="ru-RU" spc="160" dirty="0" smtClean="0">
                <a:cs typeface="Calibri"/>
              </a:rPr>
              <a:t> </a:t>
            </a:r>
            <a:r>
              <a:rPr lang="ru-RU" spc="-10" dirty="0" smtClean="0">
                <a:cs typeface="Calibri"/>
              </a:rPr>
              <a:t>с</a:t>
            </a:r>
            <a:r>
              <a:rPr lang="ru-RU" dirty="0" smtClean="0">
                <a:cs typeface="Calibri"/>
              </a:rPr>
              <a:t>ем</a:t>
            </a:r>
            <a:r>
              <a:rPr lang="ru-RU" spc="-10" dirty="0" smtClean="0">
                <a:cs typeface="Calibri"/>
              </a:rPr>
              <a:t>ь</a:t>
            </a:r>
            <a:r>
              <a:rPr lang="ru-RU" dirty="0" smtClean="0">
                <a:cs typeface="Calibri"/>
              </a:rPr>
              <a:t>я</a:t>
            </a:r>
            <a:r>
              <a:rPr lang="ru-RU" spc="-10" dirty="0" smtClean="0">
                <a:cs typeface="Calibri"/>
              </a:rPr>
              <a:t>м</a:t>
            </a:r>
            <a:r>
              <a:rPr lang="ru-RU" dirty="0" smtClean="0">
                <a:cs typeface="Calibri"/>
              </a:rPr>
              <a:t>,</a:t>
            </a:r>
            <a:r>
              <a:rPr lang="ru-RU" spc="160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так</a:t>
            </a:r>
            <a:r>
              <a:rPr lang="ru-RU" spc="175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и пен</a:t>
            </a:r>
            <a:r>
              <a:rPr lang="ru-RU" spc="-10" dirty="0" smtClean="0">
                <a:cs typeface="Calibri"/>
              </a:rPr>
              <a:t>с</a:t>
            </a:r>
            <a:r>
              <a:rPr lang="ru-RU" dirty="0" smtClean="0">
                <a:cs typeface="Calibri"/>
              </a:rPr>
              <a:t>ио</a:t>
            </a:r>
            <a:r>
              <a:rPr lang="ru-RU" spc="-10" dirty="0" smtClean="0">
                <a:cs typeface="Calibri"/>
              </a:rPr>
              <a:t>н</a:t>
            </a:r>
            <a:r>
              <a:rPr lang="ru-RU" spc="10" dirty="0" smtClean="0">
                <a:cs typeface="Calibri"/>
              </a:rPr>
              <a:t>е</a:t>
            </a:r>
            <a:r>
              <a:rPr lang="ru-RU" dirty="0" smtClean="0">
                <a:cs typeface="Calibri"/>
              </a:rPr>
              <a:t>рам и д</a:t>
            </a:r>
            <a:r>
              <a:rPr lang="ru-RU" spc="-10" dirty="0" smtClean="0">
                <a:cs typeface="Calibri"/>
              </a:rPr>
              <a:t>р</a:t>
            </a:r>
            <a:r>
              <a:rPr lang="ru-RU" dirty="0" smtClean="0">
                <a:cs typeface="Calibri"/>
              </a:rPr>
              <a:t>угим </a:t>
            </a:r>
            <a:r>
              <a:rPr lang="ru-RU" spc="-20" dirty="0" smtClean="0">
                <a:cs typeface="Calibri"/>
              </a:rPr>
              <a:t>к</a:t>
            </a:r>
            <a:r>
              <a:rPr lang="ru-RU" dirty="0" smtClean="0">
                <a:cs typeface="Calibri"/>
              </a:rPr>
              <a:t>а</a:t>
            </a:r>
            <a:r>
              <a:rPr lang="ru-RU" spc="-15" dirty="0" smtClean="0">
                <a:cs typeface="Calibri"/>
              </a:rPr>
              <a:t>т</a:t>
            </a:r>
            <a:r>
              <a:rPr lang="ru-RU" dirty="0" smtClean="0">
                <a:cs typeface="Calibri"/>
              </a:rPr>
              <a:t>е</a:t>
            </a:r>
            <a:r>
              <a:rPr lang="ru-RU" spc="-20" dirty="0" smtClean="0">
                <a:cs typeface="Calibri"/>
              </a:rPr>
              <a:t>г</a:t>
            </a:r>
            <a:r>
              <a:rPr lang="ru-RU" spc="-15" dirty="0" smtClean="0">
                <a:cs typeface="Calibri"/>
              </a:rPr>
              <a:t>о</a:t>
            </a:r>
            <a:r>
              <a:rPr lang="ru-RU" dirty="0" smtClean="0">
                <a:cs typeface="Calibri"/>
              </a:rPr>
              <a:t>риям на</a:t>
            </a:r>
            <a:r>
              <a:rPr lang="ru-RU" spc="-10" dirty="0" smtClean="0">
                <a:cs typeface="Calibri"/>
              </a:rPr>
              <a:t>с</a:t>
            </a:r>
            <a:r>
              <a:rPr lang="ru-RU" spc="-20" dirty="0" smtClean="0">
                <a:cs typeface="Calibri"/>
              </a:rPr>
              <a:t>е</a:t>
            </a:r>
            <a:r>
              <a:rPr lang="ru-RU" dirty="0" smtClean="0">
                <a:cs typeface="Calibri"/>
              </a:rPr>
              <a:t>ления, так </a:t>
            </a:r>
            <a:r>
              <a:rPr lang="ru-RU" spc="-20" dirty="0" smtClean="0">
                <a:cs typeface="Calibri"/>
              </a:rPr>
              <a:t>к</a:t>
            </a:r>
            <a:r>
              <a:rPr lang="ru-RU" dirty="0" smtClean="0">
                <a:cs typeface="Calibri"/>
              </a:rPr>
              <a:t>ак районный б</a:t>
            </a:r>
            <a:r>
              <a:rPr lang="ru-RU" spc="-55" dirty="0" smtClean="0">
                <a:cs typeface="Calibri"/>
              </a:rPr>
              <a:t>ю</a:t>
            </a:r>
            <a:r>
              <a:rPr lang="ru-RU" dirty="0" smtClean="0">
                <a:cs typeface="Calibri"/>
              </a:rPr>
              <a:t>д</a:t>
            </a:r>
            <a:r>
              <a:rPr lang="ru-RU" spc="-30" dirty="0" smtClean="0">
                <a:cs typeface="Calibri"/>
              </a:rPr>
              <a:t>ж</a:t>
            </a:r>
            <a:r>
              <a:rPr lang="ru-RU" spc="-10" dirty="0" smtClean="0">
                <a:cs typeface="Calibri"/>
              </a:rPr>
              <a:t>е</a:t>
            </a:r>
            <a:r>
              <a:rPr lang="ru-RU" dirty="0" smtClean="0">
                <a:cs typeface="Calibri"/>
              </a:rPr>
              <a:t>т </a:t>
            </a:r>
            <a:r>
              <a:rPr lang="ru-RU" spc="-10" dirty="0" smtClean="0">
                <a:cs typeface="Calibri"/>
              </a:rPr>
              <a:t>з</a:t>
            </a:r>
            <a:r>
              <a:rPr lang="ru-RU" dirty="0" smtClean="0">
                <a:cs typeface="Calibri"/>
              </a:rPr>
              <a:t>атрагивает и</a:t>
            </a:r>
            <a:r>
              <a:rPr lang="ru-RU" spc="-10" dirty="0" smtClean="0">
                <a:cs typeface="Calibri"/>
              </a:rPr>
              <a:t>н</a:t>
            </a:r>
            <a:r>
              <a:rPr lang="ru-RU" spc="-15" dirty="0" smtClean="0">
                <a:cs typeface="Calibri"/>
              </a:rPr>
              <a:t>т</a:t>
            </a:r>
            <a:r>
              <a:rPr lang="ru-RU" dirty="0" smtClean="0">
                <a:cs typeface="Calibri"/>
              </a:rPr>
              <a:t>ер</a:t>
            </a:r>
            <a:r>
              <a:rPr lang="ru-RU" spc="5" dirty="0" smtClean="0">
                <a:cs typeface="Calibri"/>
              </a:rPr>
              <a:t>е</a:t>
            </a:r>
            <a:r>
              <a:rPr lang="ru-RU" spc="-10" dirty="0" smtClean="0">
                <a:cs typeface="Calibri"/>
              </a:rPr>
              <a:t>с</a:t>
            </a:r>
            <a:r>
              <a:rPr lang="ru-RU" dirty="0" smtClean="0">
                <a:cs typeface="Calibri"/>
              </a:rPr>
              <a:t>ы</a:t>
            </a:r>
            <a:r>
              <a:rPr lang="ru-RU" spc="25" dirty="0" smtClean="0">
                <a:cs typeface="Calibri"/>
              </a:rPr>
              <a:t> </a:t>
            </a:r>
            <a:r>
              <a:rPr lang="ru-RU" spc="-20" dirty="0" smtClean="0">
                <a:cs typeface="Calibri"/>
              </a:rPr>
              <a:t>к</a:t>
            </a:r>
            <a:r>
              <a:rPr lang="ru-RU" dirty="0" smtClean="0">
                <a:cs typeface="Calibri"/>
              </a:rPr>
              <a:t>аж</a:t>
            </a:r>
            <a:r>
              <a:rPr lang="ru-RU" spc="-15" dirty="0" smtClean="0">
                <a:cs typeface="Calibri"/>
              </a:rPr>
              <a:t>д</a:t>
            </a:r>
            <a:r>
              <a:rPr lang="ru-RU" dirty="0" smtClean="0">
                <a:cs typeface="Calibri"/>
              </a:rPr>
              <a:t>о</a:t>
            </a:r>
            <a:r>
              <a:rPr lang="ru-RU" spc="-30" dirty="0" smtClean="0">
                <a:cs typeface="Calibri"/>
              </a:rPr>
              <a:t>г</a:t>
            </a:r>
            <a:r>
              <a:rPr lang="ru-RU" dirty="0" smtClean="0">
                <a:cs typeface="Calibri"/>
              </a:rPr>
              <a:t>о</a:t>
            </a:r>
            <a:r>
              <a:rPr lang="ru-RU" spc="-15" dirty="0" smtClean="0">
                <a:cs typeface="Calibri"/>
              </a:rPr>
              <a:t> </a:t>
            </a:r>
            <a:r>
              <a:rPr lang="ru-RU" spc="-10" dirty="0" smtClean="0">
                <a:cs typeface="Calibri"/>
              </a:rPr>
              <a:t>ж</a:t>
            </a:r>
            <a:r>
              <a:rPr lang="ru-RU" dirty="0" smtClean="0">
                <a:cs typeface="Calibri"/>
              </a:rPr>
              <a:t>и</a:t>
            </a:r>
            <a:r>
              <a:rPr lang="ru-RU" spc="-20" dirty="0" smtClean="0">
                <a:cs typeface="Calibri"/>
              </a:rPr>
              <a:t>т</a:t>
            </a:r>
            <a:r>
              <a:rPr lang="ru-RU" spc="-25" dirty="0" smtClean="0">
                <a:cs typeface="Calibri"/>
              </a:rPr>
              <a:t>е</a:t>
            </a:r>
            <a:r>
              <a:rPr lang="ru-RU" dirty="0" smtClean="0">
                <a:cs typeface="Calibri"/>
              </a:rPr>
              <a:t>ля</a:t>
            </a:r>
            <a:r>
              <a:rPr lang="ru-RU" spc="-10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Холмского района.</a:t>
            </a:r>
          </a:p>
          <a:p>
            <a:pPr>
              <a:lnSpc>
                <a:spcPts val="1200"/>
              </a:lnSpc>
              <a:spcBef>
                <a:spcPts val="0"/>
              </a:spcBef>
            </a:pPr>
            <a:endParaRPr lang="ru-RU" dirty="0" smtClean="0"/>
          </a:p>
          <a:p>
            <a:pPr marL="12700" marR="13335" indent="260350" algn="just">
              <a:lnSpc>
                <a:spcPct val="100000"/>
              </a:lnSpc>
            </a:pPr>
            <a:r>
              <a:rPr lang="ru-RU" spc="-130" dirty="0" smtClean="0">
                <a:cs typeface="Calibri"/>
              </a:rPr>
              <a:t>Г</a:t>
            </a:r>
            <a:r>
              <a:rPr lang="ru-RU" dirty="0" smtClean="0">
                <a:cs typeface="Calibri"/>
              </a:rPr>
              <a:t>раждане — и </a:t>
            </a:r>
            <a:r>
              <a:rPr lang="ru-RU" spc="-20" dirty="0" smtClean="0">
                <a:cs typeface="Calibri"/>
              </a:rPr>
              <a:t>к</a:t>
            </a:r>
            <a:r>
              <a:rPr lang="ru-RU" dirty="0" smtClean="0">
                <a:cs typeface="Calibri"/>
              </a:rPr>
              <a:t>ак нало</a:t>
            </a:r>
            <a:r>
              <a:rPr lang="ru-RU" spc="-20" dirty="0" smtClean="0">
                <a:cs typeface="Calibri"/>
              </a:rPr>
              <a:t>г</a:t>
            </a:r>
            <a:r>
              <a:rPr lang="ru-RU" dirty="0" smtClean="0">
                <a:cs typeface="Calibri"/>
              </a:rPr>
              <a:t>о</a:t>
            </a:r>
            <a:r>
              <a:rPr lang="ru-RU" spc="5" dirty="0" smtClean="0">
                <a:cs typeface="Calibri"/>
              </a:rPr>
              <a:t>п</a:t>
            </a:r>
            <a:r>
              <a:rPr lang="ru-RU" spc="-10" dirty="0" smtClean="0">
                <a:cs typeface="Calibri"/>
              </a:rPr>
              <a:t>л</a:t>
            </a:r>
            <a:r>
              <a:rPr lang="ru-RU" dirty="0" smtClean="0">
                <a:cs typeface="Calibri"/>
              </a:rPr>
              <a:t>а</a:t>
            </a:r>
            <a:r>
              <a:rPr lang="ru-RU" spc="-15" dirty="0" smtClean="0">
                <a:cs typeface="Calibri"/>
              </a:rPr>
              <a:t>т</a:t>
            </a:r>
            <a:r>
              <a:rPr lang="ru-RU" spc="-35" dirty="0" smtClean="0">
                <a:cs typeface="Calibri"/>
              </a:rPr>
              <a:t>е</a:t>
            </a:r>
            <a:r>
              <a:rPr lang="ru-RU" dirty="0" smtClean="0">
                <a:cs typeface="Calibri"/>
              </a:rPr>
              <a:t>л</a:t>
            </a:r>
            <a:r>
              <a:rPr lang="ru-RU" spc="-10" dirty="0" smtClean="0">
                <a:cs typeface="Calibri"/>
              </a:rPr>
              <a:t>ь</a:t>
            </a:r>
            <a:r>
              <a:rPr lang="ru-RU" dirty="0" smtClean="0">
                <a:cs typeface="Calibri"/>
              </a:rPr>
              <a:t>щ</a:t>
            </a:r>
            <a:r>
              <a:rPr lang="ru-RU" spc="-10" dirty="0" smtClean="0">
                <a:cs typeface="Calibri"/>
              </a:rPr>
              <a:t>и</a:t>
            </a:r>
            <a:r>
              <a:rPr lang="ru-RU" dirty="0" smtClean="0">
                <a:cs typeface="Calibri"/>
              </a:rPr>
              <a:t>ки, и </a:t>
            </a:r>
            <a:r>
              <a:rPr lang="ru-RU" spc="-20" dirty="0" smtClean="0">
                <a:cs typeface="Calibri"/>
              </a:rPr>
              <a:t>к</a:t>
            </a:r>
            <a:r>
              <a:rPr lang="ru-RU" dirty="0" smtClean="0">
                <a:cs typeface="Calibri"/>
              </a:rPr>
              <a:t>ак п</a:t>
            </a:r>
            <a:r>
              <a:rPr lang="ru-RU" spc="-15" dirty="0" smtClean="0">
                <a:cs typeface="Calibri"/>
              </a:rPr>
              <a:t>о</a:t>
            </a:r>
            <a:r>
              <a:rPr lang="ru-RU" dirty="0" smtClean="0">
                <a:cs typeface="Calibri"/>
              </a:rPr>
              <a:t>треби</a:t>
            </a:r>
            <a:r>
              <a:rPr lang="ru-RU" spc="-15" dirty="0" smtClean="0">
                <a:cs typeface="Calibri"/>
              </a:rPr>
              <a:t>т</a:t>
            </a:r>
            <a:r>
              <a:rPr lang="ru-RU" spc="-20" dirty="0" smtClean="0">
                <a:cs typeface="Calibri"/>
              </a:rPr>
              <a:t>е</a:t>
            </a:r>
            <a:r>
              <a:rPr lang="ru-RU" spc="-10" dirty="0" smtClean="0">
                <a:cs typeface="Calibri"/>
              </a:rPr>
              <a:t>л</a:t>
            </a:r>
            <a:r>
              <a:rPr lang="ru-RU" dirty="0" smtClean="0">
                <a:cs typeface="Calibri"/>
              </a:rPr>
              <a:t>и об</a:t>
            </a:r>
            <a:r>
              <a:rPr lang="ru-RU" spc="-20" dirty="0" smtClean="0">
                <a:cs typeface="Calibri"/>
              </a:rPr>
              <a:t>щ</a:t>
            </a:r>
            <a:r>
              <a:rPr lang="ru-RU" spc="10" dirty="0" smtClean="0">
                <a:cs typeface="Calibri"/>
              </a:rPr>
              <a:t>е</a:t>
            </a:r>
            <a:r>
              <a:rPr lang="ru-RU" spc="-10" dirty="0" smtClean="0">
                <a:cs typeface="Calibri"/>
              </a:rPr>
              <a:t>с</a:t>
            </a:r>
            <a:r>
              <a:rPr lang="ru-RU" dirty="0" smtClean="0">
                <a:cs typeface="Calibri"/>
              </a:rPr>
              <a:t>твенн</a:t>
            </a:r>
            <a:r>
              <a:rPr lang="ru-RU" spc="10" dirty="0" smtClean="0">
                <a:cs typeface="Calibri"/>
              </a:rPr>
              <a:t>ы</a:t>
            </a:r>
            <a:r>
              <a:rPr lang="ru-RU" dirty="0" smtClean="0">
                <a:cs typeface="Calibri"/>
              </a:rPr>
              <a:t>х </a:t>
            </a:r>
            <a:r>
              <a:rPr lang="ru-RU" spc="-40" dirty="0" smtClean="0">
                <a:cs typeface="Calibri"/>
              </a:rPr>
              <a:t>б</a:t>
            </a:r>
            <a:r>
              <a:rPr lang="ru-RU" dirty="0" smtClean="0">
                <a:cs typeface="Calibri"/>
              </a:rPr>
              <a:t>лаг — </a:t>
            </a:r>
            <a:r>
              <a:rPr lang="ru-RU" spc="-10" dirty="0" smtClean="0">
                <a:cs typeface="Calibri"/>
              </a:rPr>
              <a:t>д</a:t>
            </a:r>
            <a:r>
              <a:rPr lang="ru-RU" spc="-50" dirty="0" smtClean="0">
                <a:cs typeface="Calibri"/>
              </a:rPr>
              <a:t>о</a:t>
            </a:r>
            <a:r>
              <a:rPr lang="ru-RU" dirty="0" smtClean="0">
                <a:cs typeface="Calibri"/>
              </a:rPr>
              <a:t>лж</a:t>
            </a:r>
            <a:r>
              <a:rPr lang="ru-RU" spc="-10" dirty="0" smtClean="0">
                <a:cs typeface="Calibri"/>
              </a:rPr>
              <a:t>н</a:t>
            </a:r>
            <a:r>
              <a:rPr lang="ru-RU" dirty="0" smtClean="0">
                <a:cs typeface="Calibri"/>
              </a:rPr>
              <a:t>ы быть увер</a:t>
            </a:r>
            <a:r>
              <a:rPr lang="ru-RU" spc="5" dirty="0" smtClean="0">
                <a:cs typeface="Calibri"/>
              </a:rPr>
              <a:t>е</a:t>
            </a:r>
            <a:r>
              <a:rPr lang="ru-RU" dirty="0" smtClean="0">
                <a:cs typeface="Calibri"/>
              </a:rPr>
              <a:t>ны в </a:t>
            </a:r>
            <a:r>
              <a:rPr lang="ru-RU" spc="-30" dirty="0" smtClean="0">
                <a:cs typeface="Calibri"/>
              </a:rPr>
              <a:t>т</a:t>
            </a:r>
            <a:r>
              <a:rPr lang="ru-RU" dirty="0" smtClean="0">
                <a:cs typeface="Calibri"/>
              </a:rPr>
              <a:t>о</a:t>
            </a:r>
            <a:r>
              <a:rPr lang="ru-RU" spc="5" dirty="0" smtClean="0">
                <a:cs typeface="Calibri"/>
              </a:rPr>
              <a:t>м</a:t>
            </a:r>
            <a:r>
              <a:rPr lang="ru-RU" dirty="0" smtClean="0">
                <a:cs typeface="Calibri"/>
              </a:rPr>
              <a:t>, ч</a:t>
            </a:r>
            <a:r>
              <a:rPr lang="ru-RU" spc="-30" dirty="0" smtClean="0">
                <a:cs typeface="Calibri"/>
              </a:rPr>
              <a:t>т</a:t>
            </a:r>
            <a:r>
              <a:rPr lang="ru-RU" dirty="0" smtClean="0">
                <a:cs typeface="Calibri"/>
              </a:rPr>
              <a:t>о пер</a:t>
            </a:r>
            <a:r>
              <a:rPr lang="ru-RU" spc="-20" dirty="0" smtClean="0">
                <a:cs typeface="Calibri"/>
              </a:rPr>
              <a:t>е</a:t>
            </a:r>
            <a:r>
              <a:rPr lang="ru-RU" dirty="0" smtClean="0">
                <a:cs typeface="Calibri"/>
              </a:rPr>
              <a:t>да</a:t>
            </a:r>
            <a:r>
              <a:rPr lang="ru-RU" spc="5" dirty="0" smtClean="0">
                <a:cs typeface="Calibri"/>
              </a:rPr>
              <a:t>в</a:t>
            </a:r>
            <a:r>
              <a:rPr lang="ru-RU" dirty="0" smtClean="0">
                <a:cs typeface="Calibri"/>
              </a:rPr>
              <a:t>а</a:t>
            </a:r>
            <a:r>
              <a:rPr lang="ru-RU" spc="-10" dirty="0" smtClean="0">
                <a:cs typeface="Calibri"/>
              </a:rPr>
              <a:t>е</a:t>
            </a:r>
            <a:r>
              <a:rPr lang="ru-RU" dirty="0" smtClean="0">
                <a:cs typeface="Calibri"/>
              </a:rPr>
              <a:t>мые и</a:t>
            </a:r>
            <a:r>
              <a:rPr lang="ru-RU" spc="-10" dirty="0" smtClean="0">
                <a:cs typeface="Calibri"/>
              </a:rPr>
              <a:t>м</a:t>
            </a:r>
            <a:r>
              <a:rPr lang="ru-RU" dirty="0" smtClean="0">
                <a:cs typeface="Calibri"/>
              </a:rPr>
              <a:t>и в </a:t>
            </a:r>
            <a:r>
              <a:rPr lang="ru-RU" spc="10" dirty="0" smtClean="0">
                <a:cs typeface="Calibri"/>
              </a:rPr>
              <a:t>р</a:t>
            </a:r>
            <a:r>
              <a:rPr lang="ru-RU" dirty="0" smtClean="0">
                <a:cs typeface="Calibri"/>
              </a:rPr>
              <a:t>ас</a:t>
            </a:r>
            <a:r>
              <a:rPr lang="ru-RU" spc="-10" dirty="0" smtClean="0">
                <a:cs typeface="Calibri"/>
              </a:rPr>
              <a:t>п</a:t>
            </a:r>
            <a:r>
              <a:rPr lang="ru-RU" dirty="0" smtClean="0">
                <a:cs typeface="Calibri"/>
              </a:rPr>
              <a:t>оря</a:t>
            </a:r>
            <a:r>
              <a:rPr lang="ru-RU" spc="-30" dirty="0" smtClean="0">
                <a:cs typeface="Calibri"/>
              </a:rPr>
              <a:t>ж</a:t>
            </a:r>
            <a:r>
              <a:rPr lang="ru-RU" dirty="0" smtClean="0">
                <a:cs typeface="Calibri"/>
              </a:rPr>
              <a:t>е</a:t>
            </a:r>
            <a:r>
              <a:rPr lang="ru-RU" spc="10" dirty="0" smtClean="0">
                <a:cs typeface="Calibri"/>
              </a:rPr>
              <a:t>н</a:t>
            </a:r>
            <a:r>
              <a:rPr lang="ru-RU" dirty="0" smtClean="0">
                <a:cs typeface="Calibri"/>
              </a:rPr>
              <a:t>ие </a:t>
            </a:r>
            <a:r>
              <a:rPr lang="ru-RU" spc="-15" dirty="0" smtClean="0">
                <a:cs typeface="Calibri"/>
              </a:rPr>
              <a:t>г</a:t>
            </a:r>
            <a:r>
              <a:rPr lang="ru-RU" dirty="0" smtClean="0">
                <a:cs typeface="Calibri"/>
              </a:rPr>
              <a:t>о</a:t>
            </a:r>
            <a:r>
              <a:rPr lang="ru-RU" spc="-10" dirty="0" smtClean="0">
                <a:cs typeface="Calibri"/>
              </a:rPr>
              <a:t>с</a:t>
            </a:r>
            <a:r>
              <a:rPr lang="ru-RU" spc="-75" dirty="0" smtClean="0">
                <a:cs typeface="Calibri"/>
              </a:rPr>
              <a:t>у</a:t>
            </a:r>
            <a:r>
              <a:rPr lang="ru-RU" dirty="0" smtClean="0">
                <a:cs typeface="Calibri"/>
              </a:rPr>
              <a:t>да</a:t>
            </a:r>
            <a:r>
              <a:rPr lang="ru-RU" spc="5" dirty="0" smtClean="0">
                <a:cs typeface="Calibri"/>
              </a:rPr>
              <a:t>р</a:t>
            </a:r>
            <a:r>
              <a:rPr lang="ru-RU" spc="-10" dirty="0" smtClean="0">
                <a:cs typeface="Calibri"/>
              </a:rPr>
              <a:t>с</a:t>
            </a:r>
            <a:r>
              <a:rPr lang="ru-RU" dirty="0" smtClean="0">
                <a:cs typeface="Calibri"/>
              </a:rPr>
              <a:t>тва </a:t>
            </a:r>
            <a:r>
              <a:rPr lang="ru-RU" spc="-10" dirty="0" smtClean="0">
                <a:cs typeface="Calibri"/>
              </a:rPr>
              <a:t>с</a:t>
            </a:r>
            <a:r>
              <a:rPr lang="ru-RU" dirty="0" smtClean="0">
                <a:cs typeface="Calibri"/>
              </a:rPr>
              <a:t>р</a:t>
            </a:r>
            <a:r>
              <a:rPr lang="ru-RU" spc="-20" dirty="0" smtClean="0">
                <a:cs typeface="Calibri"/>
              </a:rPr>
              <a:t>е</a:t>
            </a:r>
            <a:r>
              <a:rPr lang="ru-RU" spc="-10" dirty="0" smtClean="0">
                <a:cs typeface="Calibri"/>
              </a:rPr>
              <a:t>дс</a:t>
            </a:r>
            <a:r>
              <a:rPr lang="ru-RU" dirty="0" smtClean="0">
                <a:cs typeface="Calibri"/>
              </a:rPr>
              <a:t>тва</a:t>
            </a:r>
            <a:r>
              <a:rPr lang="ru-RU" spc="160" dirty="0" smtClean="0">
                <a:cs typeface="Calibri"/>
              </a:rPr>
              <a:t> </a:t>
            </a:r>
            <a:r>
              <a:rPr lang="ru-RU" spc="5" dirty="0" smtClean="0">
                <a:cs typeface="Calibri"/>
              </a:rPr>
              <a:t>и</a:t>
            </a:r>
            <a:r>
              <a:rPr lang="ru-RU" spc="-10" dirty="0" smtClean="0">
                <a:cs typeface="Calibri"/>
              </a:rPr>
              <a:t>с</a:t>
            </a:r>
            <a:r>
              <a:rPr lang="ru-RU" dirty="0" smtClean="0">
                <a:cs typeface="Calibri"/>
              </a:rPr>
              <a:t>п</a:t>
            </a:r>
            <a:r>
              <a:rPr lang="ru-RU" spc="-40" dirty="0" smtClean="0">
                <a:cs typeface="Calibri"/>
              </a:rPr>
              <a:t>о</a:t>
            </a:r>
            <a:r>
              <a:rPr lang="ru-RU" dirty="0" smtClean="0">
                <a:cs typeface="Calibri"/>
              </a:rPr>
              <a:t>ль</a:t>
            </a:r>
            <a:r>
              <a:rPr lang="ru-RU" spc="-20" dirty="0" smtClean="0">
                <a:cs typeface="Calibri"/>
              </a:rPr>
              <a:t>з</a:t>
            </a:r>
            <a:r>
              <a:rPr lang="ru-RU" dirty="0" smtClean="0">
                <a:cs typeface="Calibri"/>
              </a:rPr>
              <a:t>у</a:t>
            </a:r>
            <a:r>
              <a:rPr lang="ru-RU" spc="-15" dirty="0" smtClean="0">
                <a:cs typeface="Calibri"/>
              </a:rPr>
              <a:t>ют</a:t>
            </a:r>
            <a:r>
              <a:rPr lang="ru-RU" spc="-10" dirty="0" smtClean="0">
                <a:cs typeface="Calibri"/>
              </a:rPr>
              <a:t>с</a:t>
            </a:r>
            <a:r>
              <a:rPr lang="ru-RU" dirty="0" smtClean="0">
                <a:cs typeface="Calibri"/>
              </a:rPr>
              <a:t>я</a:t>
            </a:r>
            <a:r>
              <a:rPr lang="ru-RU" spc="170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про</a:t>
            </a:r>
            <a:r>
              <a:rPr lang="ru-RU" spc="5" dirty="0" smtClean="0">
                <a:cs typeface="Calibri"/>
              </a:rPr>
              <a:t>з</a:t>
            </a:r>
            <a:r>
              <a:rPr lang="ru-RU" dirty="0" smtClean="0">
                <a:cs typeface="Calibri"/>
              </a:rPr>
              <a:t>р</a:t>
            </a:r>
            <a:r>
              <a:rPr lang="ru-RU" spc="10" dirty="0" smtClean="0">
                <a:cs typeface="Calibri"/>
              </a:rPr>
              <a:t>а</a:t>
            </a:r>
            <a:r>
              <a:rPr lang="ru-RU" dirty="0" smtClean="0">
                <a:cs typeface="Calibri"/>
              </a:rPr>
              <a:t>ч</a:t>
            </a:r>
            <a:r>
              <a:rPr lang="ru-RU" spc="-10" dirty="0" smtClean="0">
                <a:cs typeface="Calibri"/>
              </a:rPr>
              <a:t>н</a:t>
            </a:r>
            <a:r>
              <a:rPr lang="ru-RU" dirty="0" smtClean="0">
                <a:cs typeface="Calibri"/>
              </a:rPr>
              <a:t>о</a:t>
            </a:r>
            <a:r>
              <a:rPr lang="ru-RU" spc="170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и</a:t>
            </a:r>
            <a:r>
              <a:rPr lang="ru-RU" spc="165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эфф</a:t>
            </a:r>
            <a:r>
              <a:rPr lang="ru-RU" spc="5" dirty="0" smtClean="0">
                <a:cs typeface="Calibri"/>
              </a:rPr>
              <a:t>е</a:t>
            </a:r>
            <a:r>
              <a:rPr lang="ru-RU" dirty="0" smtClean="0">
                <a:cs typeface="Calibri"/>
              </a:rPr>
              <a:t>кти</a:t>
            </a:r>
            <a:r>
              <a:rPr lang="ru-RU" spc="10" dirty="0" smtClean="0">
                <a:cs typeface="Calibri"/>
              </a:rPr>
              <a:t>в</a:t>
            </a:r>
            <a:r>
              <a:rPr lang="ru-RU" dirty="0" smtClean="0">
                <a:cs typeface="Calibri"/>
              </a:rPr>
              <a:t>но,</a:t>
            </a:r>
            <a:r>
              <a:rPr lang="ru-RU" spc="160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прин</a:t>
            </a:r>
            <a:r>
              <a:rPr lang="ru-RU" spc="5" dirty="0" smtClean="0">
                <a:cs typeface="Calibri"/>
              </a:rPr>
              <a:t>о</a:t>
            </a:r>
            <a:r>
              <a:rPr lang="ru-RU" spc="-10" dirty="0" smtClean="0">
                <a:cs typeface="Calibri"/>
              </a:rPr>
              <a:t>с</a:t>
            </a:r>
            <a:r>
              <a:rPr lang="ru-RU" dirty="0" smtClean="0">
                <a:cs typeface="Calibri"/>
              </a:rPr>
              <a:t>ят</a:t>
            </a:r>
            <a:r>
              <a:rPr lang="ru-RU" spc="170" dirty="0" smtClean="0">
                <a:cs typeface="Calibri"/>
              </a:rPr>
              <a:t> </a:t>
            </a:r>
            <a:r>
              <a:rPr lang="ru-RU" spc="-20" dirty="0" smtClean="0">
                <a:cs typeface="Calibri"/>
              </a:rPr>
              <a:t>к</a:t>
            </a:r>
            <a:r>
              <a:rPr lang="ru-RU" dirty="0" smtClean="0">
                <a:cs typeface="Calibri"/>
              </a:rPr>
              <a:t>онкрет</a:t>
            </a:r>
            <a:r>
              <a:rPr lang="ru-RU" spc="-10" dirty="0" smtClean="0">
                <a:cs typeface="Calibri"/>
              </a:rPr>
              <a:t>н</a:t>
            </a:r>
            <a:r>
              <a:rPr lang="ru-RU" dirty="0" smtClean="0">
                <a:cs typeface="Calibri"/>
              </a:rPr>
              <a:t>ые</a:t>
            </a:r>
            <a:r>
              <a:rPr lang="ru-RU" spc="175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р</a:t>
            </a:r>
            <a:r>
              <a:rPr lang="ru-RU" spc="15" dirty="0" smtClean="0">
                <a:cs typeface="Calibri"/>
              </a:rPr>
              <a:t>е</a:t>
            </a:r>
            <a:r>
              <a:rPr lang="ru-RU" spc="-10" dirty="0" smtClean="0">
                <a:cs typeface="Calibri"/>
              </a:rPr>
              <a:t>з</a:t>
            </a:r>
            <a:r>
              <a:rPr lang="ru-RU" spc="-60" dirty="0" smtClean="0">
                <a:cs typeface="Calibri"/>
              </a:rPr>
              <a:t>у</a:t>
            </a:r>
            <a:r>
              <a:rPr lang="ru-RU" dirty="0" smtClean="0">
                <a:cs typeface="Calibri"/>
              </a:rPr>
              <a:t>л</a:t>
            </a:r>
            <a:r>
              <a:rPr lang="ru-RU" spc="-80" dirty="0" smtClean="0">
                <a:cs typeface="Calibri"/>
              </a:rPr>
              <a:t>ь</a:t>
            </a:r>
            <a:r>
              <a:rPr lang="ru-RU" dirty="0" smtClean="0">
                <a:cs typeface="Calibri"/>
              </a:rPr>
              <a:t>таты</a:t>
            </a:r>
            <a:r>
              <a:rPr lang="ru-RU" spc="160" dirty="0" smtClean="0">
                <a:cs typeface="Calibri"/>
              </a:rPr>
              <a:t> </a:t>
            </a:r>
            <a:r>
              <a:rPr lang="ru-RU" spc="-20" dirty="0" smtClean="0">
                <a:cs typeface="Calibri"/>
              </a:rPr>
              <a:t>к</a:t>
            </a:r>
            <a:r>
              <a:rPr lang="ru-RU" dirty="0" smtClean="0">
                <a:cs typeface="Calibri"/>
              </a:rPr>
              <a:t>ак д</a:t>
            </a:r>
            <a:r>
              <a:rPr lang="ru-RU" spc="5" dirty="0" smtClean="0">
                <a:cs typeface="Calibri"/>
              </a:rPr>
              <a:t>л</a:t>
            </a:r>
            <a:r>
              <a:rPr lang="ru-RU" dirty="0" smtClean="0">
                <a:cs typeface="Calibri"/>
              </a:rPr>
              <a:t>я</a:t>
            </a:r>
            <a:r>
              <a:rPr lang="ru-RU" spc="-10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об</a:t>
            </a:r>
            <a:r>
              <a:rPr lang="ru-RU" spc="-20" dirty="0" smtClean="0">
                <a:cs typeface="Calibri"/>
              </a:rPr>
              <a:t>щ</a:t>
            </a:r>
            <a:r>
              <a:rPr lang="ru-RU" dirty="0" smtClean="0">
                <a:cs typeface="Calibri"/>
              </a:rPr>
              <a:t>ества</a:t>
            </a:r>
            <a:r>
              <a:rPr lang="ru-RU" spc="15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в </a:t>
            </a:r>
            <a:r>
              <a:rPr lang="ru-RU" spc="-20" dirty="0" smtClean="0">
                <a:cs typeface="Calibri"/>
              </a:rPr>
              <a:t>це</a:t>
            </a:r>
            <a:r>
              <a:rPr lang="ru-RU" dirty="0" smtClean="0">
                <a:cs typeface="Calibri"/>
              </a:rPr>
              <a:t>ло</a:t>
            </a:r>
            <a:r>
              <a:rPr lang="ru-RU" spc="-10" dirty="0" smtClean="0">
                <a:cs typeface="Calibri"/>
              </a:rPr>
              <a:t>м</a:t>
            </a:r>
            <a:r>
              <a:rPr lang="ru-RU" dirty="0" smtClean="0">
                <a:cs typeface="Calibri"/>
              </a:rPr>
              <a:t>,</a:t>
            </a:r>
            <a:r>
              <a:rPr lang="ru-RU" spc="-5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так</a:t>
            </a:r>
            <a:r>
              <a:rPr lang="ru-RU" spc="5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и</a:t>
            </a:r>
            <a:r>
              <a:rPr lang="ru-RU" spc="10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д</a:t>
            </a:r>
            <a:r>
              <a:rPr lang="ru-RU" spc="5" dirty="0" smtClean="0">
                <a:cs typeface="Calibri"/>
              </a:rPr>
              <a:t>л</a:t>
            </a:r>
            <a:r>
              <a:rPr lang="ru-RU" dirty="0" smtClean="0">
                <a:cs typeface="Calibri"/>
              </a:rPr>
              <a:t>я</a:t>
            </a:r>
            <a:r>
              <a:rPr lang="ru-RU" spc="-20" dirty="0" smtClean="0">
                <a:cs typeface="Calibri"/>
              </a:rPr>
              <a:t> к</a:t>
            </a:r>
            <a:r>
              <a:rPr lang="ru-RU" dirty="0" smtClean="0">
                <a:cs typeface="Calibri"/>
              </a:rPr>
              <a:t>аж</a:t>
            </a:r>
            <a:r>
              <a:rPr lang="ru-RU" spc="-15" dirty="0" smtClean="0">
                <a:cs typeface="Calibri"/>
              </a:rPr>
              <a:t>д</a:t>
            </a:r>
            <a:r>
              <a:rPr lang="ru-RU" dirty="0" smtClean="0">
                <a:cs typeface="Calibri"/>
              </a:rPr>
              <a:t>ой</a:t>
            </a:r>
            <a:r>
              <a:rPr lang="ru-RU" spc="-15" dirty="0" smtClean="0">
                <a:cs typeface="Calibri"/>
              </a:rPr>
              <a:t> </a:t>
            </a:r>
            <a:r>
              <a:rPr lang="ru-RU" spc="-10" dirty="0" smtClean="0">
                <a:cs typeface="Calibri"/>
              </a:rPr>
              <a:t>се</a:t>
            </a:r>
            <a:r>
              <a:rPr lang="ru-RU" dirty="0" smtClean="0">
                <a:cs typeface="Calibri"/>
              </a:rPr>
              <a:t>м</a:t>
            </a:r>
            <a:r>
              <a:rPr lang="ru-RU" spc="-15" dirty="0" smtClean="0">
                <a:cs typeface="Calibri"/>
              </a:rPr>
              <a:t>ь</a:t>
            </a:r>
            <a:r>
              <a:rPr lang="ru-RU" dirty="0" smtClean="0">
                <a:cs typeface="Calibri"/>
              </a:rPr>
              <a:t>и,</a:t>
            </a:r>
            <a:r>
              <a:rPr lang="ru-RU" spc="30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д</a:t>
            </a:r>
            <a:r>
              <a:rPr lang="ru-RU" spc="5" dirty="0" smtClean="0">
                <a:cs typeface="Calibri"/>
              </a:rPr>
              <a:t>л</a:t>
            </a:r>
            <a:r>
              <a:rPr lang="ru-RU" dirty="0" smtClean="0">
                <a:cs typeface="Calibri"/>
              </a:rPr>
              <a:t>я</a:t>
            </a:r>
            <a:r>
              <a:rPr lang="ru-RU" spc="-20" dirty="0" smtClean="0">
                <a:cs typeface="Calibri"/>
              </a:rPr>
              <a:t> к</a:t>
            </a:r>
            <a:r>
              <a:rPr lang="ru-RU" dirty="0" smtClean="0">
                <a:cs typeface="Calibri"/>
              </a:rPr>
              <a:t>аж</a:t>
            </a:r>
            <a:r>
              <a:rPr lang="ru-RU" spc="-15" dirty="0" smtClean="0">
                <a:cs typeface="Calibri"/>
              </a:rPr>
              <a:t>д</a:t>
            </a:r>
            <a:r>
              <a:rPr lang="ru-RU" dirty="0" smtClean="0">
                <a:cs typeface="Calibri"/>
              </a:rPr>
              <a:t>о</a:t>
            </a:r>
            <a:r>
              <a:rPr lang="ru-RU" spc="-25" dirty="0" smtClean="0">
                <a:cs typeface="Calibri"/>
              </a:rPr>
              <a:t>г</a:t>
            </a:r>
            <a:r>
              <a:rPr lang="ru-RU" dirty="0" smtClean="0">
                <a:cs typeface="Calibri"/>
              </a:rPr>
              <a:t>о ч</a:t>
            </a:r>
            <a:r>
              <a:rPr lang="ru-RU" spc="-30" dirty="0" smtClean="0">
                <a:cs typeface="Calibri"/>
              </a:rPr>
              <a:t>е</a:t>
            </a:r>
            <a:r>
              <a:rPr lang="ru-RU" dirty="0" smtClean="0">
                <a:cs typeface="Calibri"/>
              </a:rPr>
              <a:t>лове</a:t>
            </a:r>
            <a:r>
              <a:rPr lang="ru-RU" spc="-15" dirty="0" smtClean="0">
                <a:cs typeface="Calibri"/>
              </a:rPr>
              <a:t>к</a:t>
            </a:r>
            <a:r>
              <a:rPr lang="ru-RU" dirty="0" smtClean="0">
                <a:cs typeface="Calibri"/>
              </a:rPr>
              <a:t>а.</a:t>
            </a:r>
          </a:p>
          <a:p>
            <a:pPr>
              <a:lnSpc>
                <a:spcPts val="1200"/>
              </a:lnSpc>
              <a:spcBef>
                <a:spcPts val="1"/>
              </a:spcBef>
            </a:pPr>
            <a:endParaRPr lang="ru-RU" dirty="0" smtClean="0"/>
          </a:p>
          <a:p>
            <a:pPr marL="12700" marR="14604" indent="260350" algn="just">
              <a:lnSpc>
                <a:spcPct val="100000"/>
              </a:lnSpc>
            </a:pPr>
            <a:r>
              <a:rPr lang="ru-RU" spc="-5" dirty="0" smtClean="0">
                <a:cs typeface="Calibri"/>
              </a:rPr>
              <a:t>М</a:t>
            </a:r>
            <a:r>
              <a:rPr lang="ru-RU" dirty="0" smtClean="0">
                <a:cs typeface="Calibri"/>
              </a:rPr>
              <a:t>ы п</a:t>
            </a:r>
            <a:r>
              <a:rPr lang="ru-RU" spc="5" dirty="0" smtClean="0">
                <a:cs typeface="Calibri"/>
              </a:rPr>
              <a:t>о</a:t>
            </a:r>
            <a:r>
              <a:rPr lang="ru-RU" spc="-10" dirty="0" smtClean="0">
                <a:cs typeface="Calibri"/>
              </a:rPr>
              <a:t>с</a:t>
            </a:r>
            <a:r>
              <a:rPr lang="ru-RU" dirty="0" smtClean="0">
                <a:cs typeface="Calibri"/>
              </a:rPr>
              <a:t>тар</a:t>
            </a:r>
            <a:r>
              <a:rPr lang="ru-RU" spc="15" dirty="0" smtClean="0">
                <a:cs typeface="Calibri"/>
              </a:rPr>
              <a:t>а</a:t>
            </a:r>
            <a:r>
              <a:rPr lang="ru-RU" dirty="0" smtClean="0">
                <a:cs typeface="Calibri"/>
              </a:rPr>
              <a:t>ли</a:t>
            </a:r>
            <a:r>
              <a:rPr lang="ru-RU" spc="-10" dirty="0" smtClean="0">
                <a:cs typeface="Calibri"/>
              </a:rPr>
              <a:t>с</a:t>
            </a:r>
            <a:r>
              <a:rPr lang="ru-RU" dirty="0" smtClean="0">
                <a:cs typeface="Calibri"/>
              </a:rPr>
              <a:t>ь в </a:t>
            </a:r>
            <a:r>
              <a:rPr lang="ru-RU" spc="-10" dirty="0" smtClean="0">
                <a:cs typeface="Calibri"/>
              </a:rPr>
              <a:t>д</a:t>
            </a:r>
            <a:r>
              <a:rPr lang="ru-RU" dirty="0" smtClean="0">
                <a:cs typeface="Calibri"/>
              </a:rPr>
              <a:t>о</a:t>
            </a:r>
            <a:r>
              <a:rPr lang="ru-RU" spc="-10" dirty="0" smtClean="0">
                <a:cs typeface="Calibri"/>
              </a:rPr>
              <a:t>с</a:t>
            </a:r>
            <a:r>
              <a:rPr lang="ru-RU" dirty="0" smtClean="0">
                <a:cs typeface="Calibri"/>
              </a:rPr>
              <a:t>туп</a:t>
            </a:r>
            <a:r>
              <a:rPr lang="ru-RU" spc="5" dirty="0" smtClean="0">
                <a:cs typeface="Calibri"/>
              </a:rPr>
              <a:t>н</a:t>
            </a:r>
            <a:r>
              <a:rPr lang="ru-RU" dirty="0" smtClean="0">
                <a:cs typeface="Calibri"/>
              </a:rPr>
              <a:t>ой и </a:t>
            </a:r>
            <a:r>
              <a:rPr lang="ru-RU" spc="5" dirty="0" smtClean="0">
                <a:cs typeface="Calibri"/>
              </a:rPr>
              <a:t>п</a:t>
            </a:r>
            <a:r>
              <a:rPr lang="ru-RU" dirty="0" smtClean="0">
                <a:cs typeface="Calibri"/>
              </a:rPr>
              <a:t>оня</a:t>
            </a:r>
            <a:r>
              <a:rPr lang="ru-RU" spc="-10" dirty="0" smtClean="0">
                <a:cs typeface="Calibri"/>
              </a:rPr>
              <a:t>т</a:t>
            </a:r>
            <a:r>
              <a:rPr lang="ru-RU" dirty="0" smtClean="0">
                <a:cs typeface="Calibri"/>
              </a:rPr>
              <a:t>н</a:t>
            </a:r>
            <a:r>
              <a:rPr lang="ru-RU" spc="5" dirty="0" smtClean="0">
                <a:cs typeface="Calibri"/>
              </a:rPr>
              <a:t>о</a:t>
            </a:r>
            <a:r>
              <a:rPr lang="ru-RU" dirty="0" smtClean="0">
                <a:cs typeface="Calibri"/>
              </a:rPr>
              <a:t>й д</a:t>
            </a:r>
            <a:r>
              <a:rPr lang="ru-RU" spc="5" dirty="0" smtClean="0">
                <a:cs typeface="Calibri"/>
              </a:rPr>
              <a:t>л</a:t>
            </a:r>
            <a:r>
              <a:rPr lang="ru-RU" dirty="0" smtClean="0">
                <a:cs typeface="Calibri"/>
              </a:rPr>
              <a:t>я граждан фо</a:t>
            </a:r>
            <a:r>
              <a:rPr lang="ru-RU" spc="5" dirty="0" smtClean="0">
                <a:cs typeface="Calibri"/>
              </a:rPr>
              <a:t>р</a:t>
            </a:r>
            <a:r>
              <a:rPr lang="ru-RU" dirty="0" smtClean="0">
                <a:cs typeface="Calibri"/>
              </a:rPr>
              <a:t>ме по</a:t>
            </a:r>
            <a:r>
              <a:rPr lang="ru-RU" spc="-25" dirty="0" smtClean="0">
                <a:cs typeface="Calibri"/>
              </a:rPr>
              <a:t>к</a:t>
            </a:r>
            <a:r>
              <a:rPr lang="ru-RU" dirty="0" smtClean="0">
                <a:cs typeface="Calibri"/>
              </a:rPr>
              <a:t>аза</a:t>
            </a:r>
            <a:r>
              <a:rPr lang="ru-RU" spc="5" dirty="0" smtClean="0">
                <a:cs typeface="Calibri"/>
              </a:rPr>
              <a:t>т</a:t>
            </a:r>
            <a:r>
              <a:rPr lang="ru-RU" dirty="0" smtClean="0">
                <a:cs typeface="Calibri"/>
              </a:rPr>
              <a:t>ь основные парам</a:t>
            </a:r>
            <a:r>
              <a:rPr lang="ru-RU" spc="-10" dirty="0" smtClean="0">
                <a:cs typeface="Calibri"/>
              </a:rPr>
              <a:t>е</a:t>
            </a:r>
            <a:r>
              <a:rPr lang="ru-RU" dirty="0" smtClean="0">
                <a:cs typeface="Calibri"/>
              </a:rPr>
              <a:t>тры</a:t>
            </a:r>
            <a:r>
              <a:rPr lang="ru-RU" spc="15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о</a:t>
            </a:r>
            <a:r>
              <a:rPr lang="ru-RU" spc="-40" dirty="0" smtClean="0">
                <a:cs typeface="Calibri"/>
              </a:rPr>
              <a:t>б</a:t>
            </a:r>
            <a:r>
              <a:rPr lang="ru-RU" dirty="0" smtClean="0">
                <a:cs typeface="Calibri"/>
              </a:rPr>
              <a:t>ласт</a:t>
            </a:r>
            <a:r>
              <a:rPr lang="ru-RU" spc="-10" dirty="0" smtClean="0">
                <a:cs typeface="Calibri"/>
              </a:rPr>
              <a:t>н</a:t>
            </a:r>
            <a:r>
              <a:rPr lang="ru-RU" dirty="0" smtClean="0">
                <a:cs typeface="Calibri"/>
              </a:rPr>
              <a:t>о</a:t>
            </a:r>
            <a:r>
              <a:rPr lang="ru-RU" spc="-25" dirty="0" smtClean="0">
                <a:cs typeface="Calibri"/>
              </a:rPr>
              <a:t>г</a:t>
            </a:r>
            <a:r>
              <a:rPr lang="ru-RU" dirty="0" smtClean="0">
                <a:cs typeface="Calibri"/>
              </a:rPr>
              <a:t>о</a:t>
            </a:r>
            <a:r>
              <a:rPr lang="ru-RU" spc="25" dirty="0" smtClean="0">
                <a:cs typeface="Calibri"/>
              </a:rPr>
              <a:t> </a:t>
            </a:r>
            <a:r>
              <a:rPr lang="ru-RU" dirty="0" smtClean="0">
                <a:cs typeface="Calibri"/>
              </a:rPr>
              <a:t>б</a:t>
            </a:r>
            <a:r>
              <a:rPr lang="ru-RU" spc="-55" dirty="0" smtClean="0">
                <a:cs typeface="Calibri"/>
              </a:rPr>
              <a:t>ю</a:t>
            </a:r>
            <a:r>
              <a:rPr lang="ru-RU" dirty="0" smtClean="0">
                <a:cs typeface="Calibri"/>
              </a:rPr>
              <a:t>д</a:t>
            </a:r>
            <a:r>
              <a:rPr lang="ru-RU" spc="-30" dirty="0" smtClean="0">
                <a:cs typeface="Calibri"/>
              </a:rPr>
              <a:t>ж</a:t>
            </a:r>
            <a:r>
              <a:rPr lang="ru-RU" spc="-10" dirty="0" smtClean="0">
                <a:cs typeface="Calibri"/>
              </a:rPr>
              <a:t>е</a:t>
            </a:r>
            <a:r>
              <a:rPr lang="ru-RU" dirty="0" smtClean="0">
                <a:cs typeface="Calibri"/>
              </a:rPr>
              <a:t>та.</a:t>
            </a:r>
          </a:p>
          <a:p>
            <a:pPr marL="4425315">
              <a:lnSpc>
                <a:spcPct val="100000"/>
              </a:lnSpc>
              <a:spcBef>
                <a:spcPts val="60"/>
              </a:spcBef>
              <a:tabLst>
                <a:tab pos="6127750" algn="l"/>
              </a:tabLst>
            </a:pPr>
            <a:r>
              <a:rPr lang="ru-RU" spc="-10" dirty="0" smtClean="0">
                <a:solidFill>
                  <a:srgbClr val="A6A6A6"/>
                </a:solidFill>
                <a:cs typeface="Calibri"/>
              </a:rPr>
              <a:t>Администрация</a:t>
            </a:r>
            <a:endParaRPr lang="ru-RU" dirty="0" smtClean="0">
              <a:cs typeface="Calibri"/>
            </a:endParaRPr>
          </a:p>
          <a:p>
            <a:pPr marL="12700" marR="15875" indent="260350" algn="just">
              <a:lnSpc>
                <a:spcPct val="100000"/>
              </a:lnSpc>
            </a:pPr>
            <a:endParaRPr dirty="0"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75303" y="5276596"/>
            <a:ext cx="652780" cy="330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2000" dirty="0" smtClean="0">
                <a:solidFill>
                  <a:srgbClr val="A6A6A6"/>
                </a:solidFill>
                <a:cs typeface="Calibri"/>
              </a:rPr>
              <a:t>Дума</a:t>
            </a:r>
            <a:endParaRPr sz="2000" dirty="0"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80457" y="5276596"/>
            <a:ext cx="1438910" cy="81724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8895">
              <a:lnSpc>
                <a:spcPct val="100000"/>
              </a:lnSpc>
            </a:pPr>
            <a:r>
              <a:rPr sz="2000" spc="-145" dirty="0" err="1" smtClean="0">
                <a:solidFill>
                  <a:srgbClr val="A6A6A6"/>
                </a:solidFill>
                <a:cs typeface="Calibri"/>
              </a:rPr>
              <a:t>Г</a:t>
            </a:r>
            <a:r>
              <a:rPr sz="2000" spc="0" dirty="0" err="1" smtClean="0">
                <a:solidFill>
                  <a:srgbClr val="A6A6A6"/>
                </a:solidFill>
                <a:cs typeface="Calibri"/>
              </a:rPr>
              <a:t>раждане</a:t>
            </a:r>
            <a:endParaRPr sz="2000">
              <a:cs typeface="Calibri"/>
            </a:endParaRPr>
          </a:p>
          <a:p>
            <a:pPr marL="12700">
              <a:lnSpc>
                <a:spcPts val="3770"/>
              </a:lnSpc>
            </a:pPr>
            <a:r>
              <a:rPr sz="3200" b="1" smtClean="0">
                <a:cs typeface="Calibri"/>
              </a:rPr>
              <a:t>Б</a:t>
            </a:r>
            <a:r>
              <a:rPr sz="3200" b="1" spc="-95" smtClean="0">
                <a:cs typeface="Calibri"/>
              </a:rPr>
              <a:t>ю</a:t>
            </a:r>
            <a:r>
              <a:rPr sz="3200" b="1" spc="0" smtClean="0">
                <a:cs typeface="Calibri"/>
              </a:rPr>
              <a:t>д</a:t>
            </a:r>
            <a:r>
              <a:rPr sz="3200" b="1" spc="-55" smtClean="0">
                <a:cs typeface="Calibri"/>
              </a:rPr>
              <a:t>ж</a:t>
            </a:r>
            <a:r>
              <a:rPr sz="3200" b="1" spc="-20" smtClean="0">
                <a:cs typeface="Calibri"/>
              </a:rPr>
              <a:t>е</a:t>
            </a:r>
            <a:r>
              <a:rPr sz="3200" b="1" spc="0" smtClean="0">
                <a:cs typeface="Calibri"/>
              </a:rPr>
              <a:t>т</a:t>
            </a:r>
            <a:endParaRPr sz="3200"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51344" y="5327396"/>
            <a:ext cx="1177925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-10" smtClean="0">
                <a:solidFill>
                  <a:srgbClr val="A6A6A6"/>
                </a:solidFill>
                <a:cs typeface="Calibri"/>
              </a:rPr>
              <a:t>Образование</a:t>
            </a:r>
            <a:endParaRPr sz="1600"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63536" y="5724956"/>
            <a:ext cx="1252220" cy="330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2000" spc="-135" dirty="0" smtClean="0">
                <a:solidFill>
                  <a:srgbClr val="A6A6A6"/>
                </a:solidFill>
                <a:cs typeface="Calibri"/>
              </a:rPr>
              <a:t>Глава</a:t>
            </a:r>
            <a:endParaRPr sz="2000" dirty="0"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75303" y="6069380"/>
            <a:ext cx="1010285" cy="330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smtClean="0">
                <a:solidFill>
                  <a:srgbClr val="A6A6A6"/>
                </a:solidFill>
                <a:cs typeface="Calibri"/>
              </a:rPr>
              <a:t>Ф</a:t>
            </a:r>
            <a:r>
              <a:rPr sz="2000" spc="-10" smtClean="0">
                <a:solidFill>
                  <a:srgbClr val="A6A6A6"/>
                </a:solidFill>
                <a:cs typeface="Calibri"/>
              </a:rPr>
              <a:t>и</a:t>
            </a:r>
            <a:r>
              <a:rPr sz="2000" spc="0" smtClean="0">
                <a:solidFill>
                  <a:srgbClr val="A6A6A6"/>
                </a:solidFill>
                <a:cs typeface="Calibri"/>
              </a:rPr>
              <a:t>на</a:t>
            </a:r>
            <a:r>
              <a:rPr sz="2000" spc="-10" smtClean="0">
                <a:solidFill>
                  <a:srgbClr val="A6A6A6"/>
                </a:solidFill>
                <a:cs typeface="Calibri"/>
              </a:rPr>
              <a:t>н</a:t>
            </a:r>
            <a:r>
              <a:rPr sz="2000" spc="0" smtClean="0">
                <a:solidFill>
                  <a:srgbClr val="A6A6A6"/>
                </a:solidFill>
                <a:cs typeface="Calibri"/>
              </a:rPr>
              <a:t>сы</a:t>
            </a:r>
            <a:endParaRPr sz="2000"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48096" y="6120180"/>
            <a:ext cx="781050" cy="266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-50" smtClean="0">
                <a:solidFill>
                  <a:srgbClr val="A6A6A6"/>
                </a:solidFill>
                <a:cs typeface="Calibri"/>
              </a:rPr>
              <a:t>К</a:t>
            </a:r>
            <a:r>
              <a:rPr sz="1600" spc="-65" smtClean="0">
                <a:solidFill>
                  <a:srgbClr val="A6A6A6"/>
                </a:solidFill>
                <a:cs typeface="Calibri"/>
              </a:rPr>
              <a:t>у</a:t>
            </a:r>
            <a:r>
              <a:rPr sz="1600" spc="-10" smtClean="0">
                <a:solidFill>
                  <a:srgbClr val="A6A6A6"/>
                </a:solidFill>
                <a:cs typeface="Calibri"/>
              </a:rPr>
              <a:t>л</a:t>
            </a:r>
            <a:r>
              <a:rPr sz="1600" spc="-75" smtClean="0">
                <a:solidFill>
                  <a:srgbClr val="A6A6A6"/>
                </a:solidFill>
                <a:cs typeface="Calibri"/>
              </a:rPr>
              <a:t>ь</a:t>
            </a:r>
            <a:r>
              <a:rPr sz="1600" spc="-10" smtClean="0">
                <a:solidFill>
                  <a:srgbClr val="A6A6A6"/>
                </a:solidFill>
                <a:cs typeface="Calibri"/>
              </a:rPr>
              <a:t>тура</a:t>
            </a:r>
            <a:endParaRPr sz="1600"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94145" y="6069380"/>
            <a:ext cx="2060575" cy="6223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spc="-10" dirty="0" err="1" smtClean="0">
                <a:solidFill>
                  <a:srgbClr val="A6A6A6"/>
                </a:solidFill>
                <a:cs typeface="Calibri"/>
              </a:rPr>
              <a:t>Э</a:t>
            </a:r>
            <a:r>
              <a:rPr sz="2000" spc="-30" dirty="0" err="1" smtClean="0">
                <a:solidFill>
                  <a:srgbClr val="A6A6A6"/>
                </a:solidFill>
                <a:cs typeface="Calibri"/>
              </a:rPr>
              <a:t>к</a:t>
            </a:r>
            <a:r>
              <a:rPr sz="2000" spc="0" dirty="0" err="1" smtClean="0">
                <a:solidFill>
                  <a:srgbClr val="A6A6A6"/>
                </a:solidFill>
                <a:cs typeface="Calibri"/>
              </a:rPr>
              <a:t>оном</a:t>
            </a:r>
            <a:r>
              <a:rPr sz="2000" spc="-10" dirty="0" err="1" smtClean="0">
                <a:solidFill>
                  <a:srgbClr val="A6A6A6"/>
                </a:solidFill>
                <a:cs typeface="Calibri"/>
              </a:rPr>
              <a:t>и</a:t>
            </a:r>
            <a:r>
              <a:rPr sz="2000" spc="-30" dirty="0" err="1" smtClean="0">
                <a:solidFill>
                  <a:srgbClr val="A6A6A6"/>
                </a:solidFill>
                <a:cs typeface="Calibri"/>
              </a:rPr>
              <a:t>к</a:t>
            </a:r>
            <a:r>
              <a:rPr sz="2000" spc="0" dirty="0" err="1" smtClean="0">
                <a:solidFill>
                  <a:srgbClr val="A6A6A6"/>
                </a:solidFill>
                <a:cs typeface="Calibri"/>
              </a:rPr>
              <a:t>а</a:t>
            </a:r>
            <a:endParaRPr sz="2000" dirty="0">
              <a:cs typeface="Calibri"/>
            </a:endParaRPr>
          </a:p>
          <a:p>
            <a:pPr marL="169545">
              <a:lnSpc>
                <a:spcPct val="100000"/>
              </a:lnSpc>
              <a:spcBef>
                <a:spcPts val="400"/>
              </a:spcBef>
            </a:pPr>
            <a:r>
              <a:rPr sz="1600" spc="-10" dirty="0" err="1" smtClean="0">
                <a:solidFill>
                  <a:srgbClr val="A6A6A6"/>
                </a:solidFill>
                <a:cs typeface="Calibri"/>
              </a:rPr>
              <a:t>Социал</a:t>
            </a:r>
            <a:r>
              <a:rPr sz="1600" spc="-20" dirty="0" err="1" smtClean="0">
                <a:solidFill>
                  <a:srgbClr val="A6A6A6"/>
                </a:solidFill>
                <a:cs typeface="Calibri"/>
              </a:rPr>
              <a:t>ь</a:t>
            </a:r>
            <a:r>
              <a:rPr sz="1600" spc="-10" dirty="0" err="1" smtClean="0">
                <a:solidFill>
                  <a:srgbClr val="A6A6A6"/>
                </a:solidFill>
                <a:cs typeface="Calibri"/>
              </a:rPr>
              <a:t>ная</a:t>
            </a:r>
            <a:r>
              <a:rPr sz="1600" spc="10" dirty="0" smtClean="0">
                <a:solidFill>
                  <a:srgbClr val="A6A6A6"/>
                </a:solidFill>
                <a:cs typeface="Calibri"/>
              </a:rPr>
              <a:t> </a:t>
            </a:r>
            <a:r>
              <a:rPr sz="1600" spc="-10" dirty="0" err="1" smtClean="0">
                <a:solidFill>
                  <a:srgbClr val="A6A6A6"/>
                </a:solidFill>
                <a:cs typeface="Calibri"/>
              </a:rPr>
              <a:t>п</a:t>
            </a:r>
            <a:r>
              <a:rPr sz="1600" spc="-40" dirty="0" err="1" smtClean="0">
                <a:solidFill>
                  <a:srgbClr val="A6A6A6"/>
                </a:solidFill>
                <a:cs typeface="Calibri"/>
              </a:rPr>
              <a:t>о</a:t>
            </a:r>
            <a:r>
              <a:rPr sz="1600" spc="-10" dirty="0" err="1" smtClean="0">
                <a:solidFill>
                  <a:srgbClr val="A6A6A6"/>
                </a:solidFill>
                <a:cs typeface="Calibri"/>
              </a:rPr>
              <a:t>ли</a:t>
            </a:r>
            <a:r>
              <a:rPr sz="1600" spc="-5" dirty="0" err="1" smtClean="0">
                <a:solidFill>
                  <a:srgbClr val="A6A6A6"/>
                </a:solidFill>
                <a:cs typeface="Calibri"/>
              </a:rPr>
              <a:t>т</a:t>
            </a:r>
            <a:r>
              <a:rPr sz="1600" spc="-10" dirty="0" err="1" smtClean="0">
                <a:solidFill>
                  <a:srgbClr val="A6A6A6"/>
                </a:solidFill>
                <a:cs typeface="Calibri"/>
              </a:rPr>
              <a:t>и</a:t>
            </a:r>
            <a:r>
              <a:rPr sz="1600" spc="-35" dirty="0" err="1" smtClean="0">
                <a:solidFill>
                  <a:srgbClr val="A6A6A6"/>
                </a:solidFill>
                <a:cs typeface="Calibri"/>
              </a:rPr>
              <a:t>к</a:t>
            </a:r>
            <a:r>
              <a:rPr sz="1600" spc="-10" dirty="0" err="1" smtClean="0">
                <a:solidFill>
                  <a:srgbClr val="A6A6A6"/>
                </a:solidFill>
                <a:cs typeface="Calibri"/>
              </a:rPr>
              <a:t>а</a:t>
            </a:r>
            <a:endParaRPr sz="1600" dirty="0"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17490" y="6374180"/>
            <a:ext cx="1464945" cy="330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smtClean="0">
                <a:solidFill>
                  <a:srgbClr val="A6A6A6"/>
                </a:solidFill>
                <a:cs typeface="Calibri"/>
              </a:rPr>
              <a:t>Пр</a:t>
            </a:r>
            <a:r>
              <a:rPr sz="2000" spc="-20" smtClean="0">
                <a:solidFill>
                  <a:srgbClr val="A6A6A6"/>
                </a:solidFill>
                <a:cs typeface="Calibri"/>
              </a:rPr>
              <a:t>е</a:t>
            </a:r>
            <a:r>
              <a:rPr sz="2000" spc="0" smtClean="0">
                <a:solidFill>
                  <a:srgbClr val="A6A6A6"/>
                </a:solidFill>
                <a:cs typeface="Calibri"/>
              </a:rPr>
              <a:t>дприятия</a:t>
            </a:r>
            <a:endParaRPr sz="2000"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043427" y="5634228"/>
            <a:ext cx="979931" cy="4145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4427" y="152636"/>
            <a:ext cx="9144000" cy="620688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ea typeface="+mj-ea"/>
                <a:cs typeface="+mj-cs"/>
              </a:rPr>
              <a:t>Что такое «Бюджет для граждан»?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734423"/>
          </a:xfrm>
          <a:prstGeom prst="rect">
            <a:avLst/>
          </a:prstGeom>
        </p:spPr>
        <p:txBody>
          <a:bodyPr wrap="square" tIns="72000">
            <a:spAutoFit/>
          </a:bodyPr>
          <a:lstStyle/>
          <a:p>
            <a:pPr algn="ctr">
              <a:lnSpc>
                <a:spcPts val="2400"/>
              </a:lnSpc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Налоговые и неналоговые доходы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муниципального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бюджета, тыс.рублей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20</a:t>
            </a:fld>
            <a:endParaRPr lang="ru-RU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89647" y="885264"/>
          <a:ext cx="8964705" cy="5087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479635" y="43935"/>
            <a:ext cx="1847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6"/>
          <p:cNvSpPr txBox="1">
            <a:spLocks noChangeArrowheads="1"/>
          </p:cNvSpPr>
          <p:nvPr/>
        </p:nvSpPr>
        <p:spPr bwMode="auto">
          <a:xfrm>
            <a:off x="663878" y="4128"/>
            <a:ext cx="8480121" cy="472544"/>
          </a:xfrm>
          <a:prstGeom prst="rect">
            <a:avLst/>
          </a:prstGeo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Calibri" pitchFamily="34" charset="0"/>
                <a:ea typeface="+mj-ea"/>
                <a:cs typeface="+mj-cs"/>
              </a:rPr>
              <a:t>Безвозмездные</a:t>
            </a:r>
            <a:r>
              <a:rPr kumimoji="0" lang="ru-RU" sz="2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Calibri" pitchFamily="34" charset="0"/>
                <a:ea typeface="+mj-ea"/>
                <a:cs typeface="+mj-cs"/>
              </a:rPr>
              <a:t> поступления в  местный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Calibri" pitchFamily="34" charset="0"/>
                <a:ea typeface="+mj-ea"/>
                <a:cs typeface="+mj-cs"/>
              </a:rPr>
              <a:t>бюджет, тыс. рублей</a:t>
            </a:r>
          </a:p>
        </p:txBody>
      </p:sp>
      <p:pic>
        <p:nvPicPr>
          <p:cNvPr id="154626" name="Picture 2" descr="http://www.atlant-pravo.ru/upload/medialibrary/431/gerb_minfina_ministersva_finansov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556" y="4540638"/>
            <a:ext cx="1584176" cy="1930054"/>
          </a:xfrm>
          <a:prstGeom prst="rect">
            <a:avLst/>
          </a:prstGeom>
          <a:noFill/>
        </p:spPr>
      </p:pic>
      <p:pic>
        <p:nvPicPr>
          <p:cNvPr id="154628" name="Picture 4" descr="http://abali.ru/wp-content/uploads/2014/07/gerb_novgorodskoj_oblasti_Abal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7189" y="4697876"/>
            <a:ext cx="1609949" cy="1772816"/>
          </a:xfrm>
          <a:prstGeom prst="rect">
            <a:avLst/>
          </a:prstGeom>
          <a:noFill/>
        </p:spPr>
      </p:pic>
      <p:sp>
        <p:nvSpPr>
          <p:cNvPr id="21" name="Штриховая стрелка вправо 20"/>
          <p:cNvSpPr/>
          <p:nvPr/>
        </p:nvSpPr>
        <p:spPr>
          <a:xfrm rot="1378955">
            <a:off x="2257176" y="5163627"/>
            <a:ext cx="909724" cy="684076"/>
          </a:xfrm>
          <a:prstGeom prst="stripedRightArrow">
            <a:avLst>
              <a:gd name="adj1" fmla="val 49068"/>
              <a:gd name="adj2" fmla="val 75868"/>
            </a:avLst>
          </a:prstGeom>
          <a:solidFill>
            <a:srgbClr val="00B050"/>
          </a:solidFill>
          <a:ln cmpd="thinThick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010400" y="6669360"/>
            <a:ext cx="2133600" cy="188640"/>
          </a:xfrm>
        </p:spPr>
        <p:txBody>
          <a:bodyPr/>
          <a:lstStyle/>
          <a:p>
            <a:fld id="{3ADE15F3-8BD0-4E72-8BAC-1566A884398B}" type="slidenum">
              <a:rPr lang="ru-RU" smtClean="0"/>
              <a:pPr/>
              <a:t>21</a:t>
            </a:fld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188" y="5013175"/>
            <a:ext cx="1509329" cy="1764197"/>
          </a:xfrm>
          <a:prstGeom prst="rect">
            <a:avLst/>
          </a:prstGeom>
        </p:spPr>
      </p:pic>
      <p:sp>
        <p:nvSpPr>
          <p:cNvPr id="15" name="Штриховая стрелка вправо 14"/>
          <p:cNvSpPr/>
          <p:nvPr/>
        </p:nvSpPr>
        <p:spPr>
          <a:xfrm>
            <a:off x="4788024" y="5446252"/>
            <a:ext cx="1260140" cy="684076"/>
          </a:xfrm>
          <a:prstGeom prst="stripedRightArrow">
            <a:avLst>
              <a:gd name="adj1" fmla="val 49068"/>
              <a:gd name="adj2" fmla="val 75868"/>
            </a:avLst>
          </a:prstGeom>
          <a:solidFill>
            <a:srgbClr val="00B050"/>
          </a:solidFill>
          <a:ln cmpd="thinThick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4529651"/>
              </p:ext>
            </p:extLst>
          </p:nvPr>
        </p:nvGraphicFramePr>
        <p:xfrm>
          <a:off x="-72829" y="476672"/>
          <a:ext cx="5270494" cy="3794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2658880"/>
              </p:ext>
            </p:extLst>
          </p:nvPr>
        </p:nvGraphicFramePr>
        <p:xfrm>
          <a:off x="4572001" y="476672"/>
          <a:ext cx="4464496" cy="4536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479635" y="43935"/>
            <a:ext cx="1847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6"/>
          <p:cNvSpPr txBox="1">
            <a:spLocks noChangeArrowheads="1"/>
          </p:cNvSpPr>
          <p:nvPr/>
        </p:nvSpPr>
        <p:spPr bwMode="auto">
          <a:xfrm>
            <a:off x="0" y="49849"/>
            <a:ext cx="9143999" cy="453048"/>
          </a:xfrm>
          <a:prstGeom prst="rect">
            <a:avLst/>
          </a:prstGeo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Calibri" pitchFamily="34" charset="0"/>
                <a:ea typeface="+mj-ea"/>
                <a:cs typeface="+mj-cs"/>
              </a:rPr>
              <a:t>Расходы бюджета муниципального района, тыс. рублей</a:t>
            </a:r>
          </a:p>
        </p:txBody>
      </p:sp>
      <p:sp>
        <p:nvSpPr>
          <p:cNvPr id="39" name="Скругленный прямоугольник 38"/>
          <p:cNvSpPr/>
          <p:nvPr/>
        </p:nvSpPr>
        <p:spPr bwMode="auto">
          <a:xfrm>
            <a:off x="1390953" y="5093963"/>
            <a:ext cx="2641000" cy="12455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graphicFrame>
        <p:nvGraphicFramePr>
          <p:cNvPr id="40" name="Таблица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866554"/>
              </p:ext>
            </p:extLst>
          </p:nvPr>
        </p:nvGraphicFramePr>
        <p:xfrm>
          <a:off x="1448313" y="5211883"/>
          <a:ext cx="2520226" cy="988906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260113"/>
                <a:gridCol w="1260113"/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2019 год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2020год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/>
                </a:tc>
              </a:tr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>
                          <a:solidFill>
                            <a:schemeClr val="tx1"/>
                          </a:solidFill>
                        </a:rPr>
                        <a:t>160351,1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160591,1</a:t>
                      </a:r>
                      <a:endParaRPr lang="ru-RU" sz="2000" b="1" i="1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/>
                </a:tc>
              </a:tr>
            </a:tbl>
          </a:graphicData>
        </a:graphic>
      </p:graphicFrame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010400" y="6669360"/>
            <a:ext cx="2133600" cy="188640"/>
          </a:xfrm>
        </p:spPr>
        <p:txBody>
          <a:bodyPr/>
          <a:lstStyle/>
          <a:p>
            <a:fld id="{3ADE15F3-8BD0-4E72-8BAC-1566A884398B}" type="slidenum">
              <a:rPr lang="ru-RU" smtClean="0"/>
              <a:pPr/>
              <a:t>22</a:t>
            </a:fld>
            <a:endParaRPr lang="ru-RU" dirty="0"/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3702779"/>
              </p:ext>
            </p:extLst>
          </p:nvPr>
        </p:nvGraphicFramePr>
        <p:xfrm>
          <a:off x="110290" y="764704"/>
          <a:ext cx="4713737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7437253"/>
              </p:ext>
            </p:extLst>
          </p:nvPr>
        </p:nvGraphicFramePr>
        <p:xfrm>
          <a:off x="4650665" y="381002"/>
          <a:ext cx="4092795" cy="6476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0" y="0"/>
            <a:ext cx="9144000" cy="648072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000" b="1" dirty="0" smtClean="0">
                <a:latin typeface="+mj-lt"/>
                <a:ea typeface="+mj-ea"/>
                <a:cs typeface="+mj-cs"/>
              </a:rPr>
              <a:t>Расходная часть областного бюджета в разрезе разделов и подразделов, </a:t>
            </a:r>
            <a:r>
              <a:rPr lang="ru-RU" sz="2000" b="1" dirty="0" err="1" smtClean="0">
                <a:latin typeface="+mj-lt"/>
                <a:ea typeface="+mj-ea"/>
                <a:cs typeface="+mj-cs"/>
              </a:rPr>
              <a:t>тыс.рублей</a:t>
            </a:r>
            <a:endParaRPr lang="ru-RU" sz="2000" b="1" dirty="0" smtClean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62798"/>
              </p:ext>
            </p:extLst>
          </p:nvPr>
        </p:nvGraphicFramePr>
        <p:xfrm>
          <a:off x="0" y="648072"/>
          <a:ext cx="9036495" cy="62701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80908"/>
                <a:gridCol w="709392"/>
                <a:gridCol w="1282065"/>
                <a:gridCol w="1282065"/>
                <a:gridCol w="1282065"/>
              </a:tblGrid>
              <a:tr h="4752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Разд.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Сумма на 2018 год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Сумма на 2019 год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Сумма на 2020 год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 anchor="ctr"/>
                </a:tc>
              </a:tr>
              <a:tr h="21686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  Общегосударственные вопросы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0100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32 554,7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28 414,3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28 481,8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</a:tr>
              <a:tr h="63750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    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0102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effectLst/>
                        </a:rPr>
                        <a:t>1 339,8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1 339,8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1 339,8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</a:tr>
              <a:tr h="90055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Функционирование Правительства Российской Федерации, высших 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0104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effectLst/>
                        </a:rPr>
                        <a:t>17 826,0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effectLst/>
                        </a:rPr>
                        <a:t>14 663,8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15 748,6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</a:tr>
              <a:tr h="21686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    Судебная система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0105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68,4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effectLst/>
                        </a:rPr>
                        <a:t>4,6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7,3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</a:tr>
              <a:tr h="63750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Обеспечение деятельности финансовых, налоговых и таможенных органов и органов  финансового (финансово-бюджетного) надзора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0106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5 496,8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effectLst/>
                        </a:rPr>
                        <a:t>4 685,0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4 685,0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</a:tr>
              <a:tr h="21686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Резервные фонды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0111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15,0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effectLst/>
                        </a:rPr>
                        <a:t>15,0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15,0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</a:tr>
              <a:tr h="30018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Другие общегосударственные вопросы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0113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7 808,7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7 706,1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effectLst/>
                        </a:rPr>
                        <a:t>6 686,1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</a:tr>
              <a:tr h="21686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Национальная оборона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0200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425,0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429,6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effectLst/>
                        </a:rPr>
                        <a:t>445,3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</a:tr>
              <a:tr h="30018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Мобилизационная и вневойсковая подготовка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0203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425,0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429,6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effectLst/>
                        </a:rPr>
                        <a:t>445,3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</a:tr>
              <a:tr h="42718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Национальная безопасность и правоохранительная деятельность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0300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772,4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742,4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effectLst/>
                        </a:rPr>
                        <a:t>742,4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</a:tr>
              <a:tr h="63750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    Защита населения и территории от чрезвычайных ситуаций природного и техногенного характера, гражданская оборона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0309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772,4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742,4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effectLst/>
                        </a:rPr>
                        <a:t>742,4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</a:tr>
              <a:tr h="21686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Национальная экономика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0400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1 586,9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1 628,9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effectLst/>
                        </a:rPr>
                        <a:t>1 464,0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</a:tr>
              <a:tr h="21686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Сельское хозяйство и рыболовство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0405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54,7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20,0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effectLst/>
                        </a:rPr>
                        <a:t>54,7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</a:tr>
              <a:tr h="30018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Дорожное хозяйство (дорожные фонды)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0409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1 047,9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1 121,6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effectLst/>
                        </a:rPr>
                        <a:t>1 132,0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</a:tr>
              <a:tr h="30018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Другие вопросы в области национальной экономики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0412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effectLst/>
                        </a:rPr>
                        <a:t>484,3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487,3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effectLst/>
                        </a:rPr>
                        <a:t>277,3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646" marR="6646" marT="6646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0" y="0"/>
            <a:ext cx="9144000" cy="648072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000" b="1" dirty="0" smtClean="0">
                <a:latin typeface="+mj-lt"/>
                <a:ea typeface="+mj-ea"/>
                <a:cs typeface="+mj-cs"/>
              </a:rPr>
              <a:t>Расходная часть областного бюджета в разрезе разделов и подразделов, тыс.рублей.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658222"/>
              </p:ext>
            </p:extLst>
          </p:nvPr>
        </p:nvGraphicFramePr>
        <p:xfrm>
          <a:off x="14835" y="648072"/>
          <a:ext cx="9073008" cy="66553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1694"/>
                <a:gridCol w="923081"/>
                <a:gridCol w="1176549"/>
                <a:gridCol w="1029293"/>
                <a:gridCol w="1372391"/>
              </a:tblGrid>
              <a:tr h="20352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  Жилищно-коммунальное хозяйство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0500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1 206,0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456,0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456,0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</a:tr>
              <a:tr h="20352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    Жилищное хозяйство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0501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386,0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386,0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386,0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</a:tr>
              <a:tr h="20352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    Коммунальное хозяйство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0502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820,0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70,0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70,0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</a:tr>
              <a:tr h="20352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  Охрана окружающей среды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0600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100,0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effectLst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effectLst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</a:tr>
              <a:tr h="30018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Другие вопросы в области охраны  окружающей среды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0605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effectLst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effectLst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effectLst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</a:tr>
              <a:tr h="20352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Образование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0700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63 453,1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effectLst/>
                        </a:rPr>
                        <a:t>61 523,5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effectLst/>
                        </a:rPr>
                        <a:t>61 816,5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</a:tr>
              <a:tr h="20352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Дошкольное образование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0701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18 450,9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18 076,8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effectLst/>
                        </a:rPr>
                        <a:t>18 216,3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</a:tr>
              <a:tr h="20352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Общее образование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0702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36 878,2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35 622,7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effectLst/>
                        </a:rPr>
                        <a:t>35 176,2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</a:tr>
              <a:tr h="20352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Дополнительное образование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0703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7 362,0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7 062,0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effectLst/>
                        </a:rPr>
                        <a:t>7 662,0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</a:tr>
              <a:tr h="30018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Молодежная политика и оздоровление детей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0707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696,0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696,0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effectLst/>
                        </a:rPr>
                        <a:t>696,0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</a:tr>
              <a:tr h="30018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Другие вопросы в области  образования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0709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66,0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66,0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effectLst/>
                        </a:rPr>
                        <a:t>66,0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</a:tr>
              <a:tr h="20352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Культура, кинематография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0800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21 908,4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21 935,8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effectLst/>
                        </a:rPr>
                        <a:t>22 008,2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</a:tr>
              <a:tr h="20352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Культура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0801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21 908,4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21 935,8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22 008,2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</a:tr>
              <a:tr h="20352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Социальная политика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1000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35 879,0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effectLst/>
                        </a:rPr>
                        <a:t>34 958,9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effectLst/>
                        </a:rPr>
                        <a:t>34 824,5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</a:tr>
              <a:tr h="20352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Пенсионное обеспечение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1001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1 990,0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800,0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effectLst/>
                        </a:rPr>
                        <a:t>800,0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</a:tr>
              <a:tr h="20352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Социальное обеспечение населения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1003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19 084,3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19 155,1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effectLst/>
                        </a:rPr>
                        <a:t>19 155,1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</a:tr>
              <a:tr h="20352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Охрана семьи и детства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1004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12 913,9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13 113,0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effectLst/>
                        </a:rPr>
                        <a:t>12 978,6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</a:tr>
              <a:tr h="30018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Другие вопросы в области социальной политики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1006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1 890,8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1 890,8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effectLst/>
                        </a:rPr>
                        <a:t>1 890,8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</a:tr>
              <a:tr h="20352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Физическая культура и спорт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1100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2 058,6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2 058,6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effectLst/>
                        </a:rPr>
                        <a:t>2 058,6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</a:tr>
              <a:tr h="20352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Физическая культура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1101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2 058,6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2 058,6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effectLst/>
                        </a:rPr>
                        <a:t>2 058,6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</a:tr>
              <a:tr h="40073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Обслуживание государственного и муниципального долга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1300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5,3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5,3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effectLst/>
                        </a:rPr>
                        <a:t>5,3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</a:tr>
              <a:tr h="40073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Обслуживание  государственного внутреннего и  муниципального долга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1301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5,3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5,3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effectLst/>
                        </a:rPr>
                        <a:t>5,3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</a:tr>
              <a:tr h="45027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Межбюджетные трансферты общего характера бюджетам субъектов РФ и муниципальных образований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1400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10 291,0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8 097,8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effectLst/>
                        </a:rPr>
                        <a:t>8 288,5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</a:tr>
              <a:tr h="60036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    Дотация на выравнивание бюджетной обеспеченности субъектов Российской федерации и муниципальных образований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1401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10 291,0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8 097,8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 dirty="0">
                          <a:effectLst/>
                        </a:rPr>
                        <a:t>8 288,5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6837" marR="6837" marT="6837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1" y="2"/>
            <a:ext cx="9144000" cy="395869"/>
          </a:xfrm>
          <a:prstGeom prst="rect">
            <a:avLst/>
          </a:prstGeom>
        </p:spPr>
        <p:txBody>
          <a:bodyPr wrap="square" tIns="72000">
            <a:spAutoFit/>
          </a:bodyPr>
          <a:lstStyle/>
          <a:p>
            <a:pPr algn="ctr"/>
            <a:r>
              <a:rPr lang="ru-RU" b="1" dirty="0" smtClean="0">
                <a:latin typeface="Calibri" pitchFamily="34" charset="0"/>
              </a:rPr>
              <a:t>Расходы по отрасли «Социальная политика», тыс. рублей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1114790" y="782892"/>
            <a:ext cx="2845141" cy="1668753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2017 год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38285,7</a:t>
            </a: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5184068" y="758262"/>
            <a:ext cx="2755063" cy="1668753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2018 год</a:t>
            </a:r>
          </a:p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Calibri" pitchFamily="34" charset="0"/>
              </a:rPr>
              <a:t>35879,0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 bwMode="auto">
          <a:xfrm>
            <a:off x="5364088" y="4221088"/>
            <a:ext cx="3060340" cy="133214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4479742"/>
              </p:ext>
            </p:extLst>
          </p:nvPr>
        </p:nvGraphicFramePr>
        <p:xfrm>
          <a:off x="5292080" y="4365104"/>
          <a:ext cx="3211546" cy="115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5773"/>
                <a:gridCol w="1605773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2019 год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2020 год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34958,9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34824,5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27" name="Picture 3" descr="D:\temp\Новая папка (5)\Без имени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1566" y="3212976"/>
            <a:ext cx="2512782" cy="2542875"/>
          </a:xfrm>
          <a:prstGeom prst="rect">
            <a:avLst/>
          </a:prstGeom>
          <a:noFill/>
        </p:spPr>
      </p:pic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010400" y="6669360"/>
            <a:ext cx="2133600" cy="188640"/>
          </a:xfrm>
        </p:spPr>
        <p:txBody>
          <a:bodyPr/>
          <a:lstStyle/>
          <a:p>
            <a:fld id="{3ADE15F3-8BD0-4E72-8BAC-1566A884398B}" type="slidenum">
              <a:rPr lang="ru-RU" smtClean="0"/>
              <a:pPr/>
              <a:t>25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Скругленный прямоугольник 44"/>
          <p:cNvSpPr/>
          <p:nvPr/>
        </p:nvSpPr>
        <p:spPr bwMode="auto">
          <a:xfrm>
            <a:off x="6345278" y="5015902"/>
            <a:ext cx="2491875" cy="136542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400" b="1" u="sng" dirty="0" smtClean="0"/>
              <a:t>Субсидии автономным и бюджетным учреждениям</a:t>
            </a:r>
          </a:p>
          <a:p>
            <a:pPr algn="ctr"/>
            <a:r>
              <a:rPr lang="ru-RU" sz="1400" b="1" dirty="0" smtClean="0"/>
              <a:t>14809,8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" y="2"/>
            <a:ext cx="9144000" cy="395869"/>
          </a:xfrm>
          <a:prstGeom prst="rect">
            <a:avLst/>
          </a:prstGeom>
        </p:spPr>
        <p:txBody>
          <a:bodyPr wrap="square" tIns="72000">
            <a:spAutoFit/>
          </a:bodyPr>
          <a:lstStyle/>
          <a:p>
            <a:pPr algn="ctr"/>
            <a:r>
              <a:rPr lang="ru-RU" b="1" dirty="0" smtClean="0">
                <a:latin typeface="Calibri" pitchFamily="34" charset="0"/>
              </a:rPr>
              <a:t>Расходы по отрасли «Образование», тыс. рублей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816406" y="658584"/>
            <a:ext cx="2135414" cy="167239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2017 год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82986,1</a:t>
            </a: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3167844" y="658584"/>
            <a:ext cx="2255522" cy="166875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2018 год</a:t>
            </a:r>
          </a:p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Calibri" pitchFamily="34" charset="0"/>
              </a:rPr>
              <a:t>63453,1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 bwMode="auto">
          <a:xfrm>
            <a:off x="6423220" y="536287"/>
            <a:ext cx="2641000" cy="124551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658269"/>
              </p:ext>
            </p:extLst>
          </p:nvPr>
        </p:nvGraphicFramePr>
        <p:xfrm>
          <a:off x="6480580" y="654207"/>
          <a:ext cx="2520226" cy="9889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113"/>
                <a:gridCol w="1260113"/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2019 год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2020 год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61523,5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62816,5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" name="Скругленный прямоугольник 45"/>
          <p:cNvSpPr/>
          <p:nvPr/>
        </p:nvSpPr>
        <p:spPr bwMode="auto">
          <a:xfrm>
            <a:off x="6186009" y="3203809"/>
            <a:ext cx="2651145" cy="129558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400" b="1" u="sng" dirty="0" smtClean="0"/>
              <a:t>Субвенции муниципальным образованиям на общее и дошкольное образование</a:t>
            </a:r>
          </a:p>
          <a:p>
            <a:pPr algn="ctr"/>
            <a:r>
              <a:rPr lang="ru-RU" sz="1400" b="1" dirty="0" smtClean="0"/>
              <a:t>29795,9</a:t>
            </a:r>
          </a:p>
        </p:txBody>
      </p:sp>
      <p:sp>
        <p:nvSpPr>
          <p:cNvPr id="51" name="Скругленный прямоугольник 50"/>
          <p:cNvSpPr/>
          <p:nvPr/>
        </p:nvSpPr>
        <p:spPr bwMode="auto">
          <a:xfrm>
            <a:off x="3167844" y="3253404"/>
            <a:ext cx="1679458" cy="13501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400" b="1" u="sng" dirty="0" smtClean="0"/>
              <a:t>Социальная поддержка обучающимся</a:t>
            </a:r>
          </a:p>
          <a:p>
            <a:pPr algn="ctr"/>
            <a:r>
              <a:rPr lang="ru-RU" sz="1400" b="1" u="sng" dirty="0" smtClean="0"/>
              <a:t>5783,2</a:t>
            </a:r>
          </a:p>
        </p:txBody>
      </p:sp>
      <p:sp>
        <p:nvSpPr>
          <p:cNvPr id="67" name="Стрелка вправо с вырезом 66"/>
          <p:cNvSpPr/>
          <p:nvPr/>
        </p:nvSpPr>
        <p:spPr bwMode="auto">
          <a:xfrm rot="2653801">
            <a:off x="5314837" y="2064451"/>
            <a:ext cx="2442452" cy="392763"/>
          </a:xfrm>
          <a:prstGeom prst="notchedRightArrow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73" name="Стрелка вправо с вырезом 72"/>
          <p:cNvSpPr/>
          <p:nvPr/>
        </p:nvSpPr>
        <p:spPr bwMode="auto">
          <a:xfrm rot="4107465">
            <a:off x="3996820" y="3737783"/>
            <a:ext cx="3247804" cy="440551"/>
          </a:xfrm>
          <a:prstGeom prst="notchedRightArrow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74" name="Стрелка вправо с вырезом 73"/>
          <p:cNvSpPr/>
          <p:nvPr/>
        </p:nvSpPr>
        <p:spPr bwMode="auto">
          <a:xfrm rot="6798083">
            <a:off x="3724996" y="2625765"/>
            <a:ext cx="919155" cy="294572"/>
          </a:xfrm>
          <a:prstGeom prst="notchedRightArrow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2050" name="Picture 2" descr="D:\temp\Новая папка (5)\Без имени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570" y="3697967"/>
            <a:ext cx="2890417" cy="2532918"/>
          </a:xfrm>
          <a:prstGeom prst="rect">
            <a:avLst/>
          </a:prstGeom>
          <a:noFill/>
        </p:spPr>
      </p:pic>
      <p:sp>
        <p:nvSpPr>
          <p:cNvPr id="3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010400" y="6669360"/>
            <a:ext cx="2133600" cy="188640"/>
          </a:xfrm>
        </p:spPr>
        <p:txBody>
          <a:bodyPr/>
          <a:lstStyle/>
          <a:p>
            <a:fld id="{3ADE15F3-8BD0-4E72-8BAC-1566A884398B}" type="slidenum">
              <a:rPr lang="ru-RU" smtClean="0"/>
              <a:pPr/>
              <a:t>26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1" y="2"/>
            <a:ext cx="9144000" cy="395869"/>
          </a:xfrm>
          <a:prstGeom prst="rect">
            <a:avLst/>
          </a:prstGeom>
        </p:spPr>
        <p:txBody>
          <a:bodyPr wrap="square" tIns="72000">
            <a:spAutoFit/>
          </a:bodyPr>
          <a:lstStyle/>
          <a:p>
            <a:pPr algn="ctr"/>
            <a:r>
              <a:rPr lang="ru-RU" b="1" dirty="0" smtClean="0">
                <a:latin typeface="Calibri" pitchFamily="34" charset="0"/>
              </a:rPr>
              <a:t>Расходы по отрасли «Культура», тыс. рублей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755576" y="879953"/>
            <a:ext cx="2224943" cy="166683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2017 год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Calibri" pitchFamily="34" charset="0"/>
              </a:rPr>
              <a:t>24995,7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3527884" y="878037"/>
            <a:ext cx="2226713" cy="166875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2018 год</a:t>
            </a:r>
          </a:p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Calibri" pitchFamily="34" charset="0"/>
              </a:rPr>
              <a:t>21908,4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 bwMode="auto">
          <a:xfrm>
            <a:off x="6156176" y="3355151"/>
            <a:ext cx="2641000" cy="124551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963236"/>
              </p:ext>
            </p:extLst>
          </p:nvPr>
        </p:nvGraphicFramePr>
        <p:xfrm>
          <a:off x="6156176" y="3501008"/>
          <a:ext cx="2520226" cy="9889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113"/>
                <a:gridCol w="1260113"/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2018 год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2019 год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21935,8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22008,2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0" name="Стрелка вправо с вырезом 89"/>
          <p:cNvSpPr/>
          <p:nvPr/>
        </p:nvSpPr>
        <p:spPr bwMode="auto">
          <a:xfrm rot="2161078">
            <a:off x="5779975" y="2002663"/>
            <a:ext cx="945084" cy="470549"/>
          </a:xfrm>
          <a:prstGeom prst="notchedRightArrow">
            <a:avLst>
              <a:gd name="adj1" fmla="val 50000"/>
              <a:gd name="adj2" fmla="val 125069"/>
            </a:avLst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3075" name="Picture 3" descr="D:\temp\Новая папка (5)\Без имени-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3794" y="3284983"/>
            <a:ext cx="2913450" cy="2632151"/>
          </a:xfrm>
          <a:prstGeom prst="rect">
            <a:avLst/>
          </a:prstGeom>
          <a:noFill/>
          <a:effectLst/>
        </p:spPr>
      </p:pic>
      <p:sp>
        <p:nvSpPr>
          <p:cNvPr id="3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010400" y="6669360"/>
            <a:ext cx="2133600" cy="188640"/>
          </a:xfrm>
        </p:spPr>
        <p:txBody>
          <a:bodyPr/>
          <a:lstStyle/>
          <a:p>
            <a:fld id="{3ADE15F3-8BD0-4E72-8BAC-1566A884398B}" type="slidenum">
              <a:rPr lang="ru-RU" smtClean="0"/>
              <a:pPr/>
              <a:t>27</a:t>
            </a:fld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31" name="Rectangle 11"/>
          <p:cNvSpPr>
            <a:spLocks noChangeArrowheads="1"/>
          </p:cNvSpPr>
          <p:nvPr/>
        </p:nvSpPr>
        <p:spPr bwMode="auto">
          <a:xfrm>
            <a:off x="395536" y="1052736"/>
            <a:ext cx="8532948" cy="5355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 smtClean="0"/>
              <a:t>Адрес: </a:t>
            </a:r>
          </a:p>
          <a:p>
            <a:pPr algn="r"/>
            <a:r>
              <a:rPr lang="ru-RU" dirty="0" smtClean="0"/>
              <a:t>175270, Новгородская область, г. Холм, пл. Победы, д.4</a:t>
            </a:r>
          </a:p>
          <a:p>
            <a:endParaRPr lang="ru-RU" b="1" dirty="0" smtClean="0"/>
          </a:p>
          <a:p>
            <a:r>
              <a:rPr lang="ru-RU" sz="2400" b="1" dirty="0" smtClean="0"/>
              <a:t>Телефон / факс:                                            </a:t>
            </a:r>
            <a:r>
              <a:rPr lang="ru-RU" dirty="0" smtClean="0"/>
              <a:t>(81654) 59-186</a:t>
            </a:r>
            <a:endParaRPr lang="en-US" dirty="0" smtClean="0"/>
          </a:p>
          <a:p>
            <a:endParaRPr lang="en-US" b="1" dirty="0" smtClean="0"/>
          </a:p>
          <a:p>
            <a:r>
              <a:rPr lang="en-US" sz="2400" b="1" dirty="0" smtClean="0"/>
              <a:t>E-mail:</a:t>
            </a:r>
            <a:r>
              <a:rPr lang="ru-RU" sz="2400" b="1" dirty="0" smtClean="0"/>
              <a:t>                                                              </a:t>
            </a:r>
            <a:r>
              <a:rPr lang="en-US" dirty="0" smtClean="0"/>
              <a:t>holmfin@mail.ru</a:t>
            </a:r>
            <a:endParaRPr lang="ru-RU" dirty="0" smtClean="0"/>
          </a:p>
          <a:p>
            <a:r>
              <a:rPr lang="ru-RU" dirty="0" smtClean="0"/>
              <a:t>                                                                                                  </a:t>
            </a:r>
            <a:endParaRPr lang="en-US" dirty="0" smtClean="0"/>
          </a:p>
          <a:p>
            <a:endParaRPr lang="ru-RU" b="1" dirty="0" smtClean="0"/>
          </a:p>
          <a:p>
            <a:r>
              <a:rPr lang="ru-RU" sz="2400" b="1" dirty="0" smtClean="0"/>
              <a:t>Режим работы:                     </a:t>
            </a:r>
            <a:r>
              <a:rPr lang="ru-RU" dirty="0" err="1" smtClean="0"/>
              <a:t>пн-пт</a:t>
            </a:r>
            <a:r>
              <a:rPr lang="ru-RU" dirty="0" smtClean="0"/>
              <a:t> с 8:30 до 17:30, выходной </a:t>
            </a:r>
            <a:r>
              <a:rPr lang="ru-RU" dirty="0" err="1" smtClean="0"/>
              <a:t>сб</a:t>
            </a:r>
            <a:r>
              <a:rPr lang="ru-RU" dirty="0" smtClean="0"/>
              <a:t> и </a:t>
            </a:r>
            <a:r>
              <a:rPr lang="ru-RU" dirty="0" err="1" smtClean="0"/>
              <a:t>вс</a:t>
            </a:r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400" b="1" dirty="0" smtClean="0"/>
              <a:t>Страница в электронно-коммуникационной сети «Интернет»</a:t>
            </a:r>
            <a:r>
              <a:rPr lang="ru-RU" dirty="0" smtClean="0"/>
              <a:t> </a:t>
            </a:r>
            <a:r>
              <a:rPr lang="en-US" dirty="0"/>
              <a:t>http://www.holmadmin.net/vlast/komfin.html</a:t>
            </a:r>
            <a:endParaRPr lang="ru-RU" dirty="0" smtClean="0"/>
          </a:p>
          <a:p>
            <a:endParaRPr lang="ru-RU" dirty="0" smtClean="0"/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ru-RU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" y="106935"/>
            <a:ext cx="9144000" cy="1411531"/>
          </a:xfrm>
          <a:prstGeom prst="rect">
            <a:avLst/>
          </a:prstGeom>
        </p:spPr>
        <p:txBody>
          <a:bodyPr wrap="square" tIns="7200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Комитет финансов Администрации Холмского муниципального района</a:t>
            </a:r>
          </a:p>
          <a:p>
            <a:pPr algn="ctr"/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9512" y="6309320"/>
            <a:ext cx="8784976" cy="324036"/>
          </a:xfrm>
          <a:prstGeom prst="rect">
            <a:avLst/>
          </a:prstGeom>
          <a:noFill/>
          <a:ln/>
        </p:spPr>
        <p:txBody>
          <a:bodyPr vert="horz" wrap="square" rtlCol="0" anchor="ctr"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©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</a:rPr>
              <a:t>Комитет финансов Администрации Холмского муниципального района 2017г.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23528" y="1196752"/>
            <a:ext cx="8524240" cy="393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smtClean="0">
                <a:solidFill>
                  <a:srgbClr val="0000FF"/>
                </a:solidFill>
                <a:cs typeface="Calibri"/>
              </a:rPr>
              <a:t>Б</a:t>
            </a:r>
            <a:r>
              <a:rPr sz="2400" b="1" spc="-60" smtClean="0">
                <a:solidFill>
                  <a:srgbClr val="0000FF"/>
                </a:solidFill>
                <a:cs typeface="Calibri"/>
              </a:rPr>
              <a:t>ю</a:t>
            </a:r>
            <a:r>
              <a:rPr sz="2400" b="1" spc="0" smtClean="0">
                <a:solidFill>
                  <a:srgbClr val="0000FF"/>
                </a:solidFill>
                <a:cs typeface="Calibri"/>
              </a:rPr>
              <a:t>д</a:t>
            </a:r>
            <a:r>
              <a:rPr sz="2400" b="1" spc="-50" smtClean="0">
                <a:solidFill>
                  <a:srgbClr val="0000FF"/>
                </a:solidFill>
                <a:cs typeface="Calibri"/>
              </a:rPr>
              <a:t>ж</a:t>
            </a:r>
            <a:r>
              <a:rPr sz="2400" b="1" spc="0" smtClean="0">
                <a:solidFill>
                  <a:srgbClr val="0000FF"/>
                </a:solidFill>
                <a:cs typeface="Calibri"/>
              </a:rPr>
              <a:t>ет </a:t>
            </a:r>
            <a:r>
              <a:rPr sz="2400" spc="0" smtClean="0">
                <a:cs typeface="Calibri"/>
              </a:rPr>
              <a:t>– э</a:t>
            </a:r>
            <a:r>
              <a:rPr sz="2400" spc="-40" smtClean="0">
                <a:cs typeface="Calibri"/>
              </a:rPr>
              <a:t>т</a:t>
            </a:r>
            <a:r>
              <a:rPr sz="2400" spc="0" smtClean="0">
                <a:cs typeface="Calibri"/>
              </a:rPr>
              <a:t>о</a:t>
            </a:r>
            <a:r>
              <a:rPr sz="2400" spc="-20" smtClean="0">
                <a:cs typeface="Calibri"/>
              </a:rPr>
              <a:t> </a:t>
            </a:r>
            <a:r>
              <a:rPr sz="2400" spc="0" smtClean="0">
                <a:cs typeface="Calibri"/>
              </a:rPr>
              <a:t>план </a:t>
            </a:r>
            <a:r>
              <a:rPr sz="2400" spc="-25" smtClean="0">
                <a:cs typeface="Calibri"/>
              </a:rPr>
              <a:t>д</a:t>
            </a:r>
            <a:r>
              <a:rPr sz="2400" spc="-30" smtClean="0">
                <a:cs typeface="Calibri"/>
              </a:rPr>
              <a:t>о</a:t>
            </a:r>
            <a:r>
              <a:rPr sz="2400" spc="-35" smtClean="0">
                <a:cs typeface="Calibri"/>
              </a:rPr>
              <a:t>х</a:t>
            </a:r>
            <a:r>
              <a:rPr sz="2400" spc="-80" smtClean="0">
                <a:cs typeface="Calibri"/>
              </a:rPr>
              <a:t>о</a:t>
            </a:r>
            <a:r>
              <a:rPr sz="2400" spc="-20" smtClean="0">
                <a:cs typeface="Calibri"/>
              </a:rPr>
              <a:t>д</a:t>
            </a:r>
            <a:r>
              <a:rPr sz="2400" spc="0" smtClean="0">
                <a:cs typeface="Calibri"/>
              </a:rPr>
              <a:t>ов</a:t>
            </a:r>
            <a:r>
              <a:rPr sz="2400" spc="-20" smtClean="0">
                <a:cs typeface="Calibri"/>
              </a:rPr>
              <a:t> </a:t>
            </a:r>
            <a:r>
              <a:rPr sz="2400" spc="0" smtClean="0">
                <a:cs typeface="Calibri"/>
              </a:rPr>
              <a:t>и рас</a:t>
            </a:r>
            <a:r>
              <a:rPr sz="2400" spc="-30" smtClean="0">
                <a:cs typeface="Calibri"/>
              </a:rPr>
              <a:t>х</a:t>
            </a:r>
            <a:r>
              <a:rPr sz="2400" spc="-80" smtClean="0">
                <a:cs typeface="Calibri"/>
              </a:rPr>
              <a:t>о</a:t>
            </a:r>
            <a:r>
              <a:rPr sz="2400" spc="-20" smtClean="0">
                <a:cs typeface="Calibri"/>
              </a:rPr>
              <a:t>д</a:t>
            </a:r>
            <a:r>
              <a:rPr sz="2400" spc="0" smtClean="0">
                <a:cs typeface="Calibri"/>
              </a:rPr>
              <a:t>ов</a:t>
            </a:r>
            <a:r>
              <a:rPr sz="2400" spc="-20" smtClean="0">
                <a:cs typeface="Calibri"/>
              </a:rPr>
              <a:t> </a:t>
            </a:r>
            <a:r>
              <a:rPr sz="2400" spc="0" smtClean="0">
                <a:cs typeface="Calibri"/>
              </a:rPr>
              <a:t>на о</a:t>
            </a:r>
            <a:r>
              <a:rPr sz="2400" spc="-10" smtClean="0">
                <a:cs typeface="Calibri"/>
              </a:rPr>
              <a:t>п</a:t>
            </a:r>
            <a:r>
              <a:rPr sz="2400" spc="0" smtClean="0">
                <a:cs typeface="Calibri"/>
              </a:rPr>
              <a:t>р</a:t>
            </a:r>
            <a:r>
              <a:rPr sz="2400" spc="-35" smtClean="0">
                <a:cs typeface="Calibri"/>
              </a:rPr>
              <a:t>е</a:t>
            </a:r>
            <a:r>
              <a:rPr sz="2400" spc="-20" smtClean="0">
                <a:cs typeface="Calibri"/>
              </a:rPr>
              <a:t>д</a:t>
            </a:r>
            <a:r>
              <a:rPr sz="2400" spc="-35" smtClean="0">
                <a:cs typeface="Calibri"/>
              </a:rPr>
              <a:t>е</a:t>
            </a:r>
            <a:r>
              <a:rPr sz="2400" spc="0" smtClean="0">
                <a:cs typeface="Calibri"/>
              </a:rPr>
              <a:t>ленный</a:t>
            </a:r>
            <a:r>
              <a:rPr sz="2400" spc="5" smtClean="0">
                <a:cs typeface="Calibri"/>
              </a:rPr>
              <a:t> </a:t>
            </a:r>
            <a:r>
              <a:rPr sz="2400" spc="0" smtClean="0">
                <a:cs typeface="Calibri"/>
              </a:rPr>
              <a:t>пери</a:t>
            </a:r>
            <a:r>
              <a:rPr sz="2400" spc="-80" smtClean="0">
                <a:cs typeface="Calibri"/>
              </a:rPr>
              <a:t>о</a:t>
            </a:r>
            <a:r>
              <a:rPr sz="2400" spc="0" smtClean="0">
                <a:cs typeface="Calibri"/>
              </a:rPr>
              <a:t>д</a:t>
            </a:r>
            <a:endParaRPr sz="2400">
              <a:cs typeface="Calibri"/>
            </a:endParaRPr>
          </a:p>
        </p:txBody>
      </p:sp>
      <p:sp>
        <p:nvSpPr>
          <p:cNvPr id="25" name="object 3"/>
          <p:cNvSpPr txBox="1"/>
          <p:nvPr/>
        </p:nvSpPr>
        <p:spPr>
          <a:xfrm>
            <a:off x="323528" y="764704"/>
            <a:ext cx="8524240" cy="393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2400" smtClean="0">
                <a:cs typeface="Calibri"/>
              </a:rPr>
              <a:t>Со</a:t>
            </a:r>
            <a:r>
              <a:rPr lang="ru-RU" sz="2400" smtClean="0">
                <a:solidFill>
                  <a:srgbClr val="0000FF"/>
                </a:solidFill>
                <a:cs typeface="Calibri"/>
              </a:rPr>
              <a:t> </a:t>
            </a:r>
            <a:r>
              <a:rPr lang="ru-RU" sz="2400" err="1" smtClean="0"/>
              <a:t>старонормандского</a:t>
            </a:r>
            <a:r>
              <a:rPr lang="ru-RU" sz="2400" smtClean="0"/>
              <a:t> </a:t>
            </a:r>
            <a:r>
              <a:rPr lang="en-US" sz="2400" i="1" err="1" smtClean="0"/>
              <a:t>bougette</a:t>
            </a:r>
            <a:r>
              <a:rPr lang="en-US" sz="2400" smtClean="0"/>
              <a:t> — </a:t>
            </a:r>
            <a:r>
              <a:rPr lang="ru-RU" sz="2400" smtClean="0"/>
              <a:t>это сумка, кошелёк</a:t>
            </a:r>
            <a:endParaRPr sz="2400">
              <a:cs typeface="Calibri"/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ea typeface="+mj-ea"/>
                <a:cs typeface="+mj-cs"/>
              </a:rPr>
              <a:t>Что такое бюджет? Какие бывают бюджеты?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3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1043608" y="1916832"/>
            <a:ext cx="6984776" cy="3912271"/>
            <a:chOff x="769416" y="1916832"/>
            <a:chExt cx="5458768" cy="3073927"/>
          </a:xfrm>
        </p:grpSpPr>
        <p:sp>
          <p:nvSpPr>
            <p:cNvPr id="7" name="object 7"/>
            <p:cNvSpPr txBox="1"/>
            <p:nvPr/>
          </p:nvSpPr>
          <p:spPr>
            <a:xfrm>
              <a:off x="4919853" y="3175421"/>
              <a:ext cx="1092307" cy="662305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 marR="12700" algn="ctr">
                <a:lnSpc>
                  <a:spcPct val="100099"/>
                </a:lnSpc>
              </a:pPr>
              <a:r>
                <a:rPr lang="ru-RU" sz="1400" b="1" i="1" dirty="0" smtClean="0">
                  <a:solidFill>
                    <a:srgbClr val="548ED4"/>
                  </a:solidFill>
                  <a:cs typeface="Calibri"/>
                </a:rPr>
                <a:t>Бюджет городского поселения</a:t>
              </a:r>
              <a:endParaRPr sz="1400" dirty="0">
                <a:cs typeface="Calibri"/>
              </a:endParaRPr>
            </a:p>
          </p:txBody>
        </p:sp>
        <p:sp>
          <p:nvSpPr>
            <p:cNvPr id="8" name="object 8"/>
            <p:cNvSpPr txBox="1"/>
            <p:nvPr/>
          </p:nvSpPr>
          <p:spPr>
            <a:xfrm>
              <a:off x="4919853" y="4327819"/>
              <a:ext cx="1296035" cy="662940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 marR="12700" indent="635" algn="ctr">
                <a:lnSpc>
                  <a:spcPct val="100099"/>
                </a:lnSpc>
              </a:pPr>
              <a:r>
                <a:rPr sz="1400" b="1" i="1" dirty="0" err="1" smtClean="0">
                  <a:solidFill>
                    <a:srgbClr val="E36C09"/>
                  </a:solidFill>
                  <a:cs typeface="Calibri"/>
                </a:rPr>
                <a:t>Бюд</a:t>
              </a:r>
              <a:r>
                <a:rPr sz="1400" b="1" i="1" spc="-10" dirty="0" err="1" smtClean="0">
                  <a:solidFill>
                    <a:srgbClr val="E36C09"/>
                  </a:solidFill>
                  <a:cs typeface="Calibri"/>
                </a:rPr>
                <a:t>же</a:t>
              </a:r>
              <a:r>
                <a:rPr sz="1400" b="1" i="1" spc="0" dirty="0" err="1" smtClean="0">
                  <a:solidFill>
                    <a:srgbClr val="E36C09"/>
                  </a:solidFill>
                  <a:cs typeface="Calibri"/>
                </a:rPr>
                <a:t>ты</a:t>
              </a:r>
              <a:r>
                <a:rPr sz="1400" b="1" i="1" spc="0" dirty="0" smtClean="0">
                  <a:solidFill>
                    <a:srgbClr val="E36C09"/>
                  </a:solidFill>
                  <a:cs typeface="Calibri"/>
                </a:rPr>
                <a:t> </a:t>
              </a:r>
              <a:r>
                <a:rPr lang="ru-RU" sz="1400" b="1" i="1" spc="-20" dirty="0" smtClean="0">
                  <a:solidFill>
                    <a:srgbClr val="E36C09"/>
                  </a:solidFill>
                  <a:cs typeface="Calibri"/>
                </a:rPr>
                <a:t>сельских поселений</a:t>
              </a:r>
              <a:endParaRPr sz="1400" dirty="0">
                <a:cs typeface="Calibri"/>
              </a:endParaRPr>
            </a:p>
          </p:txBody>
        </p:sp>
        <p:sp>
          <p:nvSpPr>
            <p:cNvPr id="14" name="object 14"/>
            <p:cNvSpPr txBox="1"/>
            <p:nvPr/>
          </p:nvSpPr>
          <p:spPr>
            <a:xfrm>
              <a:off x="769416" y="4189922"/>
              <a:ext cx="1591310" cy="570616"/>
            </a:xfrm>
            <a:prstGeom prst="rect">
              <a:avLst/>
            </a:prstGeom>
          </p:spPr>
          <p:txBody>
            <a:bodyPr vert="horz" wrap="square" lIns="0" tIns="0" rIns="0" bIns="0" rtlCol="0">
              <a:noAutofit/>
            </a:bodyPr>
            <a:lstStyle/>
            <a:p>
              <a:pPr marL="12700" marR="12700" indent="0" algn="ctr">
                <a:lnSpc>
                  <a:spcPct val="100200"/>
                </a:lnSpc>
              </a:pPr>
              <a:r>
                <a:rPr lang="ru-RU" sz="1400" b="1" i="1" dirty="0" smtClean="0">
                  <a:solidFill>
                    <a:schemeClr val="accent2">
                      <a:lumMod val="75000"/>
                    </a:schemeClr>
                  </a:solidFill>
                  <a:cs typeface="Calibri"/>
                </a:rPr>
                <a:t>Бюджет муниципального района </a:t>
              </a:r>
            </a:p>
            <a:p>
              <a:pPr marL="12700" marR="12700" indent="0" algn="ctr">
                <a:lnSpc>
                  <a:spcPct val="100200"/>
                </a:lnSpc>
              </a:pPr>
              <a:r>
                <a:rPr lang="ru-RU" sz="1400" b="1" i="1" dirty="0" smtClean="0">
                  <a:solidFill>
                    <a:schemeClr val="accent2">
                      <a:lumMod val="75000"/>
                    </a:schemeClr>
                  </a:solidFill>
                  <a:cs typeface="Calibri"/>
                </a:rPr>
                <a:t>(местный бюджет)</a:t>
              </a:r>
              <a:endParaRPr sz="1400" b="1" i="1" dirty="0">
                <a:solidFill>
                  <a:schemeClr val="accent2">
                    <a:lumMod val="75000"/>
                  </a:schemeClr>
                </a:solidFill>
                <a:cs typeface="Calibri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2153411" y="2557272"/>
              <a:ext cx="640080" cy="6233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 rot="21194235">
              <a:off x="2282311" y="3235956"/>
              <a:ext cx="1656588" cy="29565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185416" y="3628644"/>
              <a:ext cx="1741932" cy="8839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1" name="Овал 20"/>
            <p:cNvSpPr/>
            <p:nvPr/>
          </p:nvSpPr>
          <p:spPr>
            <a:xfrm>
              <a:off x="3825074" y="2868929"/>
              <a:ext cx="792088" cy="792088"/>
            </a:xfrm>
            <a:prstGeom prst="ellipse">
              <a:avLst/>
            </a:prstGeom>
            <a:gradFill flip="none" rotWithShape="1">
              <a:gsLst>
                <a:gs pos="19000">
                  <a:schemeClr val="tx2">
                    <a:lumMod val="20000"/>
                    <a:lumOff val="80000"/>
                  </a:schemeClr>
                </a:gs>
                <a:gs pos="50000">
                  <a:schemeClr val="tx2">
                    <a:lumMod val="60000"/>
                    <a:lumOff val="4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  <a:tileRect/>
            </a:gradFill>
            <a:ln w="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1</a:t>
              </a:r>
              <a:endPara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2" name="Овал 21"/>
            <p:cNvSpPr/>
            <p:nvPr/>
          </p:nvSpPr>
          <p:spPr>
            <a:xfrm>
              <a:off x="3815916" y="4065042"/>
              <a:ext cx="864096" cy="820377"/>
            </a:xfrm>
            <a:prstGeom prst="ellipse">
              <a:avLst/>
            </a:prstGeom>
            <a:gradFill flip="none" rotWithShape="1">
              <a:gsLst>
                <a:gs pos="19000">
                  <a:schemeClr val="accent6">
                    <a:lumMod val="20000"/>
                    <a:lumOff val="80000"/>
                  </a:schemeClr>
                </a:gs>
                <a:gs pos="50000">
                  <a:schemeClr val="accent6">
                    <a:lumMod val="7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5400000" scaled="0"/>
              <a:tileRect/>
            </a:gradFill>
            <a:ln w="0"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b="1" dirty="0" smtClean="0">
                  <a:ln w="12700">
                    <a:solidFill>
                      <a:schemeClr val="accent6">
                        <a:lumMod val="50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3</a:t>
              </a:r>
              <a:endParaRPr lang="ru-RU" sz="6000" b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4" name="Овал 23"/>
            <p:cNvSpPr/>
            <p:nvPr/>
          </p:nvSpPr>
          <p:spPr>
            <a:xfrm>
              <a:off x="830600" y="2697805"/>
              <a:ext cx="1440160" cy="1440160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8000" b="1" dirty="0">
                  <a:ln w="12700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5</a:t>
              </a:r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>
              <a:off x="2915816" y="1916832"/>
              <a:ext cx="3312368" cy="648072"/>
            </a:xfrm>
            <a:prstGeom prst="round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50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l="100000" t="100000"/>
              </a:path>
            </a:gradFill>
            <a:ln w="12700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r>
                <a:rPr lang="ru-RU" b="1" spc="-3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К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онс</a:t>
              </a:r>
              <a:r>
                <a:rPr lang="ru-RU" b="1" spc="-35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о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лид</a:t>
              </a:r>
              <a:r>
                <a:rPr lang="ru-RU" b="1" spc="-1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ир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о</a:t>
              </a:r>
              <a:r>
                <a:rPr lang="ru-RU" b="1" spc="-1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ва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нный</a:t>
              </a:r>
              <a:r>
                <a:rPr lang="ru-RU" b="1" spc="-55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 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б</a:t>
              </a:r>
              <a:r>
                <a:rPr lang="ru-RU" b="1" spc="-5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ю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д</a:t>
              </a:r>
              <a:r>
                <a:rPr lang="ru-RU" b="1" spc="-45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ж</a:t>
              </a: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ет</a:t>
              </a:r>
              <a:endPara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endParaRPr>
            </a:p>
            <a:p>
              <a:pPr algn="ctr"/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cs typeface="Calibri"/>
                </a:rPr>
                <a:t>Муниципального района</a:t>
              </a:r>
              <a:endParaRPr lang="ru-RU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76784" y="2804160"/>
            <a:ext cx="3031236" cy="9311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44779" y="3126359"/>
            <a:ext cx="2294255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smtClean="0">
                <a:solidFill>
                  <a:srgbClr val="FFFFFF"/>
                </a:solidFill>
                <a:cs typeface="Times New Roman"/>
              </a:rPr>
              <a:t>Ф</a:t>
            </a:r>
            <a:r>
              <a:rPr sz="1800" b="1" spc="-20" smtClean="0">
                <a:solidFill>
                  <a:srgbClr val="FFFFFF"/>
                </a:solidFill>
                <a:cs typeface="Times New Roman"/>
              </a:rPr>
              <a:t>е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дер</a:t>
            </a:r>
            <a:r>
              <a:rPr sz="1800" b="1" spc="5" smtClean="0">
                <a:solidFill>
                  <a:srgbClr val="FFFFFF"/>
                </a:solidFill>
                <a:cs typeface="Times New Roman"/>
              </a:rPr>
              <a:t>а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льн</a:t>
            </a:r>
            <a:r>
              <a:rPr sz="1800" b="1" spc="-10" smtClean="0">
                <a:solidFill>
                  <a:srgbClr val="FFFFFF"/>
                </a:solidFill>
                <a:cs typeface="Times New Roman"/>
              </a:rPr>
              <a:t>ы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й б</a:t>
            </a:r>
            <a:r>
              <a:rPr sz="1800" b="1" spc="-105" smtClean="0">
                <a:solidFill>
                  <a:srgbClr val="FFFFFF"/>
                </a:solidFill>
                <a:cs typeface="Times New Roman"/>
              </a:rPr>
              <a:t>ю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д</a:t>
            </a:r>
            <a:r>
              <a:rPr sz="1800" b="1" spc="-45" smtClean="0">
                <a:solidFill>
                  <a:srgbClr val="FFFFFF"/>
                </a:solidFill>
                <a:cs typeface="Times New Roman"/>
              </a:rPr>
              <a:t>ж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ет</a:t>
            </a:r>
            <a:endParaRPr sz="1800"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84220" y="2804160"/>
            <a:ext cx="2599944" cy="9311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373628" y="2852039"/>
            <a:ext cx="2422525" cy="8350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1270" algn="ctr">
              <a:lnSpc>
                <a:spcPct val="100000"/>
              </a:lnSpc>
            </a:pPr>
            <a:r>
              <a:rPr sz="1800" b="1" spc="-80" smtClean="0">
                <a:solidFill>
                  <a:srgbClr val="FFFFFF"/>
                </a:solidFill>
                <a:cs typeface="Times New Roman"/>
              </a:rPr>
              <a:t>К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онс</a:t>
            </a:r>
            <a:r>
              <a:rPr sz="1800" b="1" spc="-20" smtClean="0">
                <a:solidFill>
                  <a:srgbClr val="FFFFFF"/>
                </a:solidFill>
                <a:cs typeface="Times New Roman"/>
              </a:rPr>
              <a:t>о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лидир</a:t>
            </a:r>
            <a:r>
              <a:rPr sz="1800" b="1" spc="-50" smtClean="0">
                <a:solidFill>
                  <a:srgbClr val="FFFFFF"/>
                </a:solidFill>
                <a:cs typeface="Times New Roman"/>
              </a:rPr>
              <a:t>о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ванные б</a:t>
            </a:r>
            <a:r>
              <a:rPr sz="1800" b="1" spc="-100" smtClean="0">
                <a:solidFill>
                  <a:srgbClr val="FFFFFF"/>
                </a:solidFill>
                <a:cs typeface="Times New Roman"/>
              </a:rPr>
              <a:t>ю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д</a:t>
            </a:r>
            <a:r>
              <a:rPr sz="1800" b="1" spc="-40" smtClean="0">
                <a:solidFill>
                  <a:srgbClr val="FFFFFF"/>
                </a:solidFill>
                <a:cs typeface="Times New Roman"/>
              </a:rPr>
              <a:t>ж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еты</a:t>
            </a:r>
            <a:r>
              <a:rPr sz="1800" b="1" spc="15" smtClean="0">
                <a:solidFill>
                  <a:srgbClr val="FFFFFF"/>
                </a:solidFill>
                <a:cs typeface="Times New Roman"/>
              </a:rPr>
              <a:t> </a:t>
            </a:r>
            <a:r>
              <a:rPr sz="1800" b="1" spc="-20" smtClean="0">
                <a:solidFill>
                  <a:srgbClr val="FFFFFF"/>
                </a:solidFill>
                <a:cs typeface="Times New Roman"/>
              </a:rPr>
              <a:t>с</a:t>
            </a:r>
            <a:r>
              <a:rPr sz="1800" b="1" spc="-10" smtClean="0">
                <a:solidFill>
                  <a:srgbClr val="FFFFFF"/>
                </a:solidFill>
                <a:cs typeface="Times New Roman"/>
              </a:rPr>
              <a:t>у</a:t>
            </a:r>
            <a:r>
              <a:rPr sz="1800" b="1" spc="-45" smtClean="0">
                <a:solidFill>
                  <a:srgbClr val="FFFFFF"/>
                </a:solidFill>
                <a:cs typeface="Times New Roman"/>
              </a:rPr>
              <a:t>б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ъек</a:t>
            </a:r>
            <a:r>
              <a:rPr sz="1800" b="1" spc="-35" smtClean="0">
                <a:solidFill>
                  <a:srgbClr val="FFFFFF"/>
                </a:solidFill>
                <a:cs typeface="Times New Roman"/>
              </a:rPr>
              <a:t>т</a:t>
            </a:r>
            <a:r>
              <a:rPr sz="1800" b="1" spc="-45" smtClean="0">
                <a:solidFill>
                  <a:srgbClr val="FFFFFF"/>
                </a:solidFill>
                <a:cs typeface="Times New Roman"/>
              </a:rPr>
              <a:t>о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в </a:t>
            </a:r>
            <a:r>
              <a:rPr sz="1800" b="1" spc="-45" smtClean="0">
                <a:solidFill>
                  <a:srgbClr val="FFFFFF"/>
                </a:solidFill>
                <a:cs typeface="Times New Roman"/>
              </a:rPr>
              <a:t>Р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ос</a:t>
            </a:r>
            <a:r>
              <a:rPr sz="1800" b="1" spc="5" smtClean="0">
                <a:solidFill>
                  <a:srgbClr val="FFFFFF"/>
                </a:solidFill>
                <a:cs typeface="Times New Roman"/>
              </a:rPr>
              <a:t>с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и</a:t>
            </a:r>
            <a:r>
              <a:rPr sz="1800" b="1" spc="-10" smtClean="0">
                <a:solidFill>
                  <a:srgbClr val="FFFFFF"/>
                </a:solidFill>
                <a:cs typeface="Times New Roman"/>
              </a:rPr>
              <a:t>й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с</a:t>
            </a:r>
            <a:r>
              <a:rPr sz="1800" b="1" spc="-25" smtClean="0">
                <a:solidFill>
                  <a:srgbClr val="FFFFFF"/>
                </a:solidFill>
                <a:cs typeface="Times New Roman"/>
              </a:rPr>
              <a:t>к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ой Ф</a:t>
            </a:r>
            <a:r>
              <a:rPr sz="1800" b="1" spc="-20" smtClean="0">
                <a:solidFill>
                  <a:srgbClr val="FFFFFF"/>
                </a:solidFill>
                <a:cs typeface="Times New Roman"/>
              </a:rPr>
              <a:t>е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дера</a:t>
            </a:r>
            <a:r>
              <a:rPr sz="1800" b="1" spc="-10" smtClean="0">
                <a:solidFill>
                  <a:srgbClr val="FFFFFF"/>
                </a:solidFill>
                <a:cs typeface="Times New Roman"/>
              </a:rPr>
              <a:t>ц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ии</a:t>
            </a:r>
            <a:endParaRPr sz="1800"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76784" y="4223003"/>
            <a:ext cx="3031236" cy="12070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60375" y="4408678"/>
            <a:ext cx="2665095" cy="8350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-1905" algn="ctr">
              <a:lnSpc>
                <a:spcPct val="100000"/>
              </a:lnSpc>
            </a:pPr>
            <a:r>
              <a:rPr sz="1800" b="1" smtClean="0">
                <a:cs typeface="Times New Roman"/>
              </a:rPr>
              <a:t>Б</a:t>
            </a:r>
            <a:r>
              <a:rPr sz="1800" b="1" spc="-105" smtClean="0">
                <a:cs typeface="Times New Roman"/>
              </a:rPr>
              <a:t>ю</a:t>
            </a:r>
            <a:r>
              <a:rPr sz="1800" b="1" spc="0" smtClean="0">
                <a:cs typeface="Times New Roman"/>
              </a:rPr>
              <a:t>д</a:t>
            </a:r>
            <a:r>
              <a:rPr sz="1800" b="1" spc="-45" smtClean="0">
                <a:cs typeface="Times New Roman"/>
              </a:rPr>
              <a:t>ж</a:t>
            </a:r>
            <a:r>
              <a:rPr sz="1800" b="1" spc="0" smtClean="0">
                <a:cs typeface="Times New Roman"/>
              </a:rPr>
              <a:t>еты</a:t>
            </a:r>
            <a:r>
              <a:rPr sz="1800" b="1" spc="10" smtClean="0">
                <a:cs typeface="Times New Roman"/>
              </a:rPr>
              <a:t> </a:t>
            </a:r>
            <a:r>
              <a:rPr sz="1800" b="1" spc="-20" smtClean="0">
                <a:cs typeface="Times New Roman"/>
              </a:rPr>
              <a:t>с</a:t>
            </a:r>
            <a:r>
              <a:rPr sz="1800" b="1" spc="-15" smtClean="0">
                <a:cs typeface="Times New Roman"/>
              </a:rPr>
              <a:t>у</a:t>
            </a:r>
            <a:r>
              <a:rPr sz="1800" b="1" spc="-50" smtClean="0">
                <a:cs typeface="Times New Roman"/>
              </a:rPr>
              <a:t>б</a:t>
            </a:r>
            <a:r>
              <a:rPr sz="1800" b="1" spc="-10" smtClean="0">
                <a:cs typeface="Times New Roman"/>
              </a:rPr>
              <a:t>ъ</a:t>
            </a:r>
            <a:r>
              <a:rPr sz="1800" b="1" spc="0" smtClean="0">
                <a:cs typeface="Times New Roman"/>
              </a:rPr>
              <a:t>ек</a:t>
            </a:r>
            <a:r>
              <a:rPr sz="1800" b="1" spc="-35" smtClean="0">
                <a:cs typeface="Times New Roman"/>
              </a:rPr>
              <a:t>т</a:t>
            </a:r>
            <a:r>
              <a:rPr sz="1800" b="1" spc="-50" smtClean="0">
                <a:cs typeface="Times New Roman"/>
              </a:rPr>
              <a:t>о</a:t>
            </a:r>
            <a:r>
              <a:rPr sz="1800" b="1" spc="0" smtClean="0">
                <a:cs typeface="Times New Roman"/>
              </a:rPr>
              <a:t>в </a:t>
            </a:r>
            <a:r>
              <a:rPr sz="1800" b="1" spc="-45" smtClean="0">
                <a:cs typeface="Times New Roman"/>
              </a:rPr>
              <a:t>Р</a:t>
            </a:r>
            <a:r>
              <a:rPr sz="1800" b="1" spc="0" smtClean="0">
                <a:cs typeface="Times New Roman"/>
              </a:rPr>
              <a:t>осс</a:t>
            </a:r>
            <a:r>
              <a:rPr sz="1800" b="1" spc="-10" smtClean="0">
                <a:cs typeface="Times New Roman"/>
              </a:rPr>
              <a:t>ий</a:t>
            </a:r>
            <a:r>
              <a:rPr sz="1800" b="1" spc="0" smtClean="0">
                <a:cs typeface="Times New Roman"/>
              </a:rPr>
              <a:t>с</a:t>
            </a:r>
            <a:r>
              <a:rPr sz="1800" b="1" spc="-30" smtClean="0">
                <a:cs typeface="Times New Roman"/>
              </a:rPr>
              <a:t>к</a:t>
            </a:r>
            <a:r>
              <a:rPr sz="1800" b="1" spc="0" smtClean="0">
                <a:cs typeface="Times New Roman"/>
              </a:rPr>
              <a:t>ой</a:t>
            </a:r>
            <a:r>
              <a:rPr sz="1800" b="1" spc="-10" smtClean="0">
                <a:cs typeface="Times New Roman"/>
              </a:rPr>
              <a:t> </a:t>
            </a:r>
            <a:r>
              <a:rPr sz="1800" b="1" spc="0" smtClean="0">
                <a:cs typeface="Times New Roman"/>
              </a:rPr>
              <a:t>Ф</a:t>
            </a:r>
            <a:r>
              <a:rPr sz="1800" b="1" spc="-15" smtClean="0">
                <a:cs typeface="Times New Roman"/>
              </a:rPr>
              <a:t>е</a:t>
            </a:r>
            <a:r>
              <a:rPr sz="1800" b="1" spc="0" smtClean="0">
                <a:cs typeface="Times New Roman"/>
              </a:rPr>
              <a:t>дера</a:t>
            </a:r>
            <a:r>
              <a:rPr sz="1800" b="1" spc="-10" smtClean="0">
                <a:cs typeface="Times New Roman"/>
              </a:rPr>
              <a:t>ци</a:t>
            </a:r>
            <a:r>
              <a:rPr sz="1800" b="1" spc="0" smtClean="0">
                <a:cs typeface="Times New Roman"/>
              </a:rPr>
              <a:t>и (рег</a:t>
            </a:r>
            <a:r>
              <a:rPr sz="1800" b="1" spc="-10" smtClean="0">
                <a:cs typeface="Times New Roman"/>
              </a:rPr>
              <a:t>и</a:t>
            </a:r>
            <a:r>
              <a:rPr sz="1800" b="1" spc="0" smtClean="0">
                <a:cs typeface="Times New Roman"/>
              </a:rPr>
              <a:t>он</a:t>
            </a:r>
            <a:r>
              <a:rPr sz="1800" b="1" spc="5" smtClean="0">
                <a:cs typeface="Times New Roman"/>
              </a:rPr>
              <a:t>а</a:t>
            </a:r>
            <a:r>
              <a:rPr sz="1800" b="1" spc="0" smtClean="0">
                <a:cs typeface="Times New Roman"/>
              </a:rPr>
              <a:t>льн</a:t>
            </a:r>
            <a:r>
              <a:rPr sz="1800" b="1" spc="-10" smtClean="0">
                <a:cs typeface="Times New Roman"/>
              </a:rPr>
              <a:t>ы</a:t>
            </a:r>
            <a:r>
              <a:rPr sz="1800" b="1" spc="0" smtClean="0">
                <a:cs typeface="Times New Roman"/>
              </a:rPr>
              <a:t>е</a:t>
            </a:r>
            <a:r>
              <a:rPr sz="1800" b="1" spc="5" smtClean="0">
                <a:cs typeface="Times New Roman"/>
              </a:rPr>
              <a:t> </a:t>
            </a:r>
            <a:r>
              <a:rPr sz="1800" b="1" spc="0" smtClean="0">
                <a:cs typeface="Times New Roman"/>
              </a:rPr>
              <a:t>б</a:t>
            </a:r>
            <a:r>
              <a:rPr sz="1800" b="1" spc="-105" smtClean="0">
                <a:cs typeface="Times New Roman"/>
              </a:rPr>
              <a:t>ю</a:t>
            </a:r>
            <a:r>
              <a:rPr sz="1800" b="1" spc="0" smtClean="0">
                <a:cs typeface="Times New Roman"/>
              </a:rPr>
              <a:t>д</a:t>
            </a:r>
            <a:r>
              <a:rPr sz="1800" b="1" spc="-45" smtClean="0">
                <a:cs typeface="Times New Roman"/>
              </a:rPr>
              <a:t>ж</a:t>
            </a:r>
            <a:r>
              <a:rPr sz="1800" b="1" spc="0" smtClean="0">
                <a:cs typeface="Times New Roman"/>
              </a:rPr>
              <a:t>еты)</a:t>
            </a:r>
            <a:endParaRPr sz="1800"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284220" y="4223003"/>
            <a:ext cx="2599944" cy="12070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503167" y="4271517"/>
            <a:ext cx="2160905" cy="11093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ctr">
              <a:lnSpc>
                <a:spcPct val="100000"/>
              </a:lnSpc>
            </a:pPr>
            <a:r>
              <a:rPr sz="1800" b="1" spc="-85" smtClean="0">
                <a:solidFill>
                  <a:srgbClr val="FFFFFF"/>
                </a:solidFill>
                <a:cs typeface="Times New Roman"/>
              </a:rPr>
              <a:t>К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о</a:t>
            </a:r>
            <a:r>
              <a:rPr sz="1800" b="1" spc="-10" smtClean="0">
                <a:solidFill>
                  <a:srgbClr val="FFFFFF"/>
                </a:solidFill>
                <a:cs typeface="Times New Roman"/>
              </a:rPr>
              <a:t>н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с</a:t>
            </a:r>
            <a:r>
              <a:rPr sz="1800" b="1" spc="-25" smtClean="0">
                <a:solidFill>
                  <a:srgbClr val="FFFFFF"/>
                </a:solidFill>
                <a:cs typeface="Times New Roman"/>
              </a:rPr>
              <a:t>о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л</a:t>
            </a:r>
            <a:r>
              <a:rPr sz="1800" b="1" spc="-10" smtClean="0">
                <a:solidFill>
                  <a:srgbClr val="FFFFFF"/>
                </a:solidFill>
                <a:cs typeface="Times New Roman"/>
              </a:rPr>
              <a:t>и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д</a:t>
            </a:r>
            <a:r>
              <a:rPr sz="1800" b="1" spc="-10" smtClean="0">
                <a:solidFill>
                  <a:srgbClr val="FFFFFF"/>
                </a:solidFill>
                <a:cs typeface="Times New Roman"/>
              </a:rPr>
              <a:t>ир</a:t>
            </a:r>
            <a:r>
              <a:rPr sz="1800" b="1" spc="-50" smtClean="0">
                <a:solidFill>
                  <a:srgbClr val="FFFFFF"/>
                </a:solidFill>
                <a:cs typeface="Times New Roman"/>
              </a:rPr>
              <a:t>о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ва</a:t>
            </a:r>
            <a:r>
              <a:rPr sz="1800" b="1" spc="-10" smtClean="0">
                <a:solidFill>
                  <a:srgbClr val="FFFFFF"/>
                </a:solidFill>
                <a:cs typeface="Times New Roman"/>
              </a:rPr>
              <a:t>нн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ые б</a:t>
            </a:r>
            <a:r>
              <a:rPr sz="1800" b="1" spc="-105" smtClean="0">
                <a:solidFill>
                  <a:srgbClr val="FFFFFF"/>
                </a:solidFill>
                <a:cs typeface="Times New Roman"/>
              </a:rPr>
              <a:t>ю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д</a:t>
            </a:r>
            <a:r>
              <a:rPr sz="1800" b="1" spc="-45" smtClean="0">
                <a:solidFill>
                  <a:srgbClr val="FFFFFF"/>
                </a:solidFill>
                <a:cs typeface="Times New Roman"/>
              </a:rPr>
              <a:t>ж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еты м</a:t>
            </a:r>
            <a:r>
              <a:rPr sz="1800" b="1" spc="10" smtClean="0">
                <a:solidFill>
                  <a:srgbClr val="FFFFFF"/>
                </a:solidFill>
                <a:cs typeface="Times New Roman"/>
              </a:rPr>
              <a:t>у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ни</a:t>
            </a:r>
            <a:r>
              <a:rPr sz="1800" b="1" spc="-10" smtClean="0">
                <a:solidFill>
                  <a:srgbClr val="FFFFFF"/>
                </a:solidFill>
                <a:cs typeface="Times New Roman"/>
              </a:rPr>
              <a:t>ц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ип</a:t>
            </a:r>
            <a:r>
              <a:rPr sz="1800" b="1" spc="5" smtClean="0">
                <a:solidFill>
                  <a:srgbClr val="FFFFFF"/>
                </a:solidFill>
                <a:cs typeface="Times New Roman"/>
              </a:rPr>
              <a:t>а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л</a:t>
            </a:r>
            <a:r>
              <a:rPr sz="1800" b="1" spc="5" smtClean="0">
                <a:solidFill>
                  <a:srgbClr val="FFFFFF"/>
                </a:solidFill>
                <a:cs typeface="Times New Roman"/>
              </a:rPr>
              <a:t>ь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ных ра</a:t>
            </a:r>
            <a:r>
              <a:rPr sz="1800" b="1" spc="-10" smtClean="0">
                <a:solidFill>
                  <a:srgbClr val="FFFFFF"/>
                </a:solidFill>
                <a:cs typeface="Times New Roman"/>
              </a:rPr>
              <a:t>й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он</a:t>
            </a:r>
            <a:r>
              <a:rPr sz="1800" b="1" spc="-55" smtClean="0">
                <a:solidFill>
                  <a:srgbClr val="FFFFFF"/>
                </a:solidFill>
                <a:cs typeface="Times New Roman"/>
              </a:rPr>
              <a:t>о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в</a:t>
            </a:r>
            <a:endParaRPr sz="1800"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978652" y="4223003"/>
            <a:ext cx="2842259" cy="12070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347840" y="4546092"/>
            <a:ext cx="2105660" cy="5607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46430" marR="12700" indent="-634365">
              <a:lnSpc>
                <a:spcPct val="100000"/>
              </a:lnSpc>
            </a:pPr>
            <a:r>
              <a:rPr sz="1800" b="1" smtClean="0">
                <a:cs typeface="Times New Roman"/>
              </a:rPr>
              <a:t>Б</a:t>
            </a:r>
            <a:r>
              <a:rPr sz="1800" b="1" spc="-105" smtClean="0">
                <a:cs typeface="Times New Roman"/>
              </a:rPr>
              <a:t>ю</a:t>
            </a:r>
            <a:r>
              <a:rPr sz="1800" b="1" spc="0" smtClean="0">
                <a:cs typeface="Times New Roman"/>
              </a:rPr>
              <a:t>д</a:t>
            </a:r>
            <a:r>
              <a:rPr sz="1800" b="1" spc="-45" smtClean="0">
                <a:cs typeface="Times New Roman"/>
              </a:rPr>
              <a:t>ж</a:t>
            </a:r>
            <a:r>
              <a:rPr sz="1800" b="1" spc="0" smtClean="0">
                <a:cs typeface="Times New Roman"/>
              </a:rPr>
              <a:t>еты</a:t>
            </a:r>
            <a:r>
              <a:rPr sz="1800" b="1" spc="10" smtClean="0">
                <a:cs typeface="Times New Roman"/>
              </a:rPr>
              <a:t> </a:t>
            </a:r>
            <a:r>
              <a:rPr sz="1800" b="1" spc="-50" smtClean="0">
                <a:cs typeface="Times New Roman"/>
              </a:rPr>
              <a:t>г</a:t>
            </a:r>
            <a:r>
              <a:rPr sz="1800" b="1" spc="0" smtClean="0">
                <a:cs typeface="Times New Roman"/>
              </a:rPr>
              <a:t>ор</a:t>
            </a:r>
            <a:r>
              <a:rPr sz="1800" b="1" spc="-55" smtClean="0">
                <a:cs typeface="Times New Roman"/>
              </a:rPr>
              <a:t>о</a:t>
            </a:r>
            <a:r>
              <a:rPr sz="1800" b="1" spc="0" smtClean="0">
                <a:cs typeface="Times New Roman"/>
              </a:rPr>
              <a:t>дск</a:t>
            </a:r>
            <a:r>
              <a:rPr sz="1800" b="1" spc="-10" smtClean="0">
                <a:cs typeface="Times New Roman"/>
              </a:rPr>
              <a:t>и</a:t>
            </a:r>
            <a:r>
              <a:rPr sz="1800" b="1" spc="0" smtClean="0">
                <a:cs typeface="Times New Roman"/>
              </a:rPr>
              <a:t>х ок</a:t>
            </a:r>
            <a:r>
              <a:rPr sz="1800" b="1" spc="-35" smtClean="0">
                <a:cs typeface="Times New Roman"/>
              </a:rPr>
              <a:t>р</a:t>
            </a:r>
            <a:r>
              <a:rPr sz="1800" b="1" spc="10" smtClean="0">
                <a:cs typeface="Times New Roman"/>
              </a:rPr>
              <a:t>у</a:t>
            </a:r>
            <a:r>
              <a:rPr sz="1800" b="1" spc="-50" smtClean="0">
                <a:cs typeface="Times New Roman"/>
              </a:rPr>
              <a:t>го</a:t>
            </a:r>
            <a:r>
              <a:rPr sz="1800" b="1" spc="0" smtClean="0">
                <a:cs typeface="Times New Roman"/>
              </a:rPr>
              <a:t>в</a:t>
            </a:r>
            <a:endParaRPr sz="1800"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570988" y="1382267"/>
            <a:ext cx="563880" cy="531876"/>
          </a:xfrm>
          <a:custGeom>
            <a:avLst/>
            <a:gdLst/>
            <a:ahLst/>
            <a:cxnLst/>
            <a:rect l="l" t="t" r="r" b="b"/>
            <a:pathLst>
              <a:path w="563880" h="531876">
                <a:moveTo>
                  <a:pt x="281939" y="0"/>
                </a:moveTo>
                <a:lnTo>
                  <a:pt x="236210" y="3482"/>
                </a:lnTo>
                <a:lnTo>
                  <a:pt x="192828" y="13563"/>
                </a:lnTo>
                <a:lnTo>
                  <a:pt x="152376" y="29695"/>
                </a:lnTo>
                <a:lnTo>
                  <a:pt x="115433" y="51328"/>
                </a:lnTo>
                <a:lnTo>
                  <a:pt x="82581" y="77914"/>
                </a:lnTo>
                <a:lnTo>
                  <a:pt x="54400" y="108905"/>
                </a:lnTo>
                <a:lnTo>
                  <a:pt x="31471" y="143751"/>
                </a:lnTo>
                <a:lnTo>
                  <a:pt x="14374" y="181904"/>
                </a:lnTo>
                <a:lnTo>
                  <a:pt x="3690" y="222816"/>
                </a:lnTo>
                <a:lnTo>
                  <a:pt x="0" y="265938"/>
                </a:lnTo>
                <a:lnTo>
                  <a:pt x="934" y="287740"/>
                </a:lnTo>
                <a:lnTo>
                  <a:pt x="8194" y="329825"/>
                </a:lnTo>
                <a:lnTo>
                  <a:pt x="22157" y="369427"/>
                </a:lnTo>
                <a:lnTo>
                  <a:pt x="42243" y="405995"/>
                </a:lnTo>
                <a:lnTo>
                  <a:pt x="67871" y="438982"/>
                </a:lnTo>
                <a:lnTo>
                  <a:pt x="98460" y="467839"/>
                </a:lnTo>
                <a:lnTo>
                  <a:pt x="133430" y="492017"/>
                </a:lnTo>
                <a:lnTo>
                  <a:pt x="172200" y="510968"/>
                </a:lnTo>
                <a:lnTo>
                  <a:pt x="214189" y="524143"/>
                </a:lnTo>
                <a:lnTo>
                  <a:pt x="258817" y="530993"/>
                </a:lnTo>
                <a:lnTo>
                  <a:pt x="281939" y="531876"/>
                </a:lnTo>
                <a:lnTo>
                  <a:pt x="305062" y="530993"/>
                </a:lnTo>
                <a:lnTo>
                  <a:pt x="349690" y="524143"/>
                </a:lnTo>
                <a:lnTo>
                  <a:pt x="391679" y="510968"/>
                </a:lnTo>
                <a:lnTo>
                  <a:pt x="430449" y="492017"/>
                </a:lnTo>
                <a:lnTo>
                  <a:pt x="465419" y="467839"/>
                </a:lnTo>
                <a:lnTo>
                  <a:pt x="496008" y="438982"/>
                </a:lnTo>
                <a:lnTo>
                  <a:pt x="521636" y="405995"/>
                </a:lnTo>
                <a:lnTo>
                  <a:pt x="541722" y="369427"/>
                </a:lnTo>
                <a:lnTo>
                  <a:pt x="555685" y="329825"/>
                </a:lnTo>
                <a:lnTo>
                  <a:pt x="562945" y="287740"/>
                </a:lnTo>
                <a:lnTo>
                  <a:pt x="563880" y="265938"/>
                </a:lnTo>
                <a:lnTo>
                  <a:pt x="562945" y="244135"/>
                </a:lnTo>
                <a:lnTo>
                  <a:pt x="555685" y="202050"/>
                </a:lnTo>
                <a:lnTo>
                  <a:pt x="541722" y="162448"/>
                </a:lnTo>
                <a:lnTo>
                  <a:pt x="521636" y="125880"/>
                </a:lnTo>
                <a:lnTo>
                  <a:pt x="496008" y="92893"/>
                </a:lnTo>
                <a:lnTo>
                  <a:pt x="465419" y="64036"/>
                </a:lnTo>
                <a:lnTo>
                  <a:pt x="430449" y="39858"/>
                </a:lnTo>
                <a:lnTo>
                  <a:pt x="391679" y="20907"/>
                </a:lnTo>
                <a:lnTo>
                  <a:pt x="349690" y="7732"/>
                </a:lnTo>
                <a:lnTo>
                  <a:pt x="305062" y="882"/>
                </a:lnTo>
                <a:lnTo>
                  <a:pt x="281939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lIns="0" tIns="0" rIns="0" bIns="0" rtlCol="0" anchor="ctr" anchorCtr="1">
            <a:noAutofit/>
          </a:bodyPr>
          <a:lstStyle/>
          <a:p>
            <a:r>
              <a:rPr lang="en-US" sz="3600" b="1" dirty="0" smtClean="0"/>
              <a:t>=</a:t>
            </a:r>
            <a:endParaRPr sz="3600" b="1" dirty="0"/>
          </a:p>
        </p:txBody>
      </p:sp>
      <p:sp>
        <p:nvSpPr>
          <p:cNvPr id="18" name="object 18"/>
          <p:cNvSpPr/>
          <p:nvPr/>
        </p:nvSpPr>
        <p:spPr>
          <a:xfrm>
            <a:off x="3284220" y="1077467"/>
            <a:ext cx="2599944" cy="11414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489452" y="1229233"/>
            <a:ext cx="2190750" cy="8350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ctr">
              <a:lnSpc>
                <a:spcPct val="100000"/>
              </a:lnSpc>
            </a:pPr>
            <a:r>
              <a:rPr sz="1800" b="1" spc="-85" smtClean="0">
                <a:solidFill>
                  <a:srgbClr val="FFFFFF"/>
                </a:solidFill>
                <a:cs typeface="Times New Roman"/>
              </a:rPr>
              <a:t>К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онс</a:t>
            </a:r>
            <a:r>
              <a:rPr sz="1800" b="1" spc="-25" smtClean="0">
                <a:solidFill>
                  <a:srgbClr val="FFFFFF"/>
                </a:solidFill>
                <a:cs typeface="Times New Roman"/>
              </a:rPr>
              <a:t>о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л</a:t>
            </a:r>
            <a:r>
              <a:rPr sz="1800" b="1" spc="-10" smtClean="0">
                <a:solidFill>
                  <a:srgbClr val="FFFFFF"/>
                </a:solidFill>
                <a:cs typeface="Times New Roman"/>
              </a:rPr>
              <a:t>и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ди</a:t>
            </a:r>
            <a:r>
              <a:rPr sz="1800" b="1" spc="-10" smtClean="0">
                <a:solidFill>
                  <a:srgbClr val="FFFFFF"/>
                </a:solidFill>
                <a:cs typeface="Times New Roman"/>
              </a:rPr>
              <a:t>р</a:t>
            </a:r>
            <a:r>
              <a:rPr sz="1800" b="1" spc="-50" smtClean="0">
                <a:solidFill>
                  <a:srgbClr val="FFFFFF"/>
                </a:solidFill>
                <a:cs typeface="Times New Roman"/>
              </a:rPr>
              <a:t>о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ван</a:t>
            </a:r>
            <a:r>
              <a:rPr sz="1800" b="1" spc="-10" smtClean="0">
                <a:solidFill>
                  <a:srgbClr val="FFFFFF"/>
                </a:solidFill>
                <a:cs typeface="Times New Roman"/>
              </a:rPr>
              <a:t>н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ый б</a:t>
            </a:r>
            <a:r>
              <a:rPr sz="1800" b="1" spc="-100" smtClean="0">
                <a:solidFill>
                  <a:srgbClr val="FFFFFF"/>
                </a:solidFill>
                <a:cs typeface="Times New Roman"/>
              </a:rPr>
              <a:t>ю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д</a:t>
            </a:r>
            <a:r>
              <a:rPr sz="1800" b="1" spc="-40" smtClean="0">
                <a:solidFill>
                  <a:srgbClr val="FFFFFF"/>
                </a:solidFill>
                <a:cs typeface="Times New Roman"/>
              </a:rPr>
              <a:t>ж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ет</a:t>
            </a:r>
            <a:r>
              <a:rPr sz="1800" b="1" spc="25" smtClean="0">
                <a:solidFill>
                  <a:srgbClr val="FFFFFF"/>
                </a:solidFill>
                <a:cs typeface="Times New Roman"/>
              </a:rPr>
              <a:t> </a:t>
            </a:r>
            <a:r>
              <a:rPr sz="1800" b="1" spc="-45" smtClean="0">
                <a:solidFill>
                  <a:srgbClr val="FFFFFF"/>
                </a:solidFill>
                <a:cs typeface="Times New Roman"/>
              </a:rPr>
              <a:t>Р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о</a:t>
            </a:r>
            <a:r>
              <a:rPr sz="1800" b="1" spc="5" smtClean="0">
                <a:solidFill>
                  <a:srgbClr val="FFFFFF"/>
                </a:solidFill>
                <a:cs typeface="Times New Roman"/>
              </a:rPr>
              <a:t>с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сийс</a:t>
            </a:r>
            <a:r>
              <a:rPr sz="1800" b="1" spc="-25" smtClean="0">
                <a:solidFill>
                  <a:srgbClr val="FFFFFF"/>
                </a:solidFill>
                <a:cs typeface="Times New Roman"/>
              </a:rPr>
              <a:t>к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ой Ф</a:t>
            </a:r>
            <a:r>
              <a:rPr sz="1800" b="1" spc="-20" smtClean="0">
                <a:solidFill>
                  <a:srgbClr val="FFFFFF"/>
                </a:solidFill>
                <a:cs typeface="Times New Roman"/>
              </a:rPr>
              <a:t>е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дера</a:t>
            </a:r>
            <a:r>
              <a:rPr sz="1800" b="1" spc="-10" smtClean="0">
                <a:solidFill>
                  <a:srgbClr val="FFFFFF"/>
                </a:solidFill>
                <a:cs typeface="Times New Roman"/>
              </a:rPr>
              <a:t>ци</a:t>
            </a:r>
            <a:r>
              <a:rPr sz="1800" b="1" spc="0" smtClean="0">
                <a:solidFill>
                  <a:srgbClr val="FFFFFF"/>
                </a:solidFill>
                <a:cs typeface="Times New Roman"/>
              </a:rPr>
              <a:t>и</a:t>
            </a:r>
            <a:endParaRPr sz="1800"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656831" y="1080516"/>
            <a:ext cx="2161031" cy="1133855"/>
          </a:xfrm>
          <a:custGeom>
            <a:avLst/>
            <a:gdLst/>
            <a:ahLst/>
            <a:cxnLst/>
            <a:rect l="l" t="t" r="r" b="b"/>
            <a:pathLst>
              <a:path w="2161031" h="1133855">
                <a:moveTo>
                  <a:pt x="0" y="1133855"/>
                </a:moveTo>
                <a:lnTo>
                  <a:pt x="2161031" y="1133855"/>
                </a:lnTo>
                <a:lnTo>
                  <a:pt x="2161031" y="0"/>
                </a:lnTo>
                <a:lnTo>
                  <a:pt x="0" y="0"/>
                </a:lnTo>
                <a:lnTo>
                  <a:pt x="0" y="1133855"/>
                </a:lnTo>
                <a:close/>
              </a:path>
            </a:pathLst>
          </a:custGeom>
          <a:solidFill>
            <a:srgbClr val="92CDD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943470" y="1153805"/>
            <a:ext cx="1590040" cy="9880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-1270" algn="ctr">
              <a:lnSpc>
                <a:spcPct val="100099"/>
              </a:lnSpc>
            </a:pPr>
            <a:r>
              <a:rPr sz="1600" b="1" spc="-15" smtClean="0">
                <a:solidFill>
                  <a:srgbClr val="404040"/>
                </a:solidFill>
                <a:cs typeface="Times New Roman"/>
              </a:rPr>
              <a:t>Б</a:t>
            </a:r>
            <a:r>
              <a:rPr sz="1600" b="1" spc="-110" smtClean="0">
                <a:solidFill>
                  <a:srgbClr val="404040"/>
                </a:solidFill>
                <a:cs typeface="Times New Roman"/>
              </a:rPr>
              <a:t>ю</a:t>
            </a:r>
            <a:r>
              <a:rPr sz="1600" b="1" spc="-10" smtClean="0">
                <a:solidFill>
                  <a:srgbClr val="404040"/>
                </a:solidFill>
                <a:cs typeface="Times New Roman"/>
              </a:rPr>
              <a:t>д</a:t>
            </a:r>
            <a:r>
              <a:rPr sz="1600" b="1" spc="-50" smtClean="0">
                <a:solidFill>
                  <a:srgbClr val="404040"/>
                </a:solidFill>
                <a:cs typeface="Times New Roman"/>
              </a:rPr>
              <a:t>ж</a:t>
            </a:r>
            <a:r>
              <a:rPr sz="1600" b="1" spc="-10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600" b="1" spc="-30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600" b="1" spc="-15" smtClean="0">
                <a:solidFill>
                  <a:srgbClr val="404040"/>
                </a:solidFill>
                <a:cs typeface="Times New Roman"/>
              </a:rPr>
              <a:t>ы</a:t>
            </a:r>
            <a:r>
              <a:rPr sz="1600" b="1" spc="-5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600" b="1" spc="-50" smtClean="0">
                <a:solidFill>
                  <a:srgbClr val="404040"/>
                </a:solidFill>
                <a:cs typeface="Times New Roman"/>
              </a:rPr>
              <a:t>г</a:t>
            </a:r>
            <a:r>
              <a:rPr sz="1600" b="1" spc="-1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600" b="1" spc="-35" smtClean="0">
                <a:solidFill>
                  <a:srgbClr val="404040"/>
                </a:solidFill>
                <a:cs typeface="Times New Roman"/>
              </a:rPr>
              <a:t>с</a:t>
            </a:r>
            <a:r>
              <a:rPr sz="1600" b="1" spc="-100" smtClean="0">
                <a:solidFill>
                  <a:srgbClr val="404040"/>
                </a:solidFill>
                <a:cs typeface="Times New Roman"/>
              </a:rPr>
              <a:t>у</a:t>
            </a:r>
            <a:r>
              <a:rPr sz="1600" b="1" spc="-10" smtClean="0">
                <a:solidFill>
                  <a:srgbClr val="404040"/>
                </a:solidFill>
                <a:cs typeface="Times New Roman"/>
              </a:rPr>
              <a:t>дарс</a:t>
            </a:r>
            <a:r>
              <a:rPr sz="1600" b="1" spc="-25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600" b="1" spc="-10" smtClean="0">
                <a:solidFill>
                  <a:srgbClr val="404040"/>
                </a:solidFill>
                <a:cs typeface="Times New Roman"/>
              </a:rPr>
              <a:t>венных внеб</a:t>
            </a:r>
            <a:r>
              <a:rPr sz="1600" b="1" spc="-110" smtClean="0">
                <a:solidFill>
                  <a:srgbClr val="404040"/>
                </a:solidFill>
                <a:cs typeface="Times New Roman"/>
              </a:rPr>
              <a:t>ю</a:t>
            </a:r>
            <a:r>
              <a:rPr sz="1600" b="1" spc="-10" smtClean="0">
                <a:solidFill>
                  <a:srgbClr val="404040"/>
                </a:solidFill>
                <a:cs typeface="Times New Roman"/>
              </a:rPr>
              <a:t>д</a:t>
            </a:r>
            <a:r>
              <a:rPr sz="1600" b="1" spc="-50" smtClean="0">
                <a:solidFill>
                  <a:srgbClr val="404040"/>
                </a:solidFill>
                <a:cs typeface="Times New Roman"/>
              </a:rPr>
              <a:t>ж</a:t>
            </a:r>
            <a:r>
              <a:rPr sz="1600" b="1" spc="-10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600" b="1" spc="-30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600" b="1" spc="-10" smtClean="0">
                <a:solidFill>
                  <a:srgbClr val="404040"/>
                </a:solidFill>
                <a:cs typeface="Times New Roman"/>
              </a:rPr>
              <a:t>ных фонд</a:t>
            </a:r>
            <a:r>
              <a:rPr sz="1600" b="1" spc="-4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600" b="1" spc="-10" smtClean="0">
                <a:solidFill>
                  <a:srgbClr val="404040"/>
                </a:solidFill>
                <a:cs typeface="Times New Roman"/>
              </a:rPr>
              <a:t>в</a:t>
            </a:r>
            <a:endParaRPr sz="1600"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007608" y="1339596"/>
            <a:ext cx="577595" cy="574548"/>
          </a:xfrm>
          <a:custGeom>
            <a:avLst/>
            <a:gdLst/>
            <a:ahLst/>
            <a:cxnLst/>
            <a:rect l="l" t="t" r="r" b="b"/>
            <a:pathLst>
              <a:path w="577596" h="574548">
                <a:moveTo>
                  <a:pt x="288797" y="0"/>
                </a:moveTo>
                <a:lnTo>
                  <a:pt x="241950" y="3760"/>
                </a:lnTo>
                <a:lnTo>
                  <a:pt x="197510" y="14648"/>
                </a:lnTo>
                <a:lnTo>
                  <a:pt x="156072" y="32071"/>
                </a:lnTo>
                <a:lnTo>
                  <a:pt x="118231" y="55437"/>
                </a:lnTo>
                <a:lnTo>
                  <a:pt x="84582" y="84153"/>
                </a:lnTo>
                <a:lnTo>
                  <a:pt x="55717" y="117628"/>
                </a:lnTo>
                <a:lnTo>
                  <a:pt x="32232" y="155270"/>
                </a:lnTo>
                <a:lnTo>
                  <a:pt x="14721" y="196486"/>
                </a:lnTo>
                <a:lnTo>
                  <a:pt x="3779" y="240684"/>
                </a:lnTo>
                <a:lnTo>
                  <a:pt x="0" y="287274"/>
                </a:lnTo>
                <a:lnTo>
                  <a:pt x="957" y="310830"/>
                </a:lnTo>
                <a:lnTo>
                  <a:pt x="8392" y="356298"/>
                </a:lnTo>
                <a:lnTo>
                  <a:pt x="22693" y="399079"/>
                </a:lnTo>
                <a:lnTo>
                  <a:pt x="43265" y="438582"/>
                </a:lnTo>
                <a:lnTo>
                  <a:pt x="69514" y="474214"/>
                </a:lnTo>
                <a:lnTo>
                  <a:pt x="100845" y="505384"/>
                </a:lnTo>
                <a:lnTo>
                  <a:pt x="136665" y="531499"/>
                </a:lnTo>
                <a:lnTo>
                  <a:pt x="176379" y="551967"/>
                </a:lnTo>
                <a:lnTo>
                  <a:pt x="219392" y="566197"/>
                </a:lnTo>
                <a:lnTo>
                  <a:pt x="265110" y="573595"/>
                </a:lnTo>
                <a:lnTo>
                  <a:pt x="288797" y="574548"/>
                </a:lnTo>
                <a:lnTo>
                  <a:pt x="312485" y="573595"/>
                </a:lnTo>
                <a:lnTo>
                  <a:pt x="358203" y="566197"/>
                </a:lnTo>
                <a:lnTo>
                  <a:pt x="401216" y="551967"/>
                </a:lnTo>
                <a:lnTo>
                  <a:pt x="440930" y="531499"/>
                </a:lnTo>
                <a:lnTo>
                  <a:pt x="476750" y="505384"/>
                </a:lnTo>
                <a:lnTo>
                  <a:pt x="508081" y="474214"/>
                </a:lnTo>
                <a:lnTo>
                  <a:pt x="534330" y="438582"/>
                </a:lnTo>
                <a:lnTo>
                  <a:pt x="554902" y="399079"/>
                </a:lnTo>
                <a:lnTo>
                  <a:pt x="569203" y="356298"/>
                </a:lnTo>
                <a:lnTo>
                  <a:pt x="576638" y="310830"/>
                </a:lnTo>
                <a:lnTo>
                  <a:pt x="577595" y="287274"/>
                </a:lnTo>
                <a:lnTo>
                  <a:pt x="576638" y="263717"/>
                </a:lnTo>
                <a:lnTo>
                  <a:pt x="569203" y="218249"/>
                </a:lnTo>
                <a:lnTo>
                  <a:pt x="554902" y="175468"/>
                </a:lnTo>
                <a:lnTo>
                  <a:pt x="534330" y="135965"/>
                </a:lnTo>
                <a:lnTo>
                  <a:pt x="508081" y="100333"/>
                </a:lnTo>
                <a:lnTo>
                  <a:pt x="476750" y="69163"/>
                </a:lnTo>
                <a:lnTo>
                  <a:pt x="440930" y="43048"/>
                </a:lnTo>
                <a:lnTo>
                  <a:pt x="401216" y="22580"/>
                </a:lnTo>
                <a:lnTo>
                  <a:pt x="358203" y="8350"/>
                </a:lnTo>
                <a:lnTo>
                  <a:pt x="312485" y="952"/>
                </a:lnTo>
                <a:lnTo>
                  <a:pt x="288797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lIns="0" tIns="0" rIns="0" bIns="0" rtlCol="0" anchor="ctr" anchorCtr="1">
            <a:noAutofit/>
          </a:bodyPr>
          <a:lstStyle/>
          <a:p>
            <a:r>
              <a:rPr lang="en-US" sz="3600" b="1" dirty="0" smtClean="0"/>
              <a:t>+</a:t>
            </a:r>
            <a:endParaRPr sz="3600" b="1" dirty="0"/>
          </a:p>
        </p:txBody>
      </p:sp>
      <p:sp>
        <p:nvSpPr>
          <p:cNvPr id="24" name="object 24"/>
          <p:cNvSpPr/>
          <p:nvPr/>
        </p:nvSpPr>
        <p:spPr>
          <a:xfrm>
            <a:off x="176784" y="1077467"/>
            <a:ext cx="2261616" cy="11414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67715" y="1147953"/>
            <a:ext cx="2079625" cy="10033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-1270" algn="ctr">
              <a:lnSpc>
                <a:spcPct val="100000"/>
              </a:lnSpc>
            </a:pPr>
            <a:r>
              <a:rPr sz="1300" b="1" spc="-20" smtClean="0">
                <a:solidFill>
                  <a:srgbClr val="404040"/>
                </a:solidFill>
                <a:cs typeface="Times New Roman"/>
              </a:rPr>
              <a:t>Б</a:t>
            </a:r>
            <a:r>
              <a:rPr sz="1300" b="1" spc="-80" smtClean="0">
                <a:solidFill>
                  <a:srgbClr val="404040"/>
                </a:solidFill>
                <a:cs typeface="Times New Roman"/>
              </a:rPr>
              <a:t>ю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д</a:t>
            </a:r>
            <a:r>
              <a:rPr sz="1300" b="1" spc="-40" smtClean="0">
                <a:solidFill>
                  <a:srgbClr val="404040"/>
                </a:solidFill>
                <a:cs typeface="Times New Roman"/>
              </a:rPr>
              <a:t>ж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етная</a:t>
            </a:r>
            <a:r>
              <a:rPr sz="1300" b="1" spc="1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систе</a:t>
            </a:r>
            <a:r>
              <a:rPr sz="1300" b="1" spc="-20" smtClean="0">
                <a:solidFill>
                  <a:srgbClr val="404040"/>
                </a:solidFill>
                <a:cs typeface="Times New Roman"/>
              </a:rPr>
              <a:t>м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300" b="1" spc="-5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300" b="1" spc="-50" smtClean="0">
                <a:solidFill>
                  <a:srgbClr val="404040"/>
                </a:solidFill>
                <a:cs typeface="Times New Roman"/>
              </a:rPr>
              <a:t>Р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оссийс</a:t>
            </a:r>
            <a:r>
              <a:rPr sz="1300" b="1" spc="-30" smtClean="0">
                <a:solidFill>
                  <a:srgbClr val="404040"/>
                </a:solidFill>
                <a:cs typeface="Times New Roman"/>
              </a:rPr>
              <a:t>к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ой</a:t>
            </a:r>
            <a:r>
              <a:rPr sz="1300" b="1" spc="3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300" b="1" spc="-15" smtClean="0">
                <a:solidFill>
                  <a:srgbClr val="404040"/>
                </a:solidFill>
                <a:cs typeface="Times New Roman"/>
              </a:rPr>
              <a:t>Ф</a:t>
            </a:r>
            <a:r>
              <a:rPr sz="1300" b="1" spc="-20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дерац</a:t>
            </a:r>
            <a:r>
              <a:rPr sz="1300" b="1" spc="-20" smtClean="0">
                <a:solidFill>
                  <a:srgbClr val="404040"/>
                </a:solidFill>
                <a:cs typeface="Times New Roman"/>
              </a:rPr>
              <a:t>и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и</a:t>
            </a:r>
            <a:r>
              <a:rPr sz="1300" b="1" spc="5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или</a:t>
            </a:r>
            <a:endParaRPr sz="1300">
              <a:cs typeface="Times New Roman"/>
            </a:endParaRPr>
          </a:p>
          <a:p>
            <a:pPr marL="166370" marR="167005" indent="0" algn="ctr">
              <a:lnSpc>
                <a:spcPct val="100000"/>
              </a:lnSpc>
            </a:pP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«б</a:t>
            </a:r>
            <a:r>
              <a:rPr sz="1300" b="1" spc="-80" smtClean="0">
                <a:solidFill>
                  <a:srgbClr val="404040"/>
                </a:solidFill>
                <a:cs typeface="Times New Roman"/>
              </a:rPr>
              <a:t>ю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д</a:t>
            </a:r>
            <a:r>
              <a:rPr sz="1300" b="1" spc="-40" smtClean="0">
                <a:solidFill>
                  <a:srgbClr val="404040"/>
                </a:solidFill>
                <a:cs typeface="Times New Roman"/>
              </a:rPr>
              <a:t>ж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ет</a:t>
            </a:r>
            <a:r>
              <a:rPr sz="1300" b="1" spc="-5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расш</a:t>
            </a:r>
            <a:r>
              <a:rPr sz="1300" b="1" spc="-15" smtClean="0">
                <a:solidFill>
                  <a:srgbClr val="404040"/>
                </a:solidFill>
                <a:cs typeface="Times New Roman"/>
              </a:rPr>
              <a:t>и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рен</a:t>
            </a:r>
            <a:r>
              <a:rPr sz="1300" b="1" spc="-20" smtClean="0">
                <a:solidFill>
                  <a:srgbClr val="404040"/>
                </a:solidFill>
                <a:cs typeface="Times New Roman"/>
              </a:rPr>
              <a:t>н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300" b="1" spc="-50" smtClean="0">
                <a:solidFill>
                  <a:srgbClr val="404040"/>
                </a:solidFill>
                <a:cs typeface="Times New Roman"/>
              </a:rPr>
              <a:t>г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о пра</a:t>
            </a:r>
            <a:r>
              <a:rPr sz="1300" b="1" spc="-20" smtClean="0">
                <a:solidFill>
                  <a:srgbClr val="404040"/>
                </a:solidFill>
                <a:cs typeface="Times New Roman"/>
              </a:rPr>
              <a:t>в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ител</a:t>
            </a:r>
            <a:r>
              <a:rPr sz="1300" b="1" spc="0" smtClean="0">
                <a:solidFill>
                  <a:srgbClr val="404040"/>
                </a:solidFill>
                <a:cs typeface="Times New Roman"/>
              </a:rPr>
              <a:t>ь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ства»</a:t>
            </a:r>
            <a:endParaRPr sz="1300"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(ан</a:t>
            </a:r>
            <a:r>
              <a:rPr sz="1300" b="1" spc="-5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лит</a:t>
            </a:r>
            <a:r>
              <a:rPr sz="1300" b="1" spc="-20" smtClean="0">
                <a:solidFill>
                  <a:srgbClr val="404040"/>
                </a:solidFill>
                <a:cs typeface="Times New Roman"/>
              </a:rPr>
              <a:t>и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ч</a:t>
            </a:r>
            <a:r>
              <a:rPr sz="1300" b="1" spc="0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с</a:t>
            </a:r>
            <a:r>
              <a:rPr sz="1300" b="1" spc="-40" smtClean="0">
                <a:solidFill>
                  <a:srgbClr val="404040"/>
                </a:solidFill>
                <a:cs typeface="Times New Roman"/>
              </a:rPr>
              <a:t>к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ая</a:t>
            </a:r>
            <a:r>
              <a:rPr sz="1300" b="1" spc="45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300" b="1" spc="-40" smtClean="0">
                <a:solidFill>
                  <a:srgbClr val="404040"/>
                </a:solidFill>
                <a:cs typeface="Times New Roman"/>
              </a:rPr>
              <a:t>к</a:t>
            </a:r>
            <a:r>
              <a:rPr sz="1300" b="1" spc="-5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те</a:t>
            </a:r>
            <a:r>
              <a:rPr sz="1300" b="1" spc="-50" smtClean="0">
                <a:solidFill>
                  <a:srgbClr val="404040"/>
                </a:solidFill>
                <a:cs typeface="Times New Roman"/>
              </a:rPr>
              <a:t>г</a:t>
            </a:r>
            <a:r>
              <a:rPr sz="1300" b="1" spc="-10" smtClean="0">
                <a:solidFill>
                  <a:srgbClr val="404040"/>
                </a:solidFill>
                <a:cs typeface="Times New Roman"/>
              </a:rPr>
              <a:t>ори</a:t>
            </a:r>
            <a:r>
              <a:rPr sz="1300" b="1" spc="-20" smtClean="0">
                <a:solidFill>
                  <a:srgbClr val="404040"/>
                </a:solidFill>
                <a:cs typeface="Times New Roman"/>
              </a:rPr>
              <a:t>я</a:t>
            </a:r>
            <a:r>
              <a:rPr sz="1300" b="1" spc="-5" smtClean="0">
                <a:solidFill>
                  <a:srgbClr val="404040"/>
                </a:solidFill>
                <a:cs typeface="Times New Roman"/>
              </a:rPr>
              <a:t>)</a:t>
            </a:r>
            <a:endParaRPr sz="1300"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59791" y="2310129"/>
            <a:ext cx="3638550" cy="194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i="1" spc="-20" smtClean="0">
                <a:solidFill>
                  <a:srgbClr val="404040"/>
                </a:solidFill>
                <a:cs typeface="Times New Roman"/>
              </a:rPr>
              <a:t>(</a:t>
            </a:r>
            <a:r>
              <a:rPr sz="1200" i="1" spc="-5" smtClean="0">
                <a:solidFill>
                  <a:srgbClr val="404040"/>
                </a:solidFill>
                <a:cs typeface="Times New Roman"/>
              </a:rPr>
              <a:t>б</a:t>
            </a:r>
            <a:r>
              <a:rPr sz="1200" i="1" spc="-20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200" i="1" spc="0" smtClean="0">
                <a:solidFill>
                  <a:srgbClr val="404040"/>
                </a:solidFill>
                <a:cs typeface="Times New Roman"/>
              </a:rPr>
              <a:t>з</a:t>
            </a:r>
            <a:r>
              <a:rPr sz="1200" i="1" spc="1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200" i="1" spc="0" smtClean="0">
                <a:solidFill>
                  <a:srgbClr val="404040"/>
                </a:solidFill>
                <a:cs typeface="Times New Roman"/>
              </a:rPr>
              <a:t>«д</a:t>
            </a:r>
            <a:r>
              <a:rPr sz="1200" i="1" spc="-20" smtClean="0">
                <a:solidFill>
                  <a:srgbClr val="404040"/>
                </a:solidFill>
                <a:cs typeface="Times New Roman"/>
              </a:rPr>
              <a:t>в</a:t>
            </a:r>
            <a:r>
              <a:rPr sz="1200" i="1" spc="0" smtClean="0">
                <a:solidFill>
                  <a:srgbClr val="404040"/>
                </a:solidFill>
                <a:cs typeface="Times New Roman"/>
              </a:rPr>
              <a:t>ойного </a:t>
            </a:r>
            <a:r>
              <a:rPr sz="1200" i="1" spc="-20" smtClean="0">
                <a:solidFill>
                  <a:srgbClr val="404040"/>
                </a:solidFill>
                <a:cs typeface="Times New Roman"/>
              </a:rPr>
              <a:t>с</a:t>
            </a:r>
            <a:r>
              <a:rPr sz="1200" i="1" spc="0" smtClean="0">
                <a:solidFill>
                  <a:srgbClr val="404040"/>
                </a:solidFill>
                <a:cs typeface="Times New Roman"/>
              </a:rPr>
              <a:t>ч</a:t>
            </a:r>
            <a:r>
              <a:rPr sz="1200" i="1" spc="-15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200" i="1" spc="5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200" i="1" spc="0" smtClean="0">
                <a:solidFill>
                  <a:srgbClr val="404040"/>
                </a:solidFill>
                <a:cs typeface="Times New Roman"/>
              </a:rPr>
              <a:t>а»</a:t>
            </a:r>
            <a:r>
              <a:rPr sz="1200" i="1" spc="10" smtClean="0">
                <a:solidFill>
                  <a:srgbClr val="404040"/>
                </a:solidFill>
                <a:cs typeface="Times New Roman"/>
              </a:rPr>
              <a:t> </a:t>
            </a:r>
            <a:r>
              <a:rPr sz="1200" i="1" spc="0" smtClean="0">
                <a:solidFill>
                  <a:srgbClr val="404040"/>
                </a:solidFill>
                <a:cs typeface="Times New Roman"/>
              </a:rPr>
              <a:t>м</a:t>
            </a:r>
            <a:r>
              <a:rPr sz="1200" i="1" spc="-30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200" i="1" spc="-15" smtClean="0">
                <a:solidFill>
                  <a:srgbClr val="404040"/>
                </a:solidFill>
                <a:cs typeface="Times New Roman"/>
              </a:rPr>
              <a:t>ж</a:t>
            </a:r>
            <a:r>
              <a:rPr sz="1200" i="1" spc="-5" smtClean="0">
                <a:solidFill>
                  <a:srgbClr val="404040"/>
                </a:solidFill>
                <a:cs typeface="Times New Roman"/>
              </a:rPr>
              <a:t>б</a:t>
            </a:r>
            <a:r>
              <a:rPr sz="1200" i="1" spc="0" smtClean="0">
                <a:solidFill>
                  <a:srgbClr val="404040"/>
                </a:solidFill>
                <a:cs typeface="Times New Roman"/>
              </a:rPr>
              <a:t>юд</a:t>
            </a:r>
            <a:r>
              <a:rPr sz="1200" i="1" spc="-15" smtClean="0">
                <a:solidFill>
                  <a:srgbClr val="404040"/>
                </a:solidFill>
                <a:cs typeface="Times New Roman"/>
              </a:rPr>
              <a:t>ж</a:t>
            </a:r>
            <a:r>
              <a:rPr sz="1200" i="1" spc="-20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200" i="1" spc="0" smtClean="0">
                <a:solidFill>
                  <a:srgbClr val="404040"/>
                </a:solidFill>
                <a:cs typeface="Times New Roman"/>
              </a:rPr>
              <a:t>тных тран</a:t>
            </a:r>
            <a:r>
              <a:rPr sz="1200" i="1" spc="-30" smtClean="0">
                <a:solidFill>
                  <a:srgbClr val="404040"/>
                </a:solidFill>
                <a:cs typeface="Times New Roman"/>
              </a:rPr>
              <a:t>с</a:t>
            </a:r>
            <a:r>
              <a:rPr sz="1200" i="1" spc="0" smtClean="0">
                <a:solidFill>
                  <a:srgbClr val="404040"/>
                </a:solidFill>
                <a:cs typeface="Times New Roman"/>
              </a:rPr>
              <a:t>ф</a:t>
            </a:r>
            <a:r>
              <a:rPr sz="1200" i="1" spc="-5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200" i="1" spc="-15" smtClean="0">
                <a:solidFill>
                  <a:srgbClr val="404040"/>
                </a:solidFill>
                <a:cs typeface="Times New Roman"/>
              </a:rPr>
              <a:t>р</a:t>
            </a:r>
            <a:r>
              <a:rPr sz="1200" i="1" spc="0" smtClean="0">
                <a:solidFill>
                  <a:srgbClr val="404040"/>
                </a:solidFill>
                <a:cs typeface="Times New Roman"/>
              </a:rPr>
              <a:t>то</a:t>
            </a:r>
            <a:r>
              <a:rPr sz="1200" i="1" spc="-10" smtClean="0">
                <a:solidFill>
                  <a:srgbClr val="404040"/>
                </a:solidFill>
                <a:cs typeface="Times New Roman"/>
              </a:rPr>
              <a:t>в</a:t>
            </a:r>
            <a:r>
              <a:rPr sz="1200" i="1" spc="0" smtClean="0">
                <a:solidFill>
                  <a:srgbClr val="404040"/>
                </a:solidFill>
                <a:cs typeface="Times New Roman"/>
              </a:rPr>
              <a:t>)</a:t>
            </a:r>
            <a:endParaRPr sz="1200"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996183" y="5427726"/>
            <a:ext cx="1568577" cy="666457"/>
          </a:xfrm>
          <a:custGeom>
            <a:avLst/>
            <a:gdLst/>
            <a:ahLst/>
            <a:cxnLst/>
            <a:rect l="l" t="t" r="r" b="b"/>
            <a:pathLst>
              <a:path w="1568577" h="666457">
                <a:moveTo>
                  <a:pt x="1467993" y="308120"/>
                </a:moveTo>
                <a:lnTo>
                  <a:pt x="14105" y="310634"/>
                </a:lnTo>
                <a:lnTo>
                  <a:pt x="3925" y="319745"/>
                </a:lnTo>
                <a:lnTo>
                  <a:pt x="0" y="333222"/>
                </a:lnTo>
                <a:lnTo>
                  <a:pt x="0" y="666457"/>
                </a:lnTo>
                <a:lnTo>
                  <a:pt x="50292" y="666457"/>
                </a:lnTo>
                <a:lnTo>
                  <a:pt x="50292" y="358368"/>
                </a:lnTo>
                <a:lnTo>
                  <a:pt x="25146" y="358368"/>
                </a:lnTo>
                <a:lnTo>
                  <a:pt x="50292" y="333222"/>
                </a:lnTo>
                <a:lnTo>
                  <a:pt x="1467993" y="333222"/>
                </a:lnTo>
                <a:lnTo>
                  <a:pt x="1467993" y="308120"/>
                </a:lnTo>
                <a:close/>
              </a:path>
              <a:path w="1568577" h="666457">
                <a:moveTo>
                  <a:pt x="50292" y="333222"/>
                </a:moveTo>
                <a:lnTo>
                  <a:pt x="25146" y="358368"/>
                </a:lnTo>
                <a:lnTo>
                  <a:pt x="50292" y="358325"/>
                </a:lnTo>
                <a:lnTo>
                  <a:pt x="50292" y="333222"/>
                </a:lnTo>
                <a:close/>
              </a:path>
              <a:path w="1568577" h="666457">
                <a:moveTo>
                  <a:pt x="50292" y="358325"/>
                </a:moveTo>
                <a:lnTo>
                  <a:pt x="25146" y="358368"/>
                </a:lnTo>
                <a:lnTo>
                  <a:pt x="50292" y="358368"/>
                </a:lnTo>
                <a:close/>
              </a:path>
              <a:path w="1568577" h="666457">
                <a:moveTo>
                  <a:pt x="1518285" y="308076"/>
                </a:moveTo>
                <a:lnTo>
                  <a:pt x="1493139" y="308076"/>
                </a:lnTo>
                <a:lnTo>
                  <a:pt x="1467993" y="333222"/>
                </a:lnTo>
                <a:lnTo>
                  <a:pt x="50292" y="333222"/>
                </a:lnTo>
                <a:lnTo>
                  <a:pt x="50292" y="358325"/>
                </a:lnTo>
                <a:lnTo>
                  <a:pt x="1504234" y="355813"/>
                </a:lnTo>
                <a:lnTo>
                  <a:pt x="1514390" y="346705"/>
                </a:lnTo>
                <a:lnTo>
                  <a:pt x="1518285" y="333222"/>
                </a:lnTo>
                <a:lnTo>
                  <a:pt x="1518285" y="308076"/>
                </a:lnTo>
                <a:close/>
              </a:path>
              <a:path w="1568577" h="666457">
                <a:moveTo>
                  <a:pt x="1493139" y="308076"/>
                </a:moveTo>
                <a:lnTo>
                  <a:pt x="1467993" y="308120"/>
                </a:lnTo>
                <a:lnTo>
                  <a:pt x="1467993" y="333222"/>
                </a:lnTo>
                <a:lnTo>
                  <a:pt x="1493139" y="308076"/>
                </a:lnTo>
                <a:close/>
              </a:path>
              <a:path w="1568577" h="666457">
                <a:moveTo>
                  <a:pt x="1493139" y="100584"/>
                </a:moveTo>
                <a:lnTo>
                  <a:pt x="1467993" y="117348"/>
                </a:lnTo>
                <a:lnTo>
                  <a:pt x="1467993" y="308120"/>
                </a:lnTo>
                <a:lnTo>
                  <a:pt x="1518285" y="308076"/>
                </a:lnTo>
                <a:lnTo>
                  <a:pt x="1518285" y="117348"/>
                </a:lnTo>
                <a:lnTo>
                  <a:pt x="1493139" y="100584"/>
                </a:lnTo>
                <a:close/>
              </a:path>
              <a:path w="1568577" h="666457">
                <a:moveTo>
                  <a:pt x="1493139" y="0"/>
                </a:moveTo>
                <a:lnTo>
                  <a:pt x="1417701" y="150876"/>
                </a:lnTo>
                <a:lnTo>
                  <a:pt x="1467993" y="117348"/>
                </a:lnTo>
                <a:lnTo>
                  <a:pt x="1467993" y="100584"/>
                </a:lnTo>
                <a:lnTo>
                  <a:pt x="1543431" y="100584"/>
                </a:lnTo>
                <a:lnTo>
                  <a:pt x="1493139" y="0"/>
                </a:lnTo>
                <a:close/>
              </a:path>
              <a:path w="1568577" h="666457">
                <a:moveTo>
                  <a:pt x="1543431" y="100584"/>
                </a:moveTo>
                <a:lnTo>
                  <a:pt x="1518285" y="100584"/>
                </a:lnTo>
                <a:lnTo>
                  <a:pt x="1518285" y="117348"/>
                </a:lnTo>
                <a:lnTo>
                  <a:pt x="1568577" y="150876"/>
                </a:lnTo>
                <a:lnTo>
                  <a:pt x="1543431" y="100584"/>
                </a:lnTo>
                <a:close/>
              </a:path>
              <a:path w="1568577" h="666457">
                <a:moveTo>
                  <a:pt x="1493139" y="100584"/>
                </a:moveTo>
                <a:lnTo>
                  <a:pt x="1467993" y="100584"/>
                </a:lnTo>
                <a:lnTo>
                  <a:pt x="1467993" y="117348"/>
                </a:lnTo>
                <a:lnTo>
                  <a:pt x="1493139" y="100584"/>
                </a:lnTo>
                <a:close/>
              </a:path>
              <a:path w="1568577" h="666457">
                <a:moveTo>
                  <a:pt x="1518285" y="100584"/>
                </a:moveTo>
                <a:lnTo>
                  <a:pt x="1493139" y="100584"/>
                </a:lnTo>
                <a:lnTo>
                  <a:pt x="1518285" y="117348"/>
                </a:lnTo>
                <a:lnTo>
                  <a:pt x="1518285" y="100584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604003" y="5427726"/>
            <a:ext cx="1564894" cy="666457"/>
          </a:xfrm>
          <a:custGeom>
            <a:avLst/>
            <a:gdLst/>
            <a:ahLst/>
            <a:cxnLst/>
            <a:rect l="l" t="t" r="r" b="b"/>
            <a:pathLst>
              <a:path w="1564894" h="666457">
                <a:moveTo>
                  <a:pt x="1514602" y="358325"/>
                </a:moveTo>
                <a:lnTo>
                  <a:pt x="1514602" y="666457"/>
                </a:lnTo>
                <a:lnTo>
                  <a:pt x="1564894" y="666457"/>
                </a:lnTo>
                <a:lnTo>
                  <a:pt x="1564894" y="358368"/>
                </a:lnTo>
                <a:lnTo>
                  <a:pt x="1539748" y="358368"/>
                </a:lnTo>
                <a:lnTo>
                  <a:pt x="1514602" y="358325"/>
                </a:lnTo>
                <a:close/>
              </a:path>
              <a:path w="1564894" h="666457">
                <a:moveTo>
                  <a:pt x="1514602" y="333222"/>
                </a:moveTo>
                <a:lnTo>
                  <a:pt x="1514602" y="358325"/>
                </a:lnTo>
                <a:lnTo>
                  <a:pt x="1539748" y="358368"/>
                </a:lnTo>
                <a:lnTo>
                  <a:pt x="1514602" y="333222"/>
                </a:lnTo>
                <a:close/>
              </a:path>
              <a:path w="1564894" h="666457">
                <a:moveTo>
                  <a:pt x="100584" y="308120"/>
                </a:moveTo>
                <a:lnTo>
                  <a:pt x="100584" y="333222"/>
                </a:lnTo>
                <a:lnTo>
                  <a:pt x="1514602" y="333222"/>
                </a:lnTo>
                <a:lnTo>
                  <a:pt x="1539748" y="358368"/>
                </a:lnTo>
                <a:lnTo>
                  <a:pt x="1564894" y="358368"/>
                </a:lnTo>
                <a:lnTo>
                  <a:pt x="1564894" y="333222"/>
                </a:lnTo>
                <a:lnTo>
                  <a:pt x="1560999" y="319745"/>
                </a:lnTo>
                <a:lnTo>
                  <a:pt x="1550843" y="310634"/>
                </a:lnTo>
                <a:lnTo>
                  <a:pt x="100584" y="308120"/>
                </a:lnTo>
                <a:close/>
              </a:path>
              <a:path w="1564894" h="666457">
                <a:moveTo>
                  <a:pt x="75437" y="100584"/>
                </a:moveTo>
                <a:lnTo>
                  <a:pt x="50292" y="117348"/>
                </a:lnTo>
                <a:lnTo>
                  <a:pt x="50292" y="333222"/>
                </a:lnTo>
                <a:lnTo>
                  <a:pt x="54217" y="346705"/>
                </a:lnTo>
                <a:lnTo>
                  <a:pt x="64397" y="355813"/>
                </a:lnTo>
                <a:lnTo>
                  <a:pt x="1514602" y="358325"/>
                </a:lnTo>
                <a:lnTo>
                  <a:pt x="1514602" y="333222"/>
                </a:lnTo>
                <a:lnTo>
                  <a:pt x="100584" y="333222"/>
                </a:lnTo>
                <a:lnTo>
                  <a:pt x="75437" y="308076"/>
                </a:lnTo>
                <a:lnTo>
                  <a:pt x="100584" y="308076"/>
                </a:lnTo>
                <a:lnTo>
                  <a:pt x="100584" y="117348"/>
                </a:lnTo>
                <a:lnTo>
                  <a:pt x="75437" y="100584"/>
                </a:lnTo>
                <a:close/>
              </a:path>
              <a:path w="1564894" h="666457">
                <a:moveTo>
                  <a:pt x="75437" y="308076"/>
                </a:moveTo>
                <a:lnTo>
                  <a:pt x="100584" y="333222"/>
                </a:lnTo>
                <a:lnTo>
                  <a:pt x="100584" y="308120"/>
                </a:lnTo>
                <a:lnTo>
                  <a:pt x="75437" y="308076"/>
                </a:lnTo>
                <a:close/>
              </a:path>
              <a:path w="1564894" h="666457">
                <a:moveTo>
                  <a:pt x="100584" y="308076"/>
                </a:moveTo>
                <a:lnTo>
                  <a:pt x="75437" y="308076"/>
                </a:lnTo>
                <a:lnTo>
                  <a:pt x="100584" y="308120"/>
                </a:lnTo>
                <a:close/>
              </a:path>
              <a:path w="1564894" h="666457">
                <a:moveTo>
                  <a:pt x="75437" y="0"/>
                </a:moveTo>
                <a:lnTo>
                  <a:pt x="0" y="150876"/>
                </a:lnTo>
                <a:lnTo>
                  <a:pt x="50291" y="117348"/>
                </a:lnTo>
                <a:lnTo>
                  <a:pt x="50292" y="100584"/>
                </a:lnTo>
                <a:lnTo>
                  <a:pt x="125729" y="100584"/>
                </a:lnTo>
                <a:lnTo>
                  <a:pt x="75437" y="0"/>
                </a:lnTo>
                <a:close/>
              </a:path>
              <a:path w="1564894" h="666457">
                <a:moveTo>
                  <a:pt x="125729" y="100584"/>
                </a:moveTo>
                <a:lnTo>
                  <a:pt x="100584" y="100584"/>
                </a:lnTo>
                <a:lnTo>
                  <a:pt x="100584" y="117348"/>
                </a:lnTo>
                <a:lnTo>
                  <a:pt x="150875" y="150876"/>
                </a:lnTo>
                <a:lnTo>
                  <a:pt x="125729" y="100584"/>
                </a:lnTo>
                <a:close/>
              </a:path>
              <a:path w="1564894" h="666457">
                <a:moveTo>
                  <a:pt x="75437" y="100584"/>
                </a:moveTo>
                <a:lnTo>
                  <a:pt x="50292" y="100584"/>
                </a:lnTo>
                <a:lnTo>
                  <a:pt x="50292" y="117348"/>
                </a:lnTo>
                <a:lnTo>
                  <a:pt x="75437" y="100584"/>
                </a:lnTo>
                <a:close/>
              </a:path>
              <a:path w="1564894" h="666457">
                <a:moveTo>
                  <a:pt x="100584" y="100584"/>
                </a:moveTo>
                <a:lnTo>
                  <a:pt x="75437" y="100584"/>
                </a:lnTo>
                <a:lnTo>
                  <a:pt x="100584" y="117348"/>
                </a:lnTo>
                <a:lnTo>
                  <a:pt x="100584" y="100584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684776" y="3733038"/>
            <a:ext cx="2916681" cy="494792"/>
          </a:xfrm>
          <a:custGeom>
            <a:avLst/>
            <a:gdLst/>
            <a:ahLst/>
            <a:cxnLst/>
            <a:rect l="l" t="t" r="r" b="b"/>
            <a:pathLst>
              <a:path w="2916681" h="494792">
                <a:moveTo>
                  <a:pt x="2866390" y="358244"/>
                </a:moveTo>
                <a:lnTo>
                  <a:pt x="2866390" y="494792"/>
                </a:lnTo>
                <a:lnTo>
                  <a:pt x="2916681" y="494792"/>
                </a:lnTo>
                <a:lnTo>
                  <a:pt x="2916681" y="358267"/>
                </a:lnTo>
                <a:lnTo>
                  <a:pt x="2866390" y="358244"/>
                </a:lnTo>
                <a:close/>
              </a:path>
              <a:path w="2916681" h="494792">
                <a:moveTo>
                  <a:pt x="2866390" y="333120"/>
                </a:moveTo>
                <a:lnTo>
                  <a:pt x="2866390" y="358244"/>
                </a:lnTo>
                <a:lnTo>
                  <a:pt x="2891535" y="358267"/>
                </a:lnTo>
                <a:lnTo>
                  <a:pt x="2866390" y="333120"/>
                </a:lnTo>
                <a:close/>
              </a:path>
              <a:path w="2916681" h="494792">
                <a:moveTo>
                  <a:pt x="100584" y="307997"/>
                </a:moveTo>
                <a:lnTo>
                  <a:pt x="100584" y="333120"/>
                </a:lnTo>
                <a:lnTo>
                  <a:pt x="2866390" y="333120"/>
                </a:lnTo>
                <a:lnTo>
                  <a:pt x="2891535" y="358267"/>
                </a:lnTo>
                <a:lnTo>
                  <a:pt x="2916681" y="358267"/>
                </a:lnTo>
                <a:lnTo>
                  <a:pt x="2916681" y="333120"/>
                </a:lnTo>
                <a:lnTo>
                  <a:pt x="2912756" y="319660"/>
                </a:lnTo>
                <a:lnTo>
                  <a:pt x="2902576" y="310539"/>
                </a:lnTo>
                <a:lnTo>
                  <a:pt x="100584" y="307997"/>
                </a:lnTo>
                <a:close/>
              </a:path>
              <a:path w="2916681" h="494792">
                <a:moveTo>
                  <a:pt x="75437" y="100584"/>
                </a:moveTo>
                <a:lnTo>
                  <a:pt x="50291" y="117348"/>
                </a:lnTo>
                <a:lnTo>
                  <a:pt x="50291" y="333120"/>
                </a:lnTo>
                <a:lnTo>
                  <a:pt x="54217" y="346581"/>
                </a:lnTo>
                <a:lnTo>
                  <a:pt x="64397" y="355702"/>
                </a:lnTo>
                <a:lnTo>
                  <a:pt x="2866390" y="358244"/>
                </a:lnTo>
                <a:lnTo>
                  <a:pt x="2866390" y="333120"/>
                </a:lnTo>
                <a:lnTo>
                  <a:pt x="100584" y="333120"/>
                </a:lnTo>
                <a:lnTo>
                  <a:pt x="75437" y="307975"/>
                </a:lnTo>
                <a:lnTo>
                  <a:pt x="100584" y="307975"/>
                </a:lnTo>
                <a:lnTo>
                  <a:pt x="100584" y="117348"/>
                </a:lnTo>
                <a:lnTo>
                  <a:pt x="75437" y="100584"/>
                </a:lnTo>
                <a:close/>
              </a:path>
              <a:path w="2916681" h="494792">
                <a:moveTo>
                  <a:pt x="75437" y="307975"/>
                </a:moveTo>
                <a:lnTo>
                  <a:pt x="100584" y="333120"/>
                </a:lnTo>
                <a:lnTo>
                  <a:pt x="100584" y="307997"/>
                </a:lnTo>
                <a:lnTo>
                  <a:pt x="75437" y="307975"/>
                </a:lnTo>
                <a:close/>
              </a:path>
              <a:path w="2916681" h="494792">
                <a:moveTo>
                  <a:pt x="100584" y="307975"/>
                </a:moveTo>
                <a:lnTo>
                  <a:pt x="75437" y="307975"/>
                </a:lnTo>
                <a:lnTo>
                  <a:pt x="100584" y="307997"/>
                </a:lnTo>
                <a:close/>
              </a:path>
              <a:path w="2916681" h="494792">
                <a:moveTo>
                  <a:pt x="75437" y="0"/>
                </a:moveTo>
                <a:lnTo>
                  <a:pt x="0" y="150875"/>
                </a:lnTo>
                <a:lnTo>
                  <a:pt x="50291" y="117348"/>
                </a:lnTo>
                <a:lnTo>
                  <a:pt x="50291" y="100584"/>
                </a:lnTo>
                <a:lnTo>
                  <a:pt x="125729" y="100584"/>
                </a:lnTo>
                <a:lnTo>
                  <a:pt x="75437" y="0"/>
                </a:lnTo>
                <a:close/>
              </a:path>
              <a:path w="2916681" h="494792">
                <a:moveTo>
                  <a:pt x="125729" y="100584"/>
                </a:moveTo>
                <a:lnTo>
                  <a:pt x="100584" y="100584"/>
                </a:lnTo>
                <a:lnTo>
                  <a:pt x="100584" y="117348"/>
                </a:lnTo>
                <a:lnTo>
                  <a:pt x="150875" y="150875"/>
                </a:lnTo>
                <a:lnTo>
                  <a:pt x="125729" y="100584"/>
                </a:lnTo>
                <a:close/>
              </a:path>
              <a:path w="2916681" h="494792">
                <a:moveTo>
                  <a:pt x="75437" y="100584"/>
                </a:moveTo>
                <a:lnTo>
                  <a:pt x="50291" y="100584"/>
                </a:lnTo>
                <a:lnTo>
                  <a:pt x="50291" y="117348"/>
                </a:lnTo>
                <a:lnTo>
                  <a:pt x="75437" y="100584"/>
                </a:lnTo>
                <a:close/>
              </a:path>
              <a:path w="2916681" h="494792">
                <a:moveTo>
                  <a:pt x="100584" y="100584"/>
                </a:moveTo>
                <a:lnTo>
                  <a:pt x="75437" y="100584"/>
                </a:lnTo>
                <a:lnTo>
                  <a:pt x="100584" y="117348"/>
                </a:lnTo>
                <a:lnTo>
                  <a:pt x="100584" y="100584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76755" y="2215133"/>
            <a:ext cx="2991993" cy="593470"/>
          </a:xfrm>
          <a:custGeom>
            <a:avLst/>
            <a:gdLst/>
            <a:ahLst/>
            <a:cxnLst/>
            <a:rect l="l" t="t" r="r" b="b"/>
            <a:pathLst>
              <a:path w="2991993" h="593470">
                <a:moveTo>
                  <a:pt x="2891409" y="395373"/>
                </a:moveTo>
                <a:lnTo>
                  <a:pt x="14105" y="397915"/>
                </a:lnTo>
                <a:lnTo>
                  <a:pt x="3925" y="407036"/>
                </a:lnTo>
                <a:lnTo>
                  <a:pt x="0" y="420496"/>
                </a:lnTo>
                <a:lnTo>
                  <a:pt x="0" y="593470"/>
                </a:lnTo>
                <a:lnTo>
                  <a:pt x="50291" y="593470"/>
                </a:lnTo>
                <a:lnTo>
                  <a:pt x="50291" y="445642"/>
                </a:lnTo>
                <a:lnTo>
                  <a:pt x="25146" y="445642"/>
                </a:lnTo>
                <a:lnTo>
                  <a:pt x="50291" y="420496"/>
                </a:lnTo>
                <a:lnTo>
                  <a:pt x="2891409" y="420496"/>
                </a:lnTo>
                <a:lnTo>
                  <a:pt x="2891409" y="395373"/>
                </a:lnTo>
                <a:close/>
              </a:path>
              <a:path w="2991993" h="593470">
                <a:moveTo>
                  <a:pt x="50291" y="420496"/>
                </a:moveTo>
                <a:lnTo>
                  <a:pt x="25146" y="445642"/>
                </a:lnTo>
                <a:lnTo>
                  <a:pt x="50292" y="445620"/>
                </a:lnTo>
                <a:lnTo>
                  <a:pt x="50291" y="420496"/>
                </a:lnTo>
                <a:close/>
              </a:path>
              <a:path w="2991993" h="593470">
                <a:moveTo>
                  <a:pt x="50291" y="445620"/>
                </a:moveTo>
                <a:lnTo>
                  <a:pt x="25146" y="445642"/>
                </a:lnTo>
                <a:lnTo>
                  <a:pt x="50291" y="445642"/>
                </a:lnTo>
                <a:close/>
              </a:path>
              <a:path w="2991993" h="593470">
                <a:moveTo>
                  <a:pt x="2941701" y="395350"/>
                </a:moveTo>
                <a:lnTo>
                  <a:pt x="2916555" y="395350"/>
                </a:lnTo>
                <a:lnTo>
                  <a:pt x="2891409" y="420496"/>
                </a:lnTo>
                <a:lnTo>
                  <a:pt x="50291" y="420496"/>
                </a:lnTo>
                <a:lnTo>
                  <a:pt x="50291" y="445620"/>
                </a:lnTo>
                <a:lnTo>
                  <a:pt x="2927650" y="443100"/>
                </a:lnTo>
                <a:lnTo>
                  <a:pt x="2937806" y="434013"/>
                </a:lnTo>
                <a:lnTo>
                  <a:pt x="2941701" y="420496"/>
                </a:lnTo>
                <a:lnTo>
                  <a:pt x="2941701" y="395350"/>
                </a:lnTo>
                <a:close/>
              </a:path>
              <a:path w="2991993" h="593470">
                <a:moveTo>
                  <a:pt x="2916555" y="395350"/>
                </a:moveTo>
                <a:lnTo>
                  <a:pt x="2891409" y="395373"/>
                </a:lnTo>
                <a:lnTo>
                  <a:pt x="2891409" y="420496"/>
                </a:lnTo>
                <a:lnTo>
                  <a:pt x="2916555" y="395350"/>
                </a:lnTo>
                <a:close/>
              </a:path>
              <a:path w="2991993" h="593470">
                <a:moveTo>
                  <a:pt x="2916555" y="100583"/>
                </a:moveTo>
                <a:lnTo>
                  <a:pt x="2891409" y="117348"/>
                </a:lnTo>
                <a:lnTo>
                  <a:pt x="2891409" y="395373"/>
                </a:lnTo>
                <a:lnTo>
                  <a:pt x="2941701" y="395350"/>
                </a:lnTo>
                <a:lnTo>
                  <a:pt x="2941701" y="117348"/>
                </a:lnTo>
                <a:lnTo>
                  <a:pt x="2916555" y="100583"/>
                </a:lnTo>
                <a:close/>
              </a:path>
              <a:path w="2991993" h="593470">
                <a:moveTo>
                  <a:pt x="2916555" y="0"/>
                </a:moveTo>
                <a:lnTo>
                  <a:pt x="2841117" y="150875"/>
                </a:lnTo>
                <a:lnTo>
                  <a:pt x="2891409" y="117348"/>
                </a:lnTo>
                <a:lnTo>
                  <a:pt x="2891409" y="100583"/>
                </a:lnTo>
                <a:lnTo>
                  <a:pt x="2966847" y="100583"/>
                </a:lnTo>
                <a:lnTo>
                  <a:pt x="2916555" y="0"/>
                </a:lnTo>
                <a:close/>
              </a:path>
              <a:path w="2991993" h="593470">
                <a:moveTo>
                  <a:pt x="2966847" y="100583"/>
                </a:moveTo>
                <a:lnTo>
                  <a:pt x="2941701" y="100583"/>
                </a:lnTo>
                <a:lnTo>
                  <a:pt x="2941701" y="117348"/>
                </a:lnTo>
                <a:lnTo>
                  <a:pt x="2991993" y="150875"/>
                </a:lnTo>
                <a:lnTo>
                  <a:pt x="2966847" y="100583"/>
                </a:lnTo>
                <a:close/>
              </a:path>
              <a:path w="2991993" h="593470">
                <a:moveTo>
                  <a:pt x="2916555" y="100583"/>
                </a:moveTo>
                <a:lnTo>
                  <a:pt x="2891409" y="100583"/>
                </a:lnTo>
                <a:lnTo>
                  <a:pt x="2891409" y="117348"/>
                </a:lnTo>
                <a:lnTo>
                  <a:pt x="2916555" y="100583"/>
                </a:lnTo>
                <a:close/>
              </a:path>
              <a:path w="2991993" h="593470">
                <a:moveTo>
                  <a:pt x="2941701" y="100583"/>
                </a:moveTo>
                <a:lnTo>
                  <a:pt x="2916555" y="100583"/>
                </a:lnTo>
                <a:lnTo>
                  <a:pt x="2941701" y="117348"/>
                </a:lnTo>
                <a:lnTo>
                  <a:pt x="2941701" y="100583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509515" y="3733038"/>
            <a:ext cx="150875" cy="494792"/>
          </a:xfrm>
          <a:custGeom>
            <a:avLst/>
            <a:gdLst/>
            <a:ahLst/>
            <a:cxnLst/>
            <a:rect l="l" t="t" r="r" b="b"/>
            <a:pathLst>
              <a:path w="150875" h="494792">
                <a:moveTo>
                  <a:pt x="100584" y="222250"/>
                </a:moveTo>
                <a:lnTo>
                  <a:pt x="75437" y="222250"/>
                </a:lnTo>
                <a:lnTo>
                  <a:pt x="50292" y="247395"/>
                </a:lnTo>
                <a:lnTo>
                  <a:pt x="50292" y="494792"/>
                </a:lnTo>
                <a:lnTo>
                  <a:pt x="100584" y="494792"/>
                </a:lnTo>
                <a:lnTo>
                  <a:pt x="100584" y="272542"/>
                </a:lnTo>
                <a:lnTo>
                  <a:pt x="75437" y="272542"/>
                </a:lnTo>
                <a:lnTo>
                  <a:pt x="100584" y="247395"/>
                </a:lnTo>
                <a:lnTo>
                  <a:pt x="100584" y="222250"/>
                </a:lnTo>
                <a:close/>
              </a:path>
              <a:path w="150875" h="494792">
                <a:moveTo>
                  <a:pt x="100584" y="247395"/>
                </a:moveTo>
                <a:lnTo>
                  <a:pt x="75437" y="272542"/>
                </a:lnTo>
                <a:lnTo>
                  <a:pt x="86478" y="269977"/>
                </a:lnTo>
                <a:lnTo>
                  <a:pt x="96658" y="260856"/>
                </a:lnTo>
                <a:lnTo>
                  <a:pt x="100584" y="247395"/>
                </a:lnTo>
                <a:close/>
              </a:path>
              <a:path w="150875" h="494792">
                <a:moveTo>
                  <a:pt x="100584" y="247395"/>
                </a:moveTo>
                <a:lnTo>
                  <a:pt x="96658" y="260856"/>
                </a:lnTo>
                <a:lnTo>
                  <a:pt x="86478" y="269977"/>
                </a:lnTo>
                <a:lnTo>
                  <a:pt x="75437" y="272542"/>
                </a:lnTo>
                <a:lnTo>
                  <a:pt x="100584" y="272542"/>
                </a:lnTo>
                <a:lnTo>
                  <a:pt x="100584" y="247395"/>
                </a:lnTo>
                <a:close/>
              </a:path>
              <a:path w="150875" h="494792">
                <a:moveTo>
                  <a:pt x="75437" y="100584"/>
                </a:moveTo>
                <a:lnTo>
                  <a:pt x="50292" y="117348"/>
                </a:lnTo>
                <a:lnTo>
                  <a:pt x="50292" y="247395"/>
                </a:lnTo>
                <a:lnTo>
                  <a:pt x="54217" y="233935"/>
                </a:lnTo>
                <a:lnTo>
                  <a:pt x="64397" y="224814"/>
                </a:lnTo>
                <a:lnTo>
                  <a:pt x="75437" y="222250"/>
                </a:lnTo>
                <a:lnTo>
                  <a:pt x="100584" y="222250"/>
                </a:lnTo>
                <a:lnTo>
                  <a:pt x="100584" y="117348"/>
                </a:lnTo>
                <a:lnTo>
                  <a:pt x="75437" y="100584"/>
                </a:lnTo>
                <a:close/>
              </a:path>
              <a:path w="150875" h="494792">
                <a:moveTo>
                  <a:pt x="75437" y="222250"/>
                </a:moveTo>
                <a:lnTo>
                  <a:pt x="64397" y="224814"/>
                </a:lnTo>
                <a:lnTo>
                  <a:pt x="54217" y="233935"/>
                </a:lnTo>
                <a:lnTo>
                  <a:pt x="50292" y="247395"/>
                </a:lnTo>
                <a:lnTo>
                  <a:pt x="75437" y="222250"/>
                </a:lnTo>
                <a:close/>
              </a:path>
              <a:path w="150875" h="494792">
                <a:moveTo>
                  <a:pt x="75437" y="0"/>
                </a:moveTo>
                <a:lnTo>
                  <a:pt x="0" y="150875"/>
                </a:lnTo>
                <a:lnTo>
                  <a:pt x="50291" y="117348"/>
                </a:lnTo>
                <a:lnTo>
                  <a:pt x="50292" y="100584"/>
                </a:lnTo>
                <a:lnTo>
                  <a:pt x="125730" y="100584"/>
                </a:lnTo>
                <a:lnTo>
                  <a:pt x="75437" y="0"/>
                </a:lnTo>
                <a:close/>
              </a:path>
              <a:path w="150875" h="494792">
                <a:moveTo>
                  <a:pt x="125730" y="100584"/>
                </a:moveTo>
                <a:lnTo>
                  <a:pt x="100584" y="100584"/>
                </a:lnTo>
                <a:lnTo>
                  <a:pt x="100584" y="117348"/>
                </a:lnTo>
                <a:lnTo>
                  <a:pt x="150875" y="150875"/>
                </a:lnTo>
                <a:lnTo>
                  <a:pt x="125730" y="100584"/>
                </a:lnTo>
                <a:close/>
              </a:path>
              <a:path w="150875" h="494792">
                <a:moveTo>
                  <a:pt x="75437" y="100584"/>
                </a:moveTo>
                <a:lnTo>
                  <a:pt x="50292" y="100584"/>
                </a:lnTo>
                <a:lnTo>
                  <a:pt x="50292" y="117348"/>
                </a:lnTo>
                <a:lnTo>
                  <a:pt x="75437" y="100584"/>
                </a:lnTo>
                <a:close/>
              </a:path>
              <a:path w="150875" h="494792">
                <a:moveTo>
                  <a:pt x="100584" y="100584"/>
                </a:moveTo>
                <a:lnTo>
                  <a:pt x="75437" y="100584"/>
                </a:lnTo>
                <a:lnTo>
                  <a:pt x="100584" y="117348"/>
                </a:lnTo>
                <a:lnTo>
                  <a:pt x="100584" y="100584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509515" y="2215133"/>
            <a:ext cx="150875" cy="593470"/>
          </a:xfrm>
          <a:custGeom>
            <a:avLst/>
            <a:gdLst/>
            <a:ahLst/>
            <a:cxnLst/>
            <a:rect l="l" t="t" r="r" b="b"/>
            <a:pathLst>
              <a:path w="150875" h="593470">
                <a:moveTo>
                  <a:pt x="50292" y="296671"/>
                </a:moveTo>
                <a:lnTo>
                  <a:pt x="50292" y="593470"/>
                </a:lnTo>
                <a:lnTo>
                  <a:pt x="100584" y="593470"/>
                </a:lnTo>
                <a:lnTo>
                  <a:pt x="100584" y="321817"/>
                </a:lnTo>
                <a:lnTo>
                  <a:pt x="75437" y="321817"/>
                </a:lnTo>
                <a:lnTo>
                  <a:pt x="64397" y="319275"/>
                </a:lnTo>
                <a:lnTo>
                  <a:pt x="54217" y="310188"/>
                </a:lnTo>
                <a:lnTo>
                  <a:pt x="50292" y="296671"/>
                </a:lnTo>
                <a:close/>
              </a:path>
              <a:path w="150875" h="593470">
                <a:moveTo>
                  <a:pt x="50292" y="296671"/>
                </a:moveTo>
                <a:lnTo>
                  <a:pt x="54217" y="310188"/>
                </a:lnTo>
                <a:lnTo>
                  <a:pt x="64397" y="319275"/>
                </a:lnTo>
                <a:lnTo>
                  <a:pt x="75437" y="321817"/>
                </a:lnTo>
                <a:lnTo>
                  <a:pt x="50292" y="296671"/>
                </a:lnTo>
                <a:close/>
              </a:path>
              <a:path w="150875" h="593470">
                <a:moveTo>
                  <a:pt x="75437" y="100583"/>
                </a:moveTo>
                <a:lnTo>
                  <a:pt x="50292" y="117348"/>
                </a:lnTo>
                <a:lnTo>
                  <a:pt x="50292" y="296671"/>
                </a:lnTo>
                <a:lnTo>
                  <a:pt x="75437" y="321817"/>
                </a:lnTo>
                <a:lnTo>
                  <a:pt x="100584" y="321817"/>
                </a:lnTo>
                <a:lnTo>
                  <a:pt x="100584" y="296671"/>
                </a:lnTo>
                <a:lnTo>
                  <a:pt x="75437" y="271525"/>
                </a:lnTo>
                <a:lnTo>
                  <a:pt x="100584" y="271525"/>
                </a:lnTo>
                <a:lnTo>
                  <a:pt x="100584" y="117348"/>
                </a:lnTo>
                <a:lnTo>
                  <a:pt x="75437" y="100583"/>
                </a:lnTo>
                <a:close/>
              </a:path>
              <a:path w="150875" h="593470">
                <a:moveTo>
                  <a:pt x="75437" y="271525"/>
                </a:moveTo>
                <a:lnTo>
                  <a:pt x="100584" y="296671"/>
                </a:lnTo>
                <a:lnTo>
                  <a:pt x="96658" y="283211"/>
                </a:lnTo>
                <a:lnTo>
                  <a:pt x="86478" y="274090"/>
                </a:lnTo>
                <a:lnTo>
                  <a:pt x="75437" y="271525"/>
                </a:lnTo>
                <a:close/>
              </a:path>
              <a:path w="150875" h="593470">
                <a:moveTo>
                  <a:pt x="100584" y="271525"/>
                </a:moveTo>
                <a:lnTo>
                  <a:pt x="75437" y="271525"/>
                </a:lnTo>
                <a:lnTo>
                  <a:pt x="86478" y="274090"/>
                </a:lnTo>
                <a:lnTo>
                  <a:pt x="96658" y="283211"/>
                </a:lnTo>
                <a:lnTo>
                  <a:pt x="100584" y="296671"/>
                </a:lnTo>
                <a:lnTo>
                  <a:pt x="100584" y="271525"/>
                </a:lnTo>
                <a:close/>
              </a:path>
              <a:path w="150875" h="593470">
                <a:moveTo>
                  <a:pt x="75437" y="0"/>
                </a:moveTo>
                <a:lnTo>
                  <a:pt x="0" y="150875"/>
                </a:lnTo>
                <a:lnTo>
                  <a:pt x="50291" y="117348"/>
                </a:lnTo>
                <a:lnTo>
                  <a:pt x="50292" y="100583"/>
                </a:lnTo>
                <a:lnTo>
                  <a:pt x="125729" y="100583"/>
                </a:lnTo>
                <a:lnTo>
                  <a:pt x="75437" y="0"/>
                </a:lnTo>
                <a:close/>
              </a:path>
              <a:path w="150875" h="593470">
                <a:moveTo>
                  <a:pt x="125729" y="100583"/>
                </a:moveTo>
                <a:lnTo>
                  <a:pt x="100584" y="100583"/>
                </a:lnTo>
                <a:lnTo>
                  <a:pt x="100584" y="117348"/>
                </a:lnTo>
                <a:lnTo>
                  <a:pt x="150875" y="150875"/>
                </a:lnTo>
                <a:lnTo>
                  <a:pt x="125729" y="100583"/>
                </a:lnTo>
                <a:close/>
              </a:path>
              <a:path w="150875" h="593470">
                <a:moveTo>
                  <a:pt x="75437" y="100583"/>
                </a:moveTo>
                <a:lnTo>
                  <a:pt x="50292" y="100583"/>
                </a:lnTo>
                <a:lnTo>
                  <a:pt x="50292" y="117348"/>
                </a:lnTo>
                <a:lnTo>
                  <a:pt x="75437" y="100583"/>
                </a:lnTo>
                <a:close/>
              </a:path>
              <a:path w="150875" h="593470">
                <a:moveTo>
                  <a:pt x="100584" y="100583"/>
                </a:moveTo>
                <a:lnTo>
                  <a:pt x="75437" y="100583"/>
                </a:lnTo>
                <a:lnTo>
                  <a:pt x="100584" y="117348"/>
                </a:lnTo>
                <a:lnTo>
                  <a:pt x="100584" y="100583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496567" y="3733038"/>
            <a:ext cx="2991993" cy="494664"/>
          </a:xfrm>
          <a:custGeom>
            <a:avLst/>
            <a:gdLst/>
            <a:ahLst/>
            <a:cxnLst/>
            <a:rect l="l" t="t" r="r" b="b"/>
            <a:pathLst>
              <a:path w="2991993" h="494664">
                <a:moveTo>
                  <a:pt x="2891409" y="307870"/>
                </a:moveTo>
                <a:lnTo>
                  <a:pt x="14105" y="310412"/>
                </a:lnTo>
                <a:lnTo>
                  <a:pt x="3925" y="319533"/>
                </a:lnTo>
                <a:lnTo>
                  <a:pt x="0" y="332994"/>
                </a:lnTo>
                <a:lnTo>
                  <a:pt x="0" y="494664"/>
                </a:lnTo>
                <a:lnTo>
                  <a:pt x="50291" y="494664"/>
                </a:lnTo>
                <a:lnTo>
                  <a:pt x="50291" y="358139"/>
                </a:lnTo>
                <a:lnTo>
                  <a:pt x="25145" y="358139"/>
                </a:lnTo>
                <a:lnTo>
                  <a:pt x="50291" y="332994"/>
                </a:lnTo>
                <a:lnTo>
                  <a:pt x="2891409" y="332994"/>
                </a:lnTo>
                <a:lnTo>
                  <a:pt x="2891409" y="307870"/>
                </a:lnTo>
                <a:close/>
              </a:path>
              <a:path w="2991993" h="494664">
                <a:moveTo>
                  <a:pt x="50291" y="332994"/>
                </a:moveTo>
                <a:lnTo>
                  <a:pt x="25145" y="358139"/>
                </a:lnTo>
                <a:lnTo>
                  <a:pt x="50292" y="358117"/>
                </a:lnTo>
                <a:lnTo>
                  <a:pt x="50291" y="332994"/>
                </a:lnTo>
                <a:close/>
              </a:path>
              <a:path w="2991993" h="494664">
                <a:moveTo>
                  <a:pt x="50291" y="358117"/>
                </a:moveTo>
                <a:lnTo>
                  <a:pt x="25145" y="358139"/>
                </a:lnTo>
                <a:lnTo>
                  <a:pt x="50291" y="358139"/>
                </a:lnTo>
                <a:close/>
              </a:path>
              <a:path w="2991993" h="494664">
                <a:moveTo>
                  <a:pt x="2941701" y="307848"/>
                </a:moveTo>
                <a:lnTo>
                  <a:pt x="2916555" y="307848"/>
                </a:lnTo>
                <a:lnTo>
                  <a:pt x="2891409" y="332994"/>
                </a:lnTo>
                <a:lnTo>
                  <a:pt x="50291" y="332994"/>
                </a:lnTo>
                <a:lnTo>
                  <a:pt x="50291" y="358117"/>
                </a:lnTo>
                <a:lnTo>
                  <a:pt x="2927650" y="355597"/>
                </a:lnTo>
                <a:lnTo>
                  <a:pt x="2937806" y="346510"/>
                </a:lnTo>
                <a:lnTo>
                  <a:pt x="2941701" y="332994"/>
                </a:lnTo>
                <a:lnTo>
                  <a:pt x="2941701" y="307848"/>
                </a:lnTo>
                <a:close/>
              </a:path>
              <a:path w="2991993" h="494664">
                <a:moveTo>
                  <a:pt x="2916555" y="307848"/>
                </a:moveTo>
                <a:lnTo>
                  <a:pt x="2891409" y="307870"/>
                </a:lnTo>
                <a:lnTo>
                  <a:pt x="2891409" y="332994"/>
                </a:lnTo>
                <a:lnTo>
                  <a:pt x="2916555" y="307848"/>
                </a:lnTo>
                <a:close/>
              </a:path>
              <a:path w="2991993" h="494664">
                <a:moveTo>
                  <a:pt x="2916555" y="100584"/>
                </a:moveTo>
                <a:lnTo>
                  <a:pt x="2891409" y="117348"/>
                </a:lnTo>
                <a:lnTo>
                  <a:pt x="2891409" y="307870"/>
                </a:lnTo>
                <a:lnTo>
                  <a:pt x="2941701" y="307848"/>
                </a:lnTo>
                <a:lnTo>
                  <a:pt x="2941701" y="117348"/>
                </a:lnTo>
                <a:lnTo>
                  <a:pt x="2916555" y="100584"/>
                </a:lnTo>
                <a:close/>
              </a:path>
              <a:path w="2991993" h="494664">
                <a:moveTo>
                  <a:pt x="2916555" y="0"/>
                </a:moveTo>
                <a:lnTo>
                  <a:pt x="2841117" y="150875"/>
                </a:lnTo>
                <a:lnTo>
                  <a:pt x="2891409" y="117348"/>
                </a:lnTo>
                <a:lnTo>
                  <a:pt x="2891409" y="100584"/>
                </a:lnTo>
                <a:lnTo>
                  <a:pt x="2966847" y="100584"/>
                </a:lnTo>
                <a:lnTo>
                  <a:pt x="2916555" y="0"/>
                </a:lnTo>
                <a:close/>
              </a:path>
              <a:path w="2991993" h="494664">
                <a:moveTo>
                  <a:pt x="2966847" y="100584"/>
                </a:moveTo>
                <a:lnTo>
                  <a:pt x="2941701" y="100584"/>
                </a:lnTo>
                <a:lnTo>
                  <a:pt x="2941701" y="117348"/>
                </a:lnTo>
                <a:lnTo>
                  <a:pt x="2991993" y="150875"/>
                </a:lnTo>
                <a:lnTo>
                  <a:pt x="2966847" y="100584"/>
                </a:lnTo>
                <a:close/>
              </a:path>
              <a:path w="2991993" h="494664">
                <a:moveTo>
                  <a:pt x="2916555" y="100584"/>
                </a:moveTo>
                <a:lnTo>
                  <a:pt x="2891409" y="100584"/>
                </a:lnTo>
                <a:lnTo>
                  <a:pt x="2891409" y="117348"/>
                </a:lnTo>
                <a:lnTo>
                  <a:pt x="2916555" y="100584"/>
                </a:lnTo>
                <a:close/>
              </a:path>
              <a:path w="2991993" h="494664">
                <a:moveTo>
                  <a:pt x="2941701" y="100584"/>
                </a:moveTo>
                <a:lnTo>
                  <a:pt x="2916555" y="100584"/>
                </a:lnTo>
                <a:lnTo>
                  <a:pt x="2941701" y="117348"/>
                </a:lnTo>
                <a:lnTo>
                  <a:pt x="2941701" y="100584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44979" y="5945123"/>
            <a:ext cx="2741675" cy="61264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2159254" y="6108191"/>
            <a:ext cx="1913889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smtClean="0">
                <a:cs typeface="Times New Roman"/>
              </a:rPr>
              <a:t>Б</a:t>
            </a:r>
            <a:r>
              <a:rPr sz="1800" b="1" spc="-105" smtClean="0">
                <a:cs typeface="Times New Roman"/>
              </a:rPr>
              <a:t>ю</a:t>
            </a:r>
            <a:r>
              <a:rPr sz="1800" b="1" spc="0" smtClean="0">
                <a:cs typeface="Times New Roman"/>
              </a:rPr>
              <a:t>д</a:t>
            </a:r>
            <a:r>
              <a:rPr sz="1800" b="1" spc="-45" smtClean="0">
                <a:cs typeface="Times New Roman"/>
              </a:rPr>
              <a:t>ж</a:t>
            </a:r>
            <a:r>
              <a:rPr sz="1800" b="1" spc="0" smtClean="0">
                <a:cs typeface="Times New Roman"/>
              </a:rPr>
              <a:t>еты</a:t>
            </a:r>
            <a:r>
              <a:rPr sz="1800" b="1" spc="10" smtClean="0">
                <a:cs typeface="Times New Roman"/>
              </a:rPr>
              <a:t> </a:t>
            </a:r>
            <a:r>
              <a:rPr sz="1800" b="1" spc="0" smtClean="0">
                <a:cs typeface="Times New Roman"/>
              </a:rPr>
              <a:t>ра</a:t>
            </a:r>
            <a:r>
              <a:rPr sz="1800" b="1" spc="-10" smtClean="0">
                <a:cs typeface="Times New Roman"/>
              </a:rPr>
              <a:t>й</a:t>
            </a:r>
            <a:r>
              <a:rPr sz="1800" b="1" spc="0" smtClean="0">
                <a:cs typeface="Times New Roman"/>
              </a:rPr>
              <a:t>он</a:t>
            </a:r>
            <a:r>
              <a:rPr sz="1800" b="1" spc="-55" smtClean="0">
                <a:cs typeface="Times New Roman"/>
              </a:rPr>
              <a:t>о</a:t>
            </a:r>
            <a:r>
              <a:rPr sz="1800" b="1" spc="0" smtClean="0">
                <a:cs typeface="Times New Roman"/>
              </a:rPr>
              <a:t>в</a:t>
            </a:r>
            <a:endParaRPr sz="1800">
              <a:cs typeface="Times New Roman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692396" y="5945123"/>
            <a:ext cx="2711196" cy="61264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4977765" y="6108191"/>
            <a:ext cx="2141220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smtClean="0">
                <a:cs typeface="Times New Roman"/>
              </a:rPr>
              <a:t>Б</a:t>
            </a:r>
            <a:r>
              <a:rPr sz="1800" b="1" spc="-105" smtClean="0">
                <a:cs typeface="Times New Roman"/>
              </a:rPr>
              <a:t>ю</a:t>
            </a:r>
            <a:r>
              <a:rPr sz="1800" b="1" spc="0" smtClean="0">
                <a:cs typeface="Times New Roman"/>
              </a:rPr>
              <a:t>д</a:t>
            </a:r>
            <a:r>
              <a:rPr sz="1800" b="1" spc="-45" smtClean="0">
                <a:cs typeface="Times New Roman"/>
              </a:rPr>
              <a:t>ж</a:t>
            </a:r>
            <a:r>
              <a:rPr sz="1800" b="1" spc="0" smtClean="0">
                <a:cs typeface="Times New Roman"/>
              </a:rPr>
              <a:t>еты</a:t>
            </a:r>
            <a:r>
              <a:rPr sz="1800" b="1" spc="10" smtClean="0">
                <a:cs typeface="Times New Roman"/>
              </a:rPr>
              <a:t> </a:t>
            </a:r>
            <a:r>
              <a:rPr sz="1800" b="1" spc="0" smtClean="0">
                <a:cs typeface="Times New Roman"/>
              </a:rPr>
              <a:t>по</a:t>
            </a:r>
            <a:r>
              <a:rPr sz="1800" b="1" spc="20" smtClean="0">
                <a:cs typeface="Times New Roman"/>
              </a:rPr>
              <a:t>с</a:t>
            </a:r>
            <a:r>
              <a:rPr sz="1800" b="1" spc="0" smtClean="0">
                <a:cs typeface="Times New Roman"/>
              </a:rPr>
              <a:t>ел</a:t>
            </a:r>
            <a:r>
              <a:rPr sz="1800" b="1" spc="5" smtClean="0">
                <a:cs typeface="Times New Roman"/>
              </a:rPr>
              <a:t>е</a:t>
            </a:r>
            <a:r>
              <a:rPr sz="1800" b="1" spc="0" smtClean="0">
                <a:cs typeface="Times New Roman"/>
              </a:rPr>
              <a:t>н</a:t>
            </a:r>
            <a:r>
              <a:rPr sz="1800" b="1" spc="-10" smtClean="0">
                <a:cs typeface="Times New Roman"/>
              </a:rPr>
              <a:t>и</a:t>
            </a:r>
            <a:r>
              <a:rPr sz="1800" b="1" spc="0" smtClean="0">
                <a:cs typeface="Times New Roman"/>
              </a:rPr>
              <a:t>й</a:t>
            </a:r>
            <a:endParaRPr sz="1800">
              <a:cs typeface="Times New Roman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980176" y="2703576"/>
            <a:ext cx="1426464" cy="1133856"/>
          </a:xfrm>
          <a:custGeom>
            <a:avLst/>
            <a:gdLst/>
            <a:ahLst/>
            <a:cxnLst/>
            <a:rect l="l" t="t" r="r" b="b"/>
            <a:pathLst>
              <a:path w="1426464" h="1133855">
                <a:moveTo>
                  <a:pt x="0" y="1133856"/>
                </a:moveTo>
                <a:lnTo>
                  <a:pt x="1426464" y="1133856"/>
                </a:lnTo>
                <a:lnTo>
                  <a:pt x="1426464" y="0"/>
                </a:lnTo>
                <a:lnTo>
                  <a:pt x="0" y="0"/>
                </a:lnTo>
                <a:lnTo>
                  <a:pt x="0" y="1133856"/>
                </a:lnTo>
                <a:close/>
              </a:path>
            </a:pathLst>
          </a:custGeom>
          <a:solidFill>
            <a:srgbClr val="B7DE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6087871" y="2809366"/>
            <a:ext cx="1212850" cy="9264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0" algn="ctr">
              <a:lnSpc>
                <a:spcPct val="100000"/>
              </a:lnSpc>
            </a:pPr>
            <a:r>
              <a:rPr sz="1200" b="1" spc="-105" smtClean="0">
                <a:solidFill>
                  <a:srgbClr val="404040"/>
                </a:solidFill>
                <a:cs typeface="Times New Roman"/>
              </a:rPr>
              <a:t>Г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200" b="1" spc="-20" smtClean="0">
                <a:solidFill>
                  <a:srgbClr val="404040"/>
                </a:solidFill>
                <a:cs typeface="Times New Roman"/>
              </a:rPr>
              <a:t>с</a:t>
            </a:r>
            <a:r>
              <a:rPr sz="1200" b="1" spc="-75" smtClean="0">
                <a:solidFill>
                  <a:srgbClr val="404040"/>
                </a:solidFill>
                <a:cs typeface="Times New Roman"/>
              </a:rPr>
              <a:t>у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дар</a:t>
            </a:r>
            <a:r>
              <a:rPr sz="1200" b="1" spc="-5" smtClean="0">
                <a:solidFill>
                  <a:srgbClr val="404040"/>
                </a:solidFill>
                <a:cs typeface="Times New Roman"/>
              </a:rPr>
              <a:t>с</a:t>
            </a:r>
            <a:r>
              <a:rPr sz="1200" b="1" spc="5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в</a:t>
            </a:r>
            <a:r>
              <a:rPr sz="1200" b="1" spc="-5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нные вн</a:t>
            </a:r>
            <a:r>
              <a:rPr sz="1200" b="1" spc="-5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б</a:t>
            </a:r>
            <a:r>
              <a:rPr sz="1200" b="1" spc="-80" smtClean="0">
                <a:solidFill>
                  <a:srgbClr val="404040"/>
                </a:solidFill>
                <a:cs typeface="Times New Roman"/>
              </a:rPr>
              <a:t>ю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д</a:t>
            </a:r>
            <a:r>
              <a:rPr sz="1200" b="1" spc="-30" smtClean="0">
                <a:solidFill>
                  <a:srgbClr val="404040"/>
                </a:solidFill>
                <a:cs typeface="Times New Roman"/>
              </a:rPr>
              <a:t>ж</a:t>
            </a:r>
            <a:r>
              <a:rPr sz="1200" b="1" spc="-5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200" b="1" spc="5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ные </a:t>
            </a:r>
            <a:r>
              <a:rPr sz="1200" b="1" spc="-15" smtClean="0">
                <a:solidFill>
                  <a:srgbClr val="404040"/>
                </a:solidFill>
                <a:cs typeface="Times New Roman"/>
              </a:rPr>
              <a:t>ф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онды </a:t>
            </a:r>
            <a:r>
              <a:rPr sz="1200" b="1" spc="-40" smtClean="0">
                <a:solidFill>
                  <a:srgbClr val="404040"/>
                </a:solidFill>
                <a:cs typeface="Times New Roman"/>
              </a:rPr>
              <a:t>Р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200" b="1" spc="-5" smtClean="0">
                <a:solidFill>
                  <a:srgbClr val="404040"/>
                </a:solidFill>
                <a:cs typeface="Times New Roman"/>
              </a:rPr>
              <a:t>сс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ий</a:t>
            </a:r>
            <a:r>
              <a:rPr sz="1200" b="1" spc="-5" smtClean="0">
                <a:solidFill>
                  <a:srgbClr val="404040"/>
                </a:solidFill>
                <a:cs typeface="Times New Roman"/>
              </a:rPr>
              <a:t>с</a:t>
            </a:r>
            <a:r>
              <a:rPr sz="1200" b="1" spc="-10" smtClean="0">
                <a:solidFill>
                  <a:srgbClr val="404040"/>
                </a:solidFill>
                <a:cs typeface="Times New Roman"/>
              </a:rPr>
              <a:t>к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ой Ф</a:t>
            </a:r>
            <a:r>
              <a:rPr sz="1200" b="1" spc="-20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д</a:t>
            </a:r>
            <a:r>
              <a:rPr sz="1200" b="1" spc="-5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рации</a:t>
            </a:r>
            <a:endParaRPr sz="1200">
              <a:cs typeface="Times New Roman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7523988" y="2688335"/>
            <a:ext cx="1511807" cy="1135380"/>
          </a:xfrm>
          <a:custGeom>
            <a:avLst/>
            <a:gdLst/>
            <a:ahLst/>
            <a:cxnLst/>
            <a:rect l="l" t="t" r="r" b="b"/>
            <a:pathLst>
              <a:path w="1511807" h="1135379">
                <a:moveTo>
                  <a:pt x="0" y="1135380"/>
                </a:moveTo>
                <a:lnTo>
                  <a:pt x="1511807" y="1135380"/>
                </a:lnTo>
                <a:lnTo>
                  <a:pt x="1511807" y="0"/>
                </a:lnTo>
                <a:lnTo>
                  <a:pt x="0" y="0"/>
                </a:lnTo>
                <a:lnTo>
                  <a:pt x="0" y="1135380"/>
                </a:lnTo>
                <a:close/>
              </a:path>
            </a:pathLst>
          </a:custGeom>
          <a:solidFill>
            <a:srgbClr val="B7DE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7638415" y="2795015"/>
            <a:ext cx="1287780" cy="9264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ctr">
              <a:lnSpc>
                <a:spcPct val="100000"/>
              </a:lnSpc>
            </a:pPr>
            <a:r>
              <a:rPr sz="1200" b="1" spc="-45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200" b="1" spc="-5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ррито</a:t>
            </a:r>
            <a:r>
              <a:rPr sz="1200" b="1" spc="-10" smtClean="0">
                <a:solidFill>
                  <a:srgbClr val="404040"/>
                </a:solidFill>
                <a:cs typeface="Times New Roman"/>
              </a:rPr>
              <a:t>ри</a:t>
            </a:r>
            <a:r>
              <a:rPr sz="1200" b="1" spc="1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льные </a:t>
            </a:r>
            <a:r>
              <a:rPr sz="1200" b="1" spc="-15" smtClean="0">
                <a:solidFill>
                  <a:srgbClr val="404040"/>
                </a:solidFill>
                <a:cs typeface="Times New Roman"/>
              </a:rPr>
              <a:t>ф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онды о</a:t>
            </a:r>
            <a:r>
              <a:rPr sz="1200" b="1" spc="-25" smtClean="0">
                <a:solidFill>
                  <a:srgbClr val="404040"/>
                </a:solidFill>
                <a:cs typeface="Times New Roman"/>
              </a:rPr>
              <a:t>б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яз</a:t>
            </a:r>
            <a:r>
              <a:rPr sz="1200" b="1" spc="-40" smtClean="0">
                <a:solidFill>
                  <a:srgbClr val="404040"/>
                </a:solidFill>
                <a:cs typeface="Times New Roman"/>
              </a:rPr>
              <a:t>а</a:t>
            </a:r>
            <a:r>
              <a:rPr sz="1200" b="1" spc="5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200" b="1" spc="-5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льно</a:t>
            </a:r>
            <a:r>
              <a:rPr sz="1200" b="1" spc="-30" smtClean="0">
                <a:solidFill>
                  <a:srgbClr val="404040"/>
                </a:solidFill>
                <a:cs typeface="Times New Roman"/>
              </a:rPr>
              <a:t>г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о м</a:t>
            </a:r>
            <a:r>
              <a:rPr sz="1200" b="1" spc="-20" smtClean="0">
                <a:solidFill>
                  <a:srgbClr val="404040"/>
                </a:solidFill>
                <a:cs typeface="Times New Roman"/>
              </a:rPr>
              <a:t>е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дицин</a:t>
            </a:r>
            <a:r>
              <a:rPr sz="1200" b="1" spc="-5" smtClean="0">
                <a:solidFill>
                  <a:srgbClr val="404040"/>
                </a:solidFill>
                <a:cs typeface="Times New Roman"/>
              </a:rPr>
              <a:t>с</a:t>
            </a:r>
            <a:r>
              <a:rPr sz="1200" b="1" spc="-10" smtClean="0">
                <a:solidFill>
                  <a:srgbClr val="404040"/>
                </a:solidFill>
                <a:cs typeface="Times New Roman"/>
              </a:rPr>
              <a:t>к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200" b="1" spc="-30" smtClean="0">
                <a:solidFill>
                  <a:srgbClr val="404040"/>
                </a:solidFill>
                <a:cs typeface="Times New Roman"/>
              </a:rPr>
              <a:t>г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о </a:t>
            </a:r>
            <a:r>
              <a:rPr sz="1200" b="1" spc="-10" smtClean="0">
                <a:solidFill>
                  <a:srgbClr val="404040"/>
                </a:solidFill>
                <a:cs typeface="Times New Roman"/>
              </a:rPr>
              <a:t>с</a:t>
            </a:r>
            <a:r>
              <a:rPr sz="1200" b="1" spc="20" smtClean="0">
                <a:solidFill>
                  <a:srgbClr val="404040"/>
                </a:solidFill>
                <a:cs typeface="Times New Roman"/>
              </a:rPr>
              <a:t>т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ра</a:t>
            </a:r>
            <a:r>
              <a:rPr sz="1200" b="1" spc="-50" smtClean="0">
                <a:solidFill>
                  <a:srgbClr val="404040"/>
                </a:solidFill>
                <a:cs typeface="Times New Roman"/>
              </a:rPr>
              <a:t>х</a:t>
            </a:r>
            <a:r>
              <a:rPr sz="1200" b="1" spc="-30" smtClean="0">
                <a:solidFill>
                  <a:srgbClr val="404040"/>
                </a:solidFill>
                <a:cs typeface="Times New Roman"/>
              </a:rPr>
              <a:t>о</a:t>
            </a:r>
            <a:r>
              <a:rPr sz="1200" b="1" spc="0" smtClean="0">
                <a:solidFill>
                  <a:srgbClr val="404040"/>
                </a:solidFill>
                <a:cs typeface="Times New Roman"/>
              </a:rPr>
              <a:t>вания</a:t>
            </a:r>
            <a:endParaRPr sz="1200">
              <a:cs typeface="Times New Roman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6560819" y="2215133"/>
            <a:ext cx="1076198" cy="487933"/>
          </a:xfrm>
          <a:custGeom>
            <a:avLst/>
            <a:gdLst/>
            <a:ahLst/>
            <a:cxnLst/>
            <a:rect l="l" t="t" r="r" b="b"/>
            <a:pathLst>
              <a:path w="1076198" h="487933">
                <a:moveTo>
                  <a:pt x="975613" y="218886"/>
                </a:moveTo>
                <a:lnTo>
                  <a:pt x="14105" y="221385"/>
                </a:lnTo>
                <a:lnTo>
                  <a:pt x="3925" y="230506"/>
                </a:lnTo>
                <a:lnTo>
                  <a:pt x="0" y="243966"/>
                </a:lnTo>
                <a:lnTo>
                  <a:pt x="0" y="487933"/>
                </a:lnTo>
                <a:lnTo>
                  <a:pt x="50291" y="487933"/>
                </a:lnTo>
                <a:lnTo>
                  <a:pt x="50291" y="269113"/>
                </a:lnTo>
                <a:lnTo>
                  <a:pt x="25146" y="269113"/>
                </a:lnTo>
                <a:lnTo>
                  <a:pt x="50291" y="243966"/>
                </a:lnTo>
                <a:lnTo>
                  <a:pt x="975613" y="243966"/>
                </a:lnTo>
                <a:lnTo>
                  <a:pt x="975613" y="218886"/>
                </a:lnTo>
                <a:close/>
              </a:path>
              <a:path w="1076198" h="487933">
                <a:moveTo>
                  <a:pt x="50291" y="243966"/>
                </a:moveTo>
                <a:lnTo>
                  <a:pt x="25146" y="269113"/>
                </a:lnTo>
                <a:lnTo>
                  <a:pt x="50291" y="269048"/>
                </a:lnTo>
                <a:lnTo>
                  <a:pt x="50291" y="243966"/>
                </a:lnTo>
                <a:close/>
              </a:path>
              <a:path w="1076198" h="487933">
                <a:moveTo>
                  <a:pt x="50291" y="269048"/>
                </a:moveTo>
                <a:lnTo>
                  <a:pt x="25146" y="269113"/>
                </a:lnTo>
                <a:lnTo>
                  <a:pt x="50291" y="269113"/>
                </a:lnTo>
                <a:close/>
              </a:path>
              <a:path w="1076198" h="487933">
                <a:moveTo>
                  <a:pt x="1025905" y="218820"/>
                </a:moveTo>
                <a:lnTo>
                  <a:pt x="1000759" y="218820"/>
                </a:lnTo>
                <a:lnTo>
                  <a:pt x="975613" y="243966"/>
                </a:lnTo>
                <a:lnTo>
                  <a:pt x="50291" y="243966"/>
                </a:lnTo>
                <a:lnTo>
                  <a:pt x="50291" y="269048"/>
                </a:lnTo>
                <a:lnTo>
                  <a:pt x="1011800" y="266570"/>
                </a:lnTo>
                <a:lnTo>
                  <a:pt x="1021980" y="257483"/>
                </a:lnTo>
                <a:lnTo>
                  <a:pt x="1025905" y="243966"/>
                </a:lnTo>
                <a:lnTo>
                  <a:pt x="1025905" y="218820"/>
                </a:lnTo>
                <a:close/>
              </a:path>
              <a:path w="1076198" h="487933">
                <a:moveTo>
                  <a:pt x="1000759" y="218820"/>
                </a:moveTo>
                <a:lnTo>
                  <a:pt x="975613" y="218886"/>
                </a:lnTo>
                <a:lnTo>
                  <a:pt x="975613" y="243966"/>
                </a:lnTo>
                <a:lnTo>
                  <a:pt x="1000759" y="218820"/>
                </a:lnTo>
                <a:close/>
              </a:path>
              <a:path w="1076198" h="487933">
                <a:moveTo>
                  <a:pt x="1000759" y="100583"/>
                </a:moveTo>
                <a:lnTo>
                  <a:pt x="975613" y="117348"/>
                </a:lnTo>
                <a:lnTo>
                  <a:pt x="975613" y="218886"/>
                </a:lnTo>
                <a:lnTo>
                  <a:pt x="1025905" y="218820"/>
                </a:lnTo>
                <a:lnTo>
                  <a:pt x="1025905" y="117348"/>
                </a:lnTo>
                <a:lnTo>
                  <a:pt x="1000759" y="100583"/>
                </a:lnTo>
                <a:close/>
              </a:path>
              <a:path w="1076198" h="487933">
                <a:moveTo>
                  <a:pt x="1000759" y="0"/>
                </a:moveTo>
                <a:lnTo>
                  <a:pt x="925322" y="150875"/>
                </a:lnTo>
                <a:lnTo>
                  <a:pt x="975613" y="117348"/>
                </a:lnTo>
                <a:lnTo>
                  <a:pt x="975613" y="100583"/>
                </a:lnTo>
                <a:lnTo>
                  <a:pt x="1051051" y="100583"/>
                </a:lnTo>
                <a:lnTo>
                  <a:pt x="1000759" y="0"/>
                </a:lnTo>
                <a:close/>
              </a:path>
              <a:path w="1076198" h="487933">
                <a:moveTo>
                  <a:pt x="1051051" y="100583"/>
                </a:moveTo>
                <a:lnTo>
                  <a:pt x="1025905" y="100583"/>
                </a:lnTo>
                <a:lnTo>
                  <a:pt x="1025906" y="117348"/>
                </a:lnTo>
                <a:lnTo>
                  <a:pt x="1076198" y="150875"/>
                </a:lnTo>
                <a:lnTo>
                  <a:pt x="1051051" y="100583"/>
                </a:lnTo>
                <a:close/>
              </a:path>
              <a:path w="1076198" h="487933">
                <a:moveTo>
                  <a:pt x="1000759" y="100583"/>
                </a:moveTo>
                <a:lnTo>
                  <a:pt x="975613" y="100583"/>
                </a:lnTo>
                <a:lnTo>
                  <a:pt x="975613" y="117348"/>
                </a:lnTo>
                <a:lnTo>
                  <a:pt x="1000759" y="100583"/>
                </a:lnTo>
                <a:close/>
              </a:path>
              <a:path w="1076198" h="487933">
                <a:moveTo>
                  <a:pt x="1025905" y="100583"/>
                </a:moveTo>
                <a:lnTo>
                  <a:pt x="1000759" y="100583"/>
                </a:lnTo>
                <a:lnTo>
                  <a:pt x="1025906" y="117348"/>
                </a:lnTo>
                <a:lnTo>
                  <a:pt x="1025905" y="100583"/>
                </a:lnTo>
                <a:close/>
              </a:path>
            </a:pathLst>
          </a:custGeom>
          <a:solidFill>
            <a:srgbClr val="94B3D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685531" y="2222754"/>
            <a:ext cx="1075690" cy="473837"/>
          </a:xfrm>
          <a:custGeom>
            <a:avLst/>
            <a:gdLst/>
            <a:ahLst/>
            <a:cxnLst/>
            <a:rect l="l" t="t" r="r" b="b"/>
            <a:pathLst>
              <a:path w="1075690" h="473837">
                <a:moveTo>
                  <a:pt x="1025398" y="261936"/>
                </a:moveTo>
                <a:lnTo>
                  <a:pt x="1025398" y="473837"/>
                </a:lnTo>
                <a:lnTo>
                  <a:pt x="1075690" y="473837"/>
                </a:lnTo>
                <a:lnTo>
                  <a:pt x="1075690" y="262000"/>
                </a:lnTo>
                <a:lnTo>
                  <a:pt x="1050544" y="262000"/>
                </a:lnTo>
                <a:lnTo>
                  <a:pt x="1025398" y="261936"/>
                </a:lnTo>
                <a:close/>
              </a:path>
              <a:path w="1075690" h="473837">
                <a:moveTo>
                  <a:pt x="1025398" y="236855"/>
                </a:moveTo>
                <a:lnTo>
                  <a:pt x="1025398" y="261936"/>
                </a:lnTo>
                <a:lnTo>
                  <a:pt x="1050544" y="262000"/>
                </a:lnTo>
                <a:lnTo>
                  <a:pt x="1025398" y="236855"/>
                </a:lnTo>
                <a:close/>
              </a:path>
              <a:path w="1075690" h="473837">
                <a:moveTo>
                  <a:pt x="100584" y="211774"/>
                </a:moveTo>
                <a:lnTo>
                  <a:pt x="100584" y="236855"/>
                </a:lnTo>
                <a:lnTo>
                  <a:pt x="1025398" y="236855"/>
                </a:lnTo>
                <a:lnTo>
                  <a:pt x="1050544" y="262000"/>
                </a:lnTo>
                <a:lnTo>
                  <a:pt x="1075690" y="262000"/>
                </a:lnTo>
                <a:lnTo>
                  <a:pt x="1075690" y="236855"/>
                </a:lnTo>
                <a:lnTo>
                  <a:pt x="1071764" y="223394"/>
                </a:lnTo>
                <a:lnTo>
                  <a:pt x="1061584" y="214273"/>
                </a:lnTo>
                <a:lnTo>
                  <a:pt x="100584" y="211774"/>
                </a:lnTo>
                <a:close/>
              </a:path>
              <a:path w="1075690" h="473837">
                <a:moveTo>
                  <a:pt x="75438" y="100584"/>
                </a:moveTo>
                <a:lnTo>
                  <a:pt x="50292" y="117348"/>
                </a:lnTo>
                <a:lnTo>
                  <a:pt x="50292" y="236855"/>
                </a:lnTo>
                <a:lnTo>
                  <a:pt x="54217" y="250371"/>
                </a:lnTo>
                <a:lnTo>
                  <a:pt x="64397" y="259458"/>
                </a:lnTo>
                <a:lnTo>
                  <a:pt x="1025398" y="261936"/>
                </a:lnTo>
                <a:lnTo>
                  <a:pt x="1025398" y="236855"/>
                </a:lnTo>
                <a:lnTo>
                  <a:pt x="100584" y="236855"/>
                </a:lnTo>
                <a:lnTo>
                  <a:pt x="75438" y="211709"/>
                </a:lnTo>
                <a:lnTo>
                  <a:pt x="100584" y="211709"/>
                </a:lnTo>
                <a:lnTo>
                  <a:pt x="100584" y="117348"/>
                </a:lnTo>
                <a:lnTo>
                  <a:pt x="75438" y="100584"/>
                </a:lnTo>
                <a:close/>
              </a:path>
              <a:path w="1075690" h="473837">
                <a:moveTo>
                  <a:pt x="75438" y="211709"/>
                </a:moveTo>
                <a:lnTo>
                  <a:pt x="100584" y="236855"/>
                </a:lnTo>
                <a:lnTo>
                  <a:pt x="100584" y="211774"/>
                </a:lnTo>
                <a:lnTo>
                  <a:pt x="75438" y="211709"/>
                </a:lnTo>
                <a:close/>
              </a:path>
              <a:path w="1075690" h="473837">
                <a:moveTo>
                  <a:pt x="100584" y="211709"/>
                </a:moveTo>
                <a:lnTo>
                  <a:pt x="75438" y="211709"/>
                </a:lnTo>
                <a:lnTo>
                  <a:pt x="100584" y="211774"/>
                </a:lnTo>
                <a:close/>
              </a:path>
              <a:path w="1075690" h="473837">
                <a:moveTo>
                  <a:pt x="75438" y="0"/>
                </a:moveTo>
                <a:lnTo>
                  <a:pt x="0" y="150875"/>
                </a:lnTo>
                <a:lnTo>
                  <a:pt x="50292" y="117348"/>
                </a:lnTo>
                <a:lnTo>
                  <a:pt x="50292" y="100584"/>
                </a:lnTo>
                <a:lnTo>
                  <a:pt x="125730" y="100584"/>
                </a:lnTo>
                <a:lnTo>
                  <a:pt x="75438" y="0"/>
                </a:lnTo>
                <a:close/>
              </a:path>
              <a:path w="1075690" h="473837">
                <a:moveTo>
                  <a:pt x="125730" y="100584"/>
                </a:moveTo>
                <a:lnTo>
                  <a:pt x="100584" y="100584"/>
                </a:lnTo>
                <a:lnTo>
                  <a:pt x="100584" y="117348"/>
                </a:lnTo>
                <a:lnTo>
                  <a:pt x="150875" y="150875"/>
                </a:lnTo>
                <a:lnTo>
                  <a:pt x="125730" y="100584"/>
                </a:lnTo>
                <a:close/>
              </a:path>
              <a:path w="1075690" h="473837">
                <a:moveTo>
                  <a:pt x="75438" y="100584"/>
                </a:moveTo>
                <a:lnTo>
                  <a:pt x="50292" y="100584"/>
                </a:lnTo>
                <a:lnTo>
                  <a:pt x="50292" y="117348"/>
                </a:lnTo>
                <a:lnTo>
                  <a:pt x="75438" y="100584"/>
                </a:lnTo>
                <a:close/>
              </a:path>
              <a:path w="1075690" h="473837">
                <a:moveTo>
                  <a:pt x="100584" y="100584"/>
                </a:moveTo>
                <a:lnTo>
                  <a:pt x="75438" y="100584"/>
                </a:lnTo>
                <a:lnTo>
                  <a:pt x="100584" y="117348"/>
                </a:lnTo>
                <a:lnTo>
                  <a:pt x="100584" y="100584"/>
                </a:lnTo>
                <a:close/>
              </a:path>
            </a:pathLst>
          </a:custGeom>
          <a:solidFill>
            <a:srgbClr val="94B3D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ea typeface="+mj-ea"/>
                <a:cs typeface="+mj-cs"/>
              </a:rPr>
              <a:t>Бюджетная система Российской Федерации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48" name="Номер слайда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1"/>
          <p:cNvSpPr txBox="1">
            <a:spLocks/>
          </p:cNvSpPr>
          <p:nvPr/>
        </p:nvSpPr>
        <p:spPr>
          <a:xfrm>
            <a:off x="-16568" y="152636"/>
            <a:ext cx="9144000" cy="93610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atin typeface="+mj-lt"/>
                <a:ea typeface="+mj-ea"/>
                <a:cs typeface="+mj-cs"/>
              </a:rPr>
              <a:t>На чем основано составление проекта</a:t>
            </a:r>
          </a:p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latin typeface="+mj-lt"/>
                <a:ea typeface="+mj-ea"/>
                <a:cs typeface="+mj-cs"/>
              </a:rPr>
              <a:t>б</a:t>
            </a:r>
            <a:r>
              <a:rPr lang="ru-RU" sz="2800" b="1" dirty="0" smtClean="0">
                <a:latin typeface="+mj-lt"/>
                <a:ea typeface="+mj-ea"/>
                <a:cs typeface="+mj-cs"/>
              </a:rPr>
              <a:t>юджета района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29" name="Прямоугольник с двумя скругленными соседними углами 28"/>
          <p:cNvSpPr/>
          <p:nvPr/>
        </p:nvSpPr>
        <p:spPr>
          <a:xfrm>
            <a:off x="251520" y="1340768"/>
            <a:ext cx="8640960" cy="1080120"/>
          </a:xfrm>
          <a:prstGeom prst="round2SameRect">
            <a:avLst/>
          </a:prstGeom>
          <a:gradFill>
            <a:gsLst>
              <a:gs pos="19000">
                <a:schemeClr val="accent1">
                  <a:lumMod val="20000"/>
                  <a:lumOff val="8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0"/>
          </a:gra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algn="ctr">
              <a:lnSpc>
                <a:spcPct val="100000"/>
              </a:lnSpc>
            </a:pPr>
            <a:r>
              <a:rPr lang="ru-RU" sz="32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Соста</a:t>
            </a:r>
            <a:r>
              <a:rPr lang="ru-RU" sz="3200" b="1" spc="-3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в</a:t>
            </a:r>
            <a:r>
              <a:rPr lang="ru-RU" sz="32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ление</a:t>
            </a:r>
            <a:r>
              <a:rPr lang="ru-RU" sz="3200" b="1" spc="4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</a:t>
            </a:r>
            <a:r>
              <a:rPr lang="ru-RU" sz="32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пр</a:t>
            </a:r>
            <a:r>
              <a:rPr lang="ru-RU" sz="3200" b="1" spc="-3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о</a:t>
            </a:r>
            <a:r>
              <a:rPr lang="ru-RU" sz="32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екта</a:t>
            </a:r>
            <a:r>
              <a:rPr lang="ru-RU" sz="3200" b="1" spc="2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</a:t>
            </a:r>
            <a:r>
              <a:rPr lang="ru-RU" sz="32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б</a:t>
            </a:r>
            <a:r>
              <a:rPr lang="ru-RU" sz="3200" b="1" spc="-10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ю</a:t>
            </a:r>
            <a:r>
              <a:rPr lang="ru-RU" sz="3200" b="1" spc="-2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д</a:t>
            </a:r>
            <a:r>
              <a:rPr lang="ru-RU" sz="3200" b="1" spc="-6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ж</a:t>
            </a:r>
            <a:r>
              <a:rPr lang="ru-RU" sz="3200" b="1" spc="-3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е</a:t>
            </a:r>
            <a:r>
              <a:rPr lang="ru-RU" sz="32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та района осно</a:t>
            </a:r>
            <a:r>
              <a:rPr lang="ru-RU" sz="3200" b="1" spc="-3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в</a:t>
            </a:r>
            <a:r>
              <a:rPr lang="ru-RU" sz="3200" b="1" spc="-2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ыва</a:t>
            </a:r>
            <a:r>
              <a:rPr lang="ru-RU" sz="3200" b="1" spc="-4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ет</a:t>
            </a:r>
            <a:r>
              <a:rPr lang="ru-RU" sz="32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ся</a:t>
            </a:r>
            <a:r>
              <a:rPr lang="ru-RU" sz="3200" b="1" spc="4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 </a:t>
            </a:r>
            <a:r>
              <a:rPr lang="ru-RU" sz="3200" b="1" spc="-15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на: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sp>
        <p:nvSpPr>
          <p:cNvPr id="31" name="Прямоугольник с двумя скругленными соседними углами 30"/>
          <p:cNvSpPr/>
          <p:nvPr/>
        </p:nvSpPr>
        <p:spPr>
          <a:xfrm>
            <a:off x="251520" y="2420888"/>
            <a:ext cx="2160240" cy="914400"/>
          </a:xfrm>
          <a:prstGeom prst="round2SameRect">
            <a:avLst/>
          </a:prstGeom>
          <a:gradFill>
            <a:gsLst>
              <a:gs pos="19000">
                <a:schemeClr val="accent2">
                  <a:lumMod val="40000"/>
                  <a:lumOff val="60000"/>
                </a:schemeClr>
              </a:gs>
              <a:gs pos="50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с двумя скругленными соседними углами 32"/>
          <p:cNvSpPr/>
          <p:nvPr/>
        </p:nvSpPr>
        <p:spPr>
          <a:xfrm>
            <a:off x="2411760" y="2420888"/>
            <a:ext cx="2160240" cy="914400"/>
          </a:xfrm>
          <a:prstGeom prst="round2SameRect">
            <a:avLst/>
          </a:prstGeom>
          <a:gradFill>
            <a:gsLst>
              <a:gs pos="19000">
                <a:schemeClr val="accent2">
                  <a:lumMod val="40000"/>
                  <a:lumOff val="60000"/>
                </a:schemeClr>
              </a:gs>
              <a:gs pos="50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Прямоугольник с двумя скругленными соседними углами 33"/>
          <p:cNvSpPr/>
          <p:nvPr/>
        </p:nvSpPr>
        <p:spPr>
          <a:xfrm>
            <a:off x="4572000" y="2420888"/>
            <a:ext cx="2160240" cy="914400"/>
          </a:xfrm>
          <a:prstGeom prst="round2SameRect">
            <a:avLst/>
          </a:prstGeom>
          <a:gradFill>
            <a:gsLst>
              <a:gs pos="19000">
                <a:schemeClr val="accent2">
                  <a:lumMod val="40000"/>
                  <a:lumOff val="60000"/>
                </a:schemeClr>
              </a:gs>
              <a:gs pos="50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Прямоугольник с двумя скругленными соседними углами 34"/>
          <p:cNvSpPr/>
          <p:nvPr/>
        </p:nvSpPr>
        <p:spPr>
          <a:xfrm>
            <a:off x="6732240" y="2420888"/>
            <a:ext cx="2160240" cy="914400"/>
          </a:xfrm>
          <a:prstGeom prst="round2SameRect">
            <a:avLst/>
          </a:prstGeom>
          <a:gradFill>
            <a:gsLst>
              <a:gs pos="19000">
                <a:schemeClr val="accent2">
                  <a:lumMod val="40000"/>
                  <a:lumOff val="60000"/>
                </a:schemeClr>
              </a:gs>
              <a:gs pos="5000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</a:gra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41" name="Прямоугольник с двумя скругленными соседними углами 40"/>
          <p:cNvSpPr/>
          <p:nvPr/>
        </p:nvSpPr>
        <p:spPr>
          <a:xfrm>
            <a:off x="251520" y="3356992"/>
            <a:ext cx="2160240" cy="2592288"/>
          </a:xfrm>
          <a:prstGeom prst="round2SameRect">
            <a:avLst>
              <a:gd name="adj1" fmla="val 0"/>
              <a:gd name="adj2" fmla="val 10366"/>
            </a:avLst>
          </a:prstGeom>
          <a:gradFill>
            <a:gsLst>
              <a:gs pos="19000">
                <a:schemeClr val="accent2">
                  <a:lumMod val="20000"/>
                  <a:lumOff val="8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Прогнозе социально-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экономичес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-кого развития Холмского района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2" name="Прямоугольник с двумя скругленными соседними углами 41"/>
          <p:cNvSpPr/>
          <p:nvPr/>
        </p:nvSpPr>
        <p:spPr>
          <a:xfrm>
            <a:off x="2411760" y="3356992"/>
            <a:ext cx="2160240" cy="2592288"/>
          </a:xfrm>
          <a:prstGeom prst="round2SameRect">
            <a:avLst>
              <a:gd name="adj1" fmla="val 0"/>
              <a:gd name="adj2" fmla="val 10366"/>
            </a:avLst>
          </a:prstGeom>
          <a:gradFill>
            <a:gsLst>
              <a:gs pos="19000">
                <a:schemeClr val="accent2">
                  <a:lumMod val="20000"/>
                  <a:lumOff val="8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Основных направлениях налоговой политики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3" name="Прямоугольник с двумя скругленными соседними углами 42"/>
          <p:cNvSpPr/>
          <p:nvPr/>
        </p:nvSpPr>
        <p:spPr>
          <a:xfrm>
            <a:off x="4572000" y="3356992"/>
            <a:ext cx="2160240" cy="2592288"/>
          </a:xfrm>
          <a:prstGeom prst="round2SameRect">
            <a:avLst>
              <a:gd name="adj1" fmla="val 0"/>
              <a:gd name="adj2" fmla="val 10366"/>
            </a:avLst>
          </a:prstGeom>
          <a:gradFill>
            <a:gsLst>
              <a:gs pos="19000">
                <a:schemeClr val="accent2">
                  <a:lumMod val="20000"/>
                  <a:lumOff val="8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Основных направлениях бюджетной политики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4" name="Прямоугольник с двумя скругленными соседними углами 43"/>
          <p:cNvSpPr/>
          <p:nvPr/>
        </p:nvSpPr>
        <p:spPr>
          <a:xfrm>
            <a:off x="6732240" y="3356992"/>
            <a:ext cx="2160240" cy="2592288"/>
          </a:xfrm>
          <a:prstGeom prst="round2SameRect">
            <a:avLst>
              <a:gd name="adj1" fmla="val 0"/>
              <a:gd name="adj2" fmla="val 10366"/>
            </a:avLst>
          </a:prstGeom>
          <a:gradFill>
            <a:gsLst>
              <a:gs pos="19000">
                <a:schemeClr val="accent2">
                  <a:lumMod val="20000"/>
                  <a:lumOff val="8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Муниципальных программ Холмского района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5536" y="1452372"/>
            <a:ext cx="713232" cy="711707"/>
          </a:xfrm>
          <a:custGeom>
            <a:avLst/>
            <a:gdLst/>
            <a:ahLst/>
            <a:cxnLst/>
            <a:rect l="l" t="t" r="r" b="b"/>
            <a:pathLst>
              <a:path w="713232" h="711707">
                <a:moveTo>
                  <a:pt x="356616" y="0"/>
                </a:moveTo>
                <a:lnTo>
                  <a:pt x="298771" y="4655"/>
                </a:lnTo>
                <a:lnTo>
                  <a:pt x="243898" y="18135"/>
                </a:lnTo>
                <a:lnTo>
                  <a:pt x="192731" y="39707"/>
                </a:lnTo>
                <a:lnTo>
                  <a:pt x="146004" y="68640"/>
                </a:lnTo>
                <a:lnTo>
                  <a:pt x="104451" y="104203"/>
                </a:lnTo>
                <a:lnTo>
                  <a:pt x="68806" y="145663"/>
                </a:lnTo>
                <a:lnTo>
                  <a:pt x="39805" y="192290"/>
                </a:lnTo>
                <a:lnTo>
                  <a:pt x="18180" y="243352"/>
                </a:lnTo>
                <a:lnTo>
                  <a:pt x="4667" y="298117"/>
                </a:lnTo>
                <a:lnTo>
                  <a:pt x="0" y="355853"/>
                </a:lnTo>
                <a:lnTo>
                  <a:pt x="1182" y="385048"/>
                </a:lnTo>
                <a:lnTo>
                  <a:pt x="10364" y="441390"/>
                </a:lnTo>
                <a:lnTo>
                  <a:pt x="28024" y="494395"/>
                </a:lnTo>
                <a:lnTo>
                  <a:pt x="53429" y="543330"/>
                </a:lnTo>
                <a:lnTo>
                  <a:pt x="85844" y="587465"/>
                </a:lnTo>
                <a:lnTo>
                  <a:pt x="124534" y="626068"/>
                </a:lnTo>
                <a:lnTo>
                  <a:pt x="168766" y="658408"/>
                </a:lnTo>
                <a:lnTo>
                  <a:pt x="217805" y="683752"/>
                </a:lnTo>
                <a:lnTo>
                  <a:pt x="270917" y="701369"/>
                </a:lnTo>
                <a:lnTo>
                  <a:pt x="327368" y="710528"/>
                </a:lnTo>
                <a:lnTo>
                  <a:pt x="356616" y="711707"/>
                </a:lnTo>
                <a:lnTo>
                  <a:pt x="385863" y="710528"/>
                </a:lnTo>
                <a:lnTo>
                  <a:pt x="442314" y="701369"/>
                </a:lnTo>
                <a:lnTo>
                  <a:pt x="495426" y="683752"/>
                </a:lnTo>
                <a:lnTo>
                  <a:pt x="544465" y="658408"/>
                </a:lnTo>
                <a:lnTo>
                  <a:pt x="588697" y="626068"/>
                </a:lnTo>
                <a:lnTo>
                  <a:pt x="627387" y="587465"/>
                </a:lnTo>
                <a:lnTo>
                  <a:pt x="659802" y="543330"/>
                </a:lnTo>
                <a:lnTo>
                  <a:pt x="685207" y="494395"/>
                </a:lnTo>
                <a:lnTo>
                  <a:pt x="702867" y="441390"/>
                </a:lnTo>
                <a:lnTo>
                  <a:pt x="712049" y="385048"/>
                </a:lnTo>
                <a:lnTo>
                  <a:pt x="713232" y="355853"/>
                </a:lnTo>
                <a:lnTo>
                  <a:pt x="712049" y="326659"/>
                </a:lnTo>
                <a:lnTo>
                  <a:pt x="702867" y="270317"/>
                </a:lnTo>
                <a:lnTo>
                  <a:pt x="685207" y="217312"/>
                </a:lnTo>
                <a:lnTo>
                  <a:pt x="659802" y="168377"/>
                </a:lnTo>
                <a:lnTo>
                  <a:pt x="627387" y="124242"/>
                </a:lnTo>
                <a:lnTo>
                  <a:pt x="588697" y="85639"/>
                </a:lnTo>
                <a:lnTo>
                  <a:pt x="544465" y="53299"/>
                </a:lnTo>
                <a:lnTo>
                  <a:pt x="495426" y="27955"/>
                </a:lnTo>
                <a:lnTo>
                  <a:pt x="442314" y="10338"/>
                </a:lnTo>
                <a:lnTo>
                  <a:pt x="385863" y="1179"/>
                </a:lnTo>
                <a:lnTo>
                  <a:pt x="356616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2319" y="2244851"/>
            <a:ext cx="711708" cy="713232"/>
          </a:xfrm>
          <a:custGeom>
            <a:avLst/>
            <a:gdLst/>
            <a:ahLst/>
            <a:cxnLst/>
            <a:rect l="l" t="t" r="r" b="b"/>
            <a:pathLst>
              <a:path w="711707" h="713232">
                <a:moveTo>
                  <a:pt x="355854" y="0"/>
                </a:moveTo>
                <a:lnTo>
                  <a:pt x="298132" y="4666"/>
                </a:lnTo>
                <a:lnTo>
                  <a:pt x="243376" y="18178"/>
                </a:lnTo>
                <a:lnTo>
                  <a:pt x="192318" y="39800"/>
                </a:lnTo>
                <a:lnTo>
                  <a:pt x="145691" y="68799"/>
                </a:lnTo>
                <a:lnTo>
                  <a:pt x="104227" y="104441"/>
                </a:lnTo>
                <a:lnTo>
                  <a:pt x="68659" y="145993"/>
                </a:lnTo>
                <a:lnTo>
                  <a:pt x="39719" y="192720"/>
                </a:lnTo>
                <a:lnTo>
                  <a:pt x="18141" y="243888"/>
                </a:lnTo>
                <a:lnTo>
                  <a:pt x="4657" y="298765"/>
                </a:lnTo>
                <a:lnTo>
                  <a:pt x="0" y="356615"/>
                </a:lnTo>
                <a:lnTo>
                  <a:pt x="1179" y="385867"/>
                </a:lnTo>
                <a:lnTo>
                  <a:pt x="10342" y="442322"/>
                </a:lnTo>
                <a:lnTo>
                  <a:pt x="27964" y="495436"/>
                </a:lnTo>
                <a:lnTo>
                  <a:pt x="53315" y="544476"/>
                </a:lnTo>
                <a:lnTo>
                  <a:pt x="85660" y="588707"/>
                </a:lnTo>
                <a:lnTo>
                  <a:pt x="124268" y="627395"/>
                </a:lnTo>
                <a:lnTo>
                  <a:pt x="168405" y="659808"/>
                </a:lnTo>
                <a:lnTo>
                  <a:pt x="217339" y="685210"/>
                </a:lnTo>
                <a:lnTo>
                  <a:pt x="270338" y="702869"/>
                </a:lnTo>
                <a:lnTo>
                  <a:pt x="326668" y="712049"/>
                </a:lnTo>
                <a:lnTo>
                  <a:pt x="355854" y="713232"/>
                </a:lnTo>
                <a:lnTo>
                  <a:pt x="385039" y="712049"/>
                </a:lnTo>
                <a:lnTo>
                  <a:pt x="441369" y="702869"/>
                </a:lnTo>
                <a:lnTo>
                  <a:pt x="494368" y="685210"/>
                </a:lnTo>
                <a:lnTo>
                  <a:pt x="543302" y="659808"/>
                </a:lnTo>
                <a:lnTo>
                  <a:pt x="587439" y="627395"/>
                </a:lnTo>
                <a:lnTo>
                  <a:pt x="626047" y="588707"/>
                </a:lnTo>
                <a:lnTo>
                  <a:pt x="658392" y="544476"/>
                </a:lnTo>
                <a:lnTo>
                  <a:pt x="683743" y="495436"/>
                </a:lnTo>
                <a:lnTo>
                  <a:pt x="701365" y="442322"/>
                </a:lnTo>
                <a:lnTo>
                  <a:pt x="710528" y="385867"/>
                </a:lnTo>
                <a:lnTo>
                  <a:pt x="711708" y="356615"/>
                </a:lnTo>
                <a:lnTo>
                  <a:pt x="710528" y="327364"/>
                </a:lnTo>
                <a:lnTo>
                  <a:pt x="701365" y="270909"/>
                </a:lnTo>
                <a:lnTo>
                  <a:pt x="683743" y="217795"/>
                </a:lnTo>
                <a:lnTo>
                  <a:pt x="658392" y="168755"/>
                </a:lnTo>
                <a:lnTo>
                  <a:pt x="626047" y="124524"/>
                </a:lnTo>
                <a:lnTo>
                  <a:pt x="587439" y="85836"/>
                </a:lnTo>
                <a:lnTo>
                  <a:pt x="543302" y="53423"/>
                </a:lnTo>
                <a:lnTo>
                  <a:pt x="494368" y="28021"/>
                </a:lnTo>
                <a:lnTo>
                  <a:pt x="441369" y="10362"/>
                </a:lnTo>
                <a:lnTo>
                  <a:pt x="385039" y="1182"/>
                </a:lnTo>
                <a:lnTo>
                  <a:pt x="355854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5576" y="3017520"/>
            <a:ext cx="711708" cy="711707"/>
          </a:xfrm>
          <a:custGeom>
            <a:avLst/>
            <a:gdLst/>
            <a:ahLst/>
            <a:cxnLst/>
            <a:rect l="l" t="t" r="r" b="b"/>
            <a:pathLst>
              <a:path w="711707" h="711707">
                <a:moveTo>
                  <a:pt x="355854" y="0"/>
                </a:moveTo>
                <a:lnTo>
                  <a:pt x="298132" y="4655"/>
                </a:lnTo>
                <a:lnTo>
                  <a:pt x="243376" y="18135"/>
                </a:lnTo>
                <a:lnTo>
                  <a:pt x="192318" y="39707"/>
                </a:lnTo>
                <a:lnTo>
                  <a:pt x="145691" y="68640"/>
                </a:lnTo>
                <a:lnTo>
                  <a:pt x="104227" y="104203"/>
                </a:lnTo>
                <a:lnTo>
                  <a:pt x="68659" y="145663"/>
                </a:lnTo>
                <a:lnTo>
                  <a:pt x="39719" y="192290"/>
                </a:lnTo>
                <a:lnTo>
                  <a:pt x="18141" y="243352"/>
                </a:lnTo>
                <a:lnTo>
                  <a:pt x="4657" y="298117"/>
                </a:lnTo>
                <a:lnTo>
                  <a:pt x="0" y="355853"/>
                </a:lnTo>
                <a:lnTo>
                  <a:pt x="1179" y="385030"/>
                </a:lnTo>
                <a:lnTo>
                  <a:pt x="10342" y="441349"/>
                </a:lnTo>
                <a:lnTo>
                  <a:pt x="27964" y="494341"/>
                </a:lnTo>
                <a:lnTo>
                  <a:pt x="53315" y="543274"/>
                </a:lnTo>
                <a:lnTo>
                  <a:pt x="85660" y="587413"/>
                </a:lnTo>
                <a:lnTo>
                  <a:pt x="124268" y="626026"/>
                </a:lnTo>
                <a:lnTo>
                  <a:pt x="168405" y="658377"/>
                </a:lnTo>
                <a:lnTo>
                  <a:pt x="217339" y="683734"/>
                </a:lnTo>
                <a:lnTo>
                  <a:pt x="270338" y="701362"/>
                </a:lnTo>
                <a:lnTo>
                  <a:pt x="326668" y="710527"/>
                </a:lnTo>
                <a:lnTo>
                  <a:pt x="355854" y="711707"/>
                </a:lnTo>
                <a:lnTo>
                  <a:pt x="385039" y="710527"/>
                </a:lnTo>
                <a:lnTo>
                  <a:pt x="441369" y="701362"/>
                </a:lnTo>
                <a:lnTo>
                  <a:pt x="494368" y="683734"/>
                </a:lnTo>
                <a:lnTo>
                  <a:pt x="543302" y="658377"/>
                </a:lnTo>
                <a:lnTo>
                  <a:pt x="587439" y="626026"/>
                </a:lnTo>
                <a:lnTo>
                  <a:pt x="626047" y="587413"/>
                </a:lnTo>
                <a:lnTo>
                  <a:pt x="658392" y="543274"/>
                </a:lnTo>
                <a:lnTo>
                  <a:pt x="683743" y="494341"/>
                </a:lnTo>
                <a:lnTo>
                  <a:pt x="701365" y="441349"/>
                </a:lnTo>
                <a:lnTo>
                  <a:pt x="710528" y="385030"/>
                </a:lnTo>
                <a:lnTo>
                  <a:pt x="711708" y="355853"/>
                </a:lnTo>
                <a:lnTo>
                  <a:pt x="710528" y="326659"/>
                </a:lnTo>
                <a:lnTo>
                  <a:pt x="701365" y="270317"/>
                </a:lnTo>
                <a:lnTo>
                  <a:pt x="683743" y="217312"/>
                </a:lnTo>
                <a:lnTo>
                  <a:pt x="658392" y="168377"/>
                </a:lnTo>
                <a:lnTo>
                  <a:pt x="626047" y="124242"/>
                </a:lnTo>
                <a:lnTo>
                  <a:pt x="587439" y="85639"/>
                </a:lnTo>
                <a:lnTo>
                  <a:pt x="543302" y="53299"/>
                </a:lnTo>
                <a:lnTo>
                  <a:pt x="494368" y="27955"/>
                </a:lnTo>
                <a:lnTo>
                  <a:pt x="441369" y="10338"/>
                </a:lnTo>
                <a:lnTo>
                  <a:pt x="385039" y="1179"/>
                </a:lnTo>
                <a:lnTo>
                  <a:pt x="355854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0356" y="3848100"/>
            <a:ext cx="711708" cy="713232"/>
          </a:xfrm>
          <a:custGeom>
            <a:avLst/>
            <a:gdLst/>
            <a:ahLst/>
            <a:cxnLst/>
            <a:rect l="l" t="t" r="r" b="b"/>
            <a:pathLst>
              <a:path w="711708" h="713231">
                <a:moveTo>
                  <a:pt x="355853" y="0"/>
                </a:moveTo>
                <a:lnTo>
                  <a:pt x="298132" y="4666"/>
                </a:lnTo>
                <a:lnTo>
                  <a:pt x="243376" y="18178"/>
                </a:lnTo>
                <a:lnTo>
                  <a:pt x="192318" y="39800"/>
                </a:lnTo>
                <a:lnTo>
                  <a:pt x="145691" y="68799"/>
                </a:lnTo>
                <a:lnTo>
                  <a:pt x="104227" y="104441"/>
                </a:lnTo>
                <a:lnTo>
                  <a:pt x="68659" y="145993"/>
                </a:lnTo>
                <a:lnTo>
                  <a:pt x="39719" y="192720"/>
                </a:lnTo>
                <a:lnTo>
                  <a:pt x="18141" y="243888"/>
                </a:lnTo>
                <a:lnTo>
                  <a:pt x="4657" y="298765"/>
                </a:lnTo>
                <a:lnTo>
                  <a:pt x="0" y="356616"/>
                </a:lnTo>
                <a:lnTo>
                  <a:pt x="1179" y="385867"/>
                </a:lnTo>
                <a:lnTo>
                  <a:pt x="10342" y="442322"/>
                </a:lnTo>
                <a:lnTo>
                  <a:pt x="27964" y="495436"/>
                </a:lnTo>
                <a:lnTo>
                  <a:pt x="53315" y="544476"/>
                </a:lnTo>
                <a:lnTo>
                  <a:pt x="85660" y="588707"/>
                </a:lnTo>
                <a:lnTo>
                  <a:pt x="124268" y="627395"/>
                </a:lnTo>
                <a:lnTo>
                  <a:pt x="168405" y="659808"/>
                </a:lnTo>
                <a:lnTo>
                  <a:pt x="217339" y="685210"/>
                </a:lnTo>
                <a:lnTo>
                  <a:pt x="270338" y="702869"/>
                </a:lnTo>
                <a:lnTo>
                  <a:pt x="326668" y="712049"/>
                </a:lnTo>
                <a:lnTo>
                  <a:pt x="355853" y="713232"/>
                </a:lnTo>
                <a:lnTo>
                  <a:pt x="385048" y="712049"/>
                </a:lnTo>
                <a:lnTo>
                  <a:pt x="441390" y="702869"/>
                </a:lnTo>
                <a:lnTo>
                  <a:pt x="494395" y="685210"/>
                </a:lnTo>
                <a:lnTo>
                  <a:pt x="543330" y="659808"/>
                </a:lnTo>
                <a:lnTo>
                  <a:pt x="587465" y="627395"/>
                </a:lnTo>
                <a:lnTo>
                  <a:pt x="626068" y="588707"/>
                </a:lnTo>
                <a:lnTo>
                  <a:pt x="658408" y="544476"/>
                </a:lnTo>
                <a:lnTo>
                  <a:pt x="683752" y="495436"/>
                </a:lnTo>
                <a:lnTo>
                  <a:pt x="701369" y="442322"/>
                </a:lnTo>
                <a:lnTo>
                  <a:pt x="710528" y="385867"/>
                </a:lnTo>
                <a:lnTo>
                  <a:pt x="711708" y="356616"/>
                </a:lnTo>
                <a:lnTo>
                  <a:pt x="710528" y="327364"/>
                </a:lnTo>
                <a:lnTo>
                  <a:pt x="701369" y="270909"/>
                </a:lnTo>
                <a:lnTo>
                  <a:pt x="683752" y="217795"/>
                </a:lnTo>
                <a:lnTo>
                  <a:pt x="658408" y="168755"/>
                </a:lnTo>
                <a:lnTo>
                  <a:pt x="626068" y="124524"/>
                </a:lnTo>
                <a:lnTo>
                  <a:pt x="587465" y="85836"/>
                </a:lnTo>
                <a:lnTo>
                  <a:pt x="543330" y="53423"/>
                </a:lnTo>
                <a:lnTo>
                  <a:pt x="494395" y="28021"/>
                </a:lnTo>
                <a:lnTo>
                  <a:pt x="441390" y="10362"/>
                </a:lnTo>
                <a:lnTo>
                  <a:pt x="385048" y="1182"/>
                </a:lnTo>
                <a:lnTo>
                  <a:pt x="355853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03612" y="4651247"/>
            <a:ext cx="711707" cy="711707"/>
          </a:xfrm>
          <a:custGeom>
            <a:avLst/>
            <a:gdLst/>
            <a:ahLst/>
            <a:cxnLst/>
            <a:rect l="l" t="t" r="r" b="b"/>
            <a:pathLst>
              <a:path w="711707" h="711707">
                <a:moveTo>
                  <a:pt x="355853" y="0"/>
                </a:moveTo>
                <a:lnTo>
                  <a:pt x="298132" y="4655"/>
                </a:lnTo>
                <a:lnTo>
                  <a:pt x="243376" y="18135"/>
                </a:lnTo>
                <a:lnTo>
                  <a:pt x="192318" y="39707"/>
                </a:lnTo>
                <a:lnTo>
                  <a:pt x="145691" y="68640"/>
                </a:lnTo>
                <a:lnTo>
                  <a:pt x="104227" y="104203"/>
                </a:lnTo>
                <a:lnTo>
                  <a:pt x="68659" y="145663"/>
                </a:lnTo>
                <a:lnTo>
                  <a:pt x="39719" y="192290"/>
                </a:lnTo>
                <a:lnTo>
                  <a:pt x="18141" y="243352"/>
                </a:lnTo>
                <a:lnTo>
                  <a:pt x="4657" y="298117"/>
                </a:lnTo>
                <a:lnTo>
                  <a:pt x="0" y="355853"/>
                </a:lnTo>
                <a:lnTo>
                  <a:pt x="1179" y="385048"/>
                </a:lnTo>
                <a:lnTo>
                  <a:pt x="10342" y="441390"/>
                </a:lnTo>
                <a:lnTo>
                  <a:pt x="27964" y="494395"/>
                </a:lnTo>
                <a:lnTo>
                  <a:pt x="53315" y="543330"/>
                </a:lnTo>
                <a:lnTo>
                  <a:pt x="85660" y="587465"/>
                </a:lnTo>
                <a:lnTo>
                  <a:pt x="124268" y="626068"/>
                </a:lnTo>
                <a:lnTo>
                  <a:pt x="168405" y="658408"/>
                </a:lnTo>
                <a:lnTo>
                  <a:pt x="217339" y="683752"/>
                </a:lnTo>
                <a:lnTo>
                  <a:pt x="270338" y="701369"/>
                </a:lnTo>
                <a:lnTo>
                  <a:pt x="326668" y="710528"/>
                </a:lnTo>
                <a:lnTo>
                  <a:pt x="355853" y="711707"/>
                </a:lnTo>
                <a:lnTo>
                  <a:pt x="385048" y="710528"/>
                </a:lnTo>
                <a:lnTo>
                  <a:pt x="441390" y="701369"/>
                </a:lnTo>
                <a:lnTo>
                  <a:pt x="494395" y="683752"/>
                </a:lnTo>
                <a:lnTo>
                  <a:pt x="543330" y="658408"/>
                </a:lnTo>
                <a:lnTo>
                  <a:pt x="587465" y="626068"/>
                </a:lnTo>
                <a:lnTo>
                  <a:pt x="626068" y="587465"/>
                </a:lnTo>
                <a:lnTo>
                  <a:pt x="658408" y="543330"/>
                </a:lnTo>
                <a:lnTo>
                  <a:pt x="683752" y="494395"/>
                </a:lnTo>
                <a:lnTo>
                  <a:pt x="701369" y="441390"/>
                </a:lnTo>
                <a:lnTo>
                  <a:pt x="710528" y="385048"/>
                </a:lnTo>
                <a:lnTo>
                  <a:pt x="711707" y="355853"/>
                </a:lnTo>
                <a:lnTo>
                  <a:pt x="710528" y="326659"/>
                </a:lnTo>
                <a:lnTo>
                  <a:pt x="701369" y="270317"/>
                </a:lnTo>
                <a:lnTo>
                  <a:pt x="683752" y="217312"/>
                </a:lnTo>
                <a:lnTo>
                  <a:pt x="658408" y="168377"/>
                </a:lnTo>
                <a:lnTo>
                  <a:pt x="626068" y="124242"/>
                </a:lnTo>
                <a:lnTo>
                  <a:pt x="587465" y="85639"/>
                </a:lnTo>
                <a:lnTo>
                  <a:pt x="543330" y="53299"/>
                </a:lnTo>
                <a:lnTo>
                  <a:pt x="494395" y="27955"/>
                </a:lnTo>
                <a:lnTo>
                  <a:pt x="441390" y="10338"/>
                </a:lnTo>
                <a:lnTo>
                  <a:pt x="385048" y="1179"/>
                </a:lnTo>
                <a:lnTo>
                  <a:pt x="355853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48392" y="5504688"/>
            <a:ext cx="711707" cy="711708"/>
          </a:xfrm>
          <a:custGeom>
            <a:avLst/>
            <a:gdLst/>
            <a:ahLst/>
            <a:cxnLst/>
            <a:rect l="l" t="t" r="r" b="b"/>
            <a:pathLst>
              <a:path w="711707" h="711708">
                <a:moveTo>
                  <a:pt x="355853" y="0"/>
                </a:moveTo>
                <a:lnTo>
                  <a:pt x="298117" y="4657"/>
                </a:lnTo>
                <a:lnTo>
                  <a:pt x="243352" y="18141"/>
                </a:lnTo>
                <a:lnTo>
                  <a:pt x="192290" y="39719"/>
                </a:lnTo>
                <a:lnTo>
                  <a:pt x="145663" y="68659"/>
                </a:lnTo>
                <a:lnTo>
                  <a:pt x="104203" y="104227"/>
                </a:lnTo>
                <a:lnTo>
                  <a:pt x="68640" y="145691"/>
                </a:lnTo>
                <a:lnTo>
                  <a:pt x="39707" y="192318"/>
                </a:lnTo>
                <a:lnTo>
                  <a:pt x="18135" y="243376"/>
                </a:lnTo>
                <a:lnTo>
                  <a:pt x="4655" y="298132"/>
                </a:lnTo>
                <a:lnTo>
                  <a:pt x="0" y="355853"/>
                </a:lnTo>
                <a:lnTo>
                  <a:pt x="1179" y="385039"/>
                </a:lnTo>
                <a:lnTo>
                  <a:pt x="10338" y="441369"/>
                </a:lnTo>
                <a:lnTo>
                  <a:pt x="27955" y="494368"/>
                </a:lnTo>
                <a:lnTo>
                  <a:pt x="53299" y="543302"/>
                </a:lnTo>
                <a:lnTo>
                  <a:pt x="85639" y="587439"/>
                </a:lnTo>
                <a:lnTo>
                  <a:pt x="124242" y="626047"/>
                </a:lnTo>
                <a:lnTo>
                  <a:pt x="168377" y="658392"/>
                </a:lnTo>
                <a:lnTo>
                  <a:pt x="217312" y="683743"/>
                </a:lnTo>
                <a:lnTo>
                  <a:pt x="270317" y="701365"/>
                </a:lnTo>
                <a:lnTo>
                  <a:pt x="326659" y="710528"/>
                </a:lnTo>
                <a:lnTo>
                  <a:pt x="355853" y="711708"/>
                </a:lnTo>
                <a:lnTo>
                  <a:pt x="385048" y="710528"/>
                </a:lnTo>
                <a:lnTo>
                  <a:pt x="441390" y="701365"/>
                </a:lnTo>
                <a:lnTo>
                  <a:pt x="494395" y="683743"/>
                </a:lnTo>
                <a:lnTo>
                  <a:pt x="543330" y="658392"/>
                </a:lnTo>
                <a:lnTo>
                  <a:pt x="587465" y="626047"/>
                </a:lnTo>
                <a:lnTo>
                  <a:pt x="626068" y="587439"/>
                </a:lnTo>
                <a:lnTo>
                  <a:pt x="658408" y="543302"/>
                </a:lnTo>
                <a:lnTo>
                  <a:pt x="683752" y="494368"/>
                </a:lnTo>
                <a:lnTo>
                  <a:pt x="701369" y="441369"/>
                </a:lnTo>
                <a:lnTo>
                  <a:pt x="710528" y="385039"/>
                </a:lnTo>
                <a:lnTo>
                  <a:pt x="711707" y="355853"/>
                </a:lnTo>
                <a:lnTo>
                  <a:pt x="710528" y="326668"/>
                </a:lnTo>
                <a:lnTo>
                  <a:pt x="701369" y="270338"/>
                </a:lnTo>
                <a:lnTo>
                  <a:pt x="683752" y="217339"/>
                </a:lnTo>
                <a:lnTo>
                  <a:pt x="658408" y="168405"/>
                </a:lnTo>
                <a:lnTo>
                  <a:pt x="626068" y="124268"/>
                </a:lnTo>
                <a:lnTo>
                  <a:pt x="587465" y="85660"/>
                </a:lnTo>
                <a:lnTo>
                  <a:pt x="543330" y="53315"/>
                </a:lnTo>
                <a:lnTo>
                  <a:pt x="494395" y="27964"/>
                </a:lnTo>
                <a:lnTo>
                  <a:pt x="441390" y="10342"/>
                </a:lnTo>
                <a:lnTo>
                  <a:pt x="385048" y="1179"/>
                </a:lnTo>
                <a:lnTo>
                  <a:pt x="355853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55576" y="1434683"/>
            <a:ext cx="7776864" cy="4586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 err="1" smtClean="0">
                <a:solidFill>
                  <a:srgbClr val="006FC0"/>
                </a:solidFill>
                <a:cs typeface="Times New Roman"/>
              </a:rPr>
              <a:t>Ут</a:t>
            </a:r>
            <a:r>
              <a:rPr sz="2000" spc="-15" dirty="0" err="1" smtClean="0">
                <a:solidFill>
                  <a:srgbClr val="006FC0"/>
                </a:solidFill>
                <a:cs typeface="Times New Roman"/>
              </a:rPr>
              <a:t>в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ержде</a:t>
            </a:r>
            <a:r>
              <a:rPr sz="2000" spc="-10" dirty="0" err="1" smtClean="0">
                <a:solidFill>
                  <a:srgbClr val="006FC0"/>
                </a:solidFill>
                <a:cs typeface="Times New Roman"/>
              </a:rPr>
              <a:t>н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ие</a:t>
            </a:r>
            <a:r>
              <a:rPr sz="2000" spc="-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б</a:t>
            </a:r>
            <a:r>
              <a:rPr sz="2000" spc="-95" dirty="0" err="1" smtClean="0">
                <a:solidFill>
                  <a:srgbClr val="006FC0"/>
                </a:solidFill>
                <a:cs typeface="Times New Roman"/>
              </a:rPr>
              <a:t>ю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д</a:t>
            </a:r>
            <a:r>
              <a:rPr sz="2000" spc="-30" dirty="0" err="1" smtClean="0">
                <a:solidFill>
                  <a:srgbClr val="006FC0"/>
                </a:solidFill>
                <a:cs typeface="Times New Roman"/>
              </a:rPr>
              <a:t>ж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2000" spc="20" dirty="0" err="1" smtClean="0">
                <a:solidFill>
                  <a:srgbClr val="006FC0"/>
                </a:solidFill>
                <a:cs typeface="Times New Roman"/>
              </a:rPr>
              <a:t>т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а</a:t>
            </a:r>
            <a:r>
              <a:rPr sz="2000" spc="-2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-45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чер</a:t>
            </a:r>
            <a:r>
              <a:rPr sz="2000" spc="-25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дно</a:t>
            </a:r>
            <a:r>
              <a:rPr sz="2000" spc="-55" dirty="0" err="1" smtClean="0">
                <a:solidFill>
                  <a:srgbClr val="006FC0"/>
                </a:solidFill>
                <a:cs typeface="Times New Roman"/>
              </a:rPr>
              <a:t>г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-4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-55" dirty="0" err="1" smtClean="0">
                <a:solidFill>
                  <a:srgbClr val="006FC0"/>
                </a:solidFill>
                <a:cs typeface="Times New Roman"/>
              </a:rPr>
              <a:t>го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да</a:t>
            </a:r>
            <a:endParaRPr sz="2000" dirty="0"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400" dirty="0" smtClean="0">
                <a:solidFill>
                  <a:srgbClr val="006FC0"/>
                </a:solidFill>
                <a:cs typeface="Times New Roman"/>
              </a:rPr>
              <a:t>(</a:t>
            </a:r>
            <a:r>
              <a:rPr sz="1400" dirty="0" err="1" smtClean="0">
                <a:solidFill>
                  <a:srgbClr val="006FC0"/>
                </a:solidFill>
                <a:cs typeface="Times New Roman"/>
              </a:rPr>
              <a:t>за</a:t>
            </a:r>
            <a:r>
              <a:rPr sz="1400" spc="-75" dirty="0" err="1" smtClean="0">
                <a:solidFill>
                  <a:srgbClr val="006FC0"/>
                </a:solidFill>
                <a:cs typeface="Times New Roman"/>
              </a:rPr>
              <a:t>к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он</a:t>
            </a:r>
            <a:r>
              <a:rPr sz="1400" spc="-3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1400" spc="-10" dirty="0" err="1" smtClean="0">
                <a:solidFill>
                  <a:srgbClr val="006FC0"/>
                </a:solidFill>
                <a:cs typeface="Times New Roman"/>
              </a:rPr>
              <a:t>д</a:t>
            </a:r>
            <a:r>
              <a:rPr sz="1400" spc="-35" dirty="0" err="1" smtClean="0">
                <a:solidFill>
                  <a:srgbClr val="006FC0"/>
                </a:solidFill>
                <a:cs typeface="Times New Roman"/>
              </a:rPr>
              <a:t>а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те</a:t>
            </a:r>
            <a:r>
              <a:rPr sz="1400" spc="-10" dirty="0" err="1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sz="1400" spc="-5" dirty="0" err="1" smtClean="0">
                <a:solidFill>
                  <a:srgbClr val="006FC0"/>
                </a:solidFill>
                <a:cs typeface="Times New Roman"/>
              </a:rPr>
              <a:t>ь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н</a:t>
            </a:r>
            <a:r>
              <a:rPr sz="1400" spc="-10" dirty="0" err="1" smtClean="0">
                <a:solidFill>
                  <a:srgbClr val="006FC0"/>
                </a:solidFill>
                <a:cs typeface="Times New Roman"/>
              </a:rPr>
              <a:t>ы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1400" spc="0" dirty="0" smtClean="0">
                <a:solidFill>
                  <a:srgbClr val="006FC0"/>
                </a:solidFill>
                <a:cs typeface="Times New Roman"/>
              </a:rPr>
              <a:t>,</a:t>
            </a:r>
            <a:r>
              <a:rPr sz="1400" spc="-3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пр</a:t>
            </a:r>
            <a:r>
              <a:rPr sz="1400" spc="-25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дс</a:t>
            </a:r>
            <a:r>
              <a:rPr sz="1400" spc="5" dirty="0" err="1" smtClean="0">
                <a:solidFill>
                  <a:srgbClr val="006FC0"/>
                </a:solidFill>
                <a:cs typeface="Times New Roman"/>
              </a:rPr>
              <a:t>т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авител</a:t>
            </a:r>
            <a:r>
              <a:rPr sz="1400" spc="-10" dirty="0" err="1" smtClean="0">
                <a:solidFill>
                  <a:srgbClr val="006FC0"/>
                </a:solidFill>
                <a:cs typeface="Times New Roman"/>
              </a:rPr>
              <a:t>ь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ные</a:t>
            </a:r>
            <a:r>
              <a:rPr sz="1400" spc="-3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органы</a:t>
            </a:r>
            <a:r>
              <a:rPr sz="1400" spc="-2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-30" dirty="0" err="1" smtClean="0">
                <a:solidFill>
                  <a:srgbClr val="006FC0"/>
                </a:solidFill>
                <a:cs typeface="Times New Roman"/>
              </a:rPr>
              <a:t>в</a:t>
            </a:r>
            <a:r>
              <a:rPr sz="1400" spc="-5" dirty="0" err="1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асти</a:t>
            </a:r>
            <a:r>
              <a:rPr sz="1400" spc="0" dirty="0" smtClean="0">
                <a:solidFill>
                  <a:srgbClr val="006FC0"/>
                </a:solidFill>
                <a:cs typeface="Times New Roman"/>
              </a:rPr>
              <a:t>)</a:t>
            </a:r>
            <a:endParaRPr sz="1400" dirty="0">
              <a:cs typeface="Times New Roman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100"/>
              </a:lnSpc>
              <a:spcBef>
                <a:spcPts val="28"/>
              </a:spcBef>
            </a:pPr>
            <a:endParaRPr sz="1100" dirty="0"/>
          </a:p>
          <a:p>
            <a:pPr marL="174625" marR="2912110">
              <a:lnSpc>
                <a:spcPct val="100499"/>
              </a:lnSpc>
            </a:pPr>
            <a:r>
              <a:rPr sz="2000" dirty="0" err="1" smtClean="0">
                <a:solidFill>
                  <a:srgbClr val="006FC0"/>
                </a:solidFill>
                <a:cs typeface="Times New Roman"/>
              </a:rPr>
              <a:t>Исп</a:t>
            </a:r>
            <a:r>
              <a:rPr sz="2000" spc="-2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sz="2000" spc="-10" dirty="0" err="1" smtClean="0">
                <a:solidFill>
                  <a:srgbClr val="006FC0"/>
                </a:solidFill>
                <a:cs typeface="Times New Roman"/>
              </a:rPr>
              <a:t>н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ен</a:t>
            </a:r>
            <a:r>
              <a:rPr sz="2000" spc="-10" dirty="0" err="1" smtClean="0">
                <a:solidFill>
                  <a:srgbClr val="006FC0"/>
                </a:solidFill>
                <a:cs typeface="Times New Roman"/>
              </a:rPr>
              <a:t>и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2000" spc="1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б</a:t>
            </a:r>
            <a:r>
              <a:rPr sz="2000" spc="-95" dirty="0" err="1" smtClean="0">
                <a:solidFill>
                  <a:srgbClr val="006FC0"/>
                </a:solidFill>
                <a:cs typeface="Times New Roman"/>
              </a:rPr>
              <a:t>ю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д</a:t>
            </a:r>
            <a:r>
              <a:rPr sz="2000" spc="-30" dirty="0" err="1" smtClean="0">
                <a:solidFill>
                  <a:srgbClr val="006FC0"/>
                </a:solidFill>
                <a:cs typeface="Times New Roman"/>
              </a:rPr>
              <a:t>ж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2000" spc="20" dirty="0" err="1" smtClean="0">
                <a:solidFill>
                  <a:srgbClr val="006FC0"/>
                </a:solidFill>
                <a:cs typeface="Times New Roman"/>
              </a:rPr>
              <a:t>т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а</a:t>
            </a:r>
            <a:r>
              <a:rPr sz="2000" spc="-2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0" dirty="0" smtClean="0">
                <a:solidFill>
                  <a:srgbClr val="006FC0"/>
                </a:solidFill>
                <a:cs typeface="Times New Roman"/>
              </a:rPr>
              <a:t>в 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те</a:t>
            </a:r>
            <a:r>
              <a:rPr sz="2000" spc="-25" dirty="0" err="1" smtClean="0">
                <a:solidFill>
                  <a:srgbClr val="006FC0"/>
                </a:solidFill>
                <a:cs typeface="Times New Roman"/>
              </a:rPr>
              <a:t>к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ущем</a:t>
            </a:r>
            <a:r>
              <a:rPr sz="2000" spc="-2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-55" dirty="0" err="1" smtClean="0">
                <a:solidFill>
                  <a:srgbClr val="006FC0"/>
                </a:solidFill>
                <a:cs typeface="Times New Roman"/>
              </a:rPr>
              <a:t>го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ду</a:t>
            </a:r>
            <a:r>
              <a:rPr sz="2000" spc="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0" dirty="0" smtClean="0">
                <a:solidFill>
                  <a:srgbClr val="006FC0"/>
                </a:solidFill>
                <a:cs typeface="Times New Roman"/>
              </a:rPr>
              <a:t>(</a:t>
            </a:r>
            <a:r>
              <a:rPr sz="1400" spc="5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рганы</a:t>
            </a:r>
            <a:r>
              <a:rPr sz="1400" spc="-4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исп</a:t>
            </a:r>
            <a:r>
              <a:rPr sz="1400" spc="-2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1400" spc="-5" dirty="0" err="1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ните</a:t>
            </a:r>
            <a:r>
              <a:rPr sz="1400" spc="-10" dirty="0" err="1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sz="1400" spc="-5" dirty="0" err="1" smtClean="0">
                <a:solidFill>
                  <a:srgbClr val="006FC0"/>
                </a:solidFill>
                <a:cs typeface="Times New Roman"/>
              </a:rPr>
              <a:t>ь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ной</a:t>
            </a:r>
            <a:r>
              <a:rPr sz="1400" spc="-4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-30" dirty="0" err="1" smtClean="0">
                <a:solidFill>
                  <a:srgbClr val="006FC0"/>
                </a:solidFill>
                <a:cs typeface="Times New Roman"/>
              </a:rPr>
              <a:t>в</a:t>
            </a:r>
            <a:r>
              <a:rPr sz="1400" spc="-5" dirty="0" err="1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асти</a:t>
            </a:r>
            <a:r>
              <a:rPr sz="1400" spc="0" dirty="0" smtClean="0">
                <a:solidFill>
                  <a:srgbClr val="006FC0"/>
                </a:solidFill>
                <a:cs typeface="Times New Roman"/>
              </a:rPr>
              <a:t>;</a:t>
            </a:r>
            <a:r>
              <a:rPr sz="1400" spc="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м</a:t>
            </a:r>
            <a:r>
              <a:rPr sz="1400" spc="35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стная</a:t>
            </a:r>
            <a:r>
              <a:rPr sz="1400" spc="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адми</a:t>
            </a:r>
            <a:r>
              <a:rPr sz="1400" spc="5" dirty="0" err="1" smtClean="0">
                <a:solidFill>
                  <a:srgbClr val="006FC0"/>
                </a:solidFill>
                <a:cs typeface="Times New Roman"/>
              </a:rPr>
              <a:t>н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ис</a:t>
            </a:r>
            <a:r>
              <a:rPr sz="1400" spc="5" dirty="0" err="1" smtClean="0">
                <a:solidFill>
                  <a:srgbClr val="006FC0"/>
                </a:solidFill>
                <a:cs typeface="Times New Roman"/>
              </a:rPr>
              <a:t>т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рация</a:t>
            </a:r>
            <a:r>
              <a:rPr sz="1400" spc="0" dirty="0" smtClean="0">
                <a:solidFill>
                  <a:srgbClr val="006FC0"/>
                </a:solidFill>
                <a:cs typeface="Times New Roman"/>
              </a:rPr>
              <a:t>,</a:t>
            </a:r>
            <a:r>
              <a:rPr sz="1400" spc="-4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ф</a:t>
            </a:r>
            <a:r>
              <a:rPr sz="1400" spc="5" dirty="0" err="1" smtClean="0">
                <a:solidFill>
                  <a:srgbClr val="006FC0"/>
                </a:solidFill>
                <a:cs typeface="Times New Roman"/>
              </a:rPr>
              <a:t>и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нанс</a:t>
            </a:r>
            <a:r>
              <a:rPr sz="1400" spc="5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вые</a:t>
            </a:r>
            <a:r>
              <a:rPr sz="1400" spc="-2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органы</a:t>
            </a:r>
            <a:r>
              <a:rPr sz="1400" spc="0" dirty="0" smtClean="0">
                <a:solidFill>
                  <a:srgbClr val="006FC0"/>
                </a:solidFill>
                <a:cs typeface="Times New Roman"/>
              </a:rPr>
              <a:t>)</a:t>
            </a:r>
            <a:endParaRPr sz="1400" dirty="0">
              <a:cs typeface="Times New Roman"/>
            </a:endParaRPr>
          </a:p>
          <a:p>
            <a:pPr>
              <a:lnSpc>
                <a:spcPts val="650"/>
              </a:lnSpc>
              <a:spcBef>
                <a:spcPts val="21"/>
              </a:spcBef>
            </a:pPr>
            <a:endParaRPr sz="650" dirty="0"/>
          </a:p>
          <a:p>
            <a:pPr marL="317500">
              <a:lnSpc>
                <a:spcPct val="100000"/>
              </a:lnSpc>
            </a:pPr>
            <a:r>
              <a:rPr sz="2000" dirty="0" err="1" smtClean="0">
                <a:solidFill>
                  <a:srgbClr val="006FC0"/>
                </a:solidFill>
                <a:cs typeface="Times New Roman"/>
              </a:rPr>
              <a:t>Фо</a:t>
            </a:r>
            <a:r>
              <a:rPr sz="2000" spc="-30" dirty="0" err="1" smtClean="0">
                <a:solidFill>
                  <a:srgbClr val="006FC0"/>
                </a:solidFill>
                <a:cs typeface="Times New Roman"/>
              </a:rPr>
              <a:t>р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мир</a:t>
            </a:r>
            <a:r>
              <a:rPr sz="2000" spc="1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-25" dirty="0" err="1" smtClean="0">
                <a:solidFill>
                  <a:srgbClr val="006FC0"/>
                </a:solidFill>
                <a:cs typeface="Times New Roman"/>
              </a:rPr>
              <a:t>в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ан</a:t>
            </a:r>
            <a:r>
              <a:rPr sz="2000" spc="-10" dirty="0" err="1" smtClean="0">
                <a:solidFill>
                  <a:srgbClr val="006FC0"/>
                </a:solidFill>
                <a:cs typeface="Times New Roman"/>
              </a:rPr>
              <a:t>и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2000" spc="-2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-2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тче</a:t>
            </a:r>
            <a:r>
              <a:rPr sz="2000" spc="20" dirty="0" err="1" smtClean="0">
                <a:solidFill>
                  <a:srgbClr val="006FC0"/>
                </a:solidFill>
                <a:cs typeface="Times New Roman"/>
              </a:rPr>
              <a:t>т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а</a:t>
            </a:r>
            <a:r>
              <a:rPr sz="2000" spc="-3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об</a:t>
            </a:r>
            <a:r>
              <a:rPr sz="2000" spc="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-10" dirty="0" err="1" smtClean="0">
                <a:solidFill>
                  <a:srgbClr val="006FC0"/>
                </a:solidFill>
                <a:cs typeface="Times New Roman"/>
              </a:rPr>
              <a:t>и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сп</a:t>
            </a:r>
            <a:r>
              <a:rPr sz="2000" spc="-25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sz="2000" spc="-10" dirty="0" err="1" smtClean="0">
                <a:solidFill>
                  <a:srgbClr val="006FC0"/>
                </a:solidFill>
                <a:cs typeface="Times New Roman"/>
              </a:rPr>
              <a:t>н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ен</a:t>
            </a:r>
            <a:r>
              <a:rPr sz="2000" spc="-10" dirty="0" err="1" smtClean="0">
                <a:solidFill>
                  <a:srgbClr val="006FC0"/>
                </a:solidFill>
                <a:cs typeface="Times New Roman"/>
              </a:rPr>
              <a:t>и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и</a:t>
            </a:r>
            <a:r>
              <a:rPr sz="2000" spc="2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б</a:t>
            </a:r>
            <a:r>
              <a:rPr sz="2000" spc="-95" dirty="0" err="1" smtClean="0">
                <a:solidFill>
                  <a:srgbClr val="006FC0"/>
                </a:solidFill>
                <a:cs typeface="Times New Roman"/>
              </a:rPr>
              <a:t>ю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д</a:t>
            </a:r>
            <a:r>
              <a:rPr sz="2000" spc="-30" dirty="0" err="1" smtClean="0">
                <a:solidFill>
                  <a:srgbClr val="006FC0"/>
                </a:solidFill>
                <a:cs typeface="Times New Roman"/>
              </a:rPr>
              <a:t>ж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2000" spc="20" dirty="0" err="1" smtClean="0">
                <a:solidFill>
                  <a:srgbClr val="006FC0"/>
                </a:solidFill>
                <a:cs typeface="Times New Roman"/>
              </a:rPr>
              <a:t>т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а</a:t>
            </a:r>
            <a:r>
              <a:rPr sz="2000" spc="-1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пр</a:t>
            </a:r>
            <a:r>
              <a:rPr sz="2000" spc="-25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дыд</a:t>
            </a:r>
            <a:r>
              <a:rPr sz="2000" spc="-10" dirty="0" err="1" smtClean="0">
                <a:solidFill>
                  <a:srgbClr val="006FC0"/>
                </a:solidFill>
                <a:cs typeface="Times New Roman"/>
              </a:rPr>
              <a:t>у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ще</a:t>
            </a:r>
            <a:r>
              <a:rPr sz="2000" spc="-50" dirty="0" err="1" smtClean="0">
                <a:solidFill>
                  <a:srgbClr val="006FC0"/>
                </a:solidFill>
                <a:cs typeface="Times New Roman"/>
              </a:rPr>
              <a:t>г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-1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-55" dirty="0" err="1" smtClean="0">
                <a:solidFill>
                  <a:srgbClr val="006FC0"/>
                </a:solidFill>
                <a:cs typeface="Times New Roman"/>
              </a:rPr>
              <a:t>го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да</a:t>
            </a:r>
            <a:endParaRPr sz="2000" dirty="0">
              <a:cs typeface="Times New Roman"/>
            </a:endParaRPr>
          </a:p>
          <a:p>
            <a:pPr marL="317500">
              <a:lnSpc>
                <a:spcPct val="100000"/>
              </a:lnSpc>
              <a:spcBef>
                <a:spcPts val="20"/>
              </a:spcBef>
            </a:pPr>
            <a:r>
              <a:rPr sz="1400" dirty="0" smtClean="0">
                <a:solidFill>
                  <a:srgbClr val="006FC0"/>
                </a:solidFill>
                <a:cs typeface="Times New Roman"/>
              </a:rPr>
              <a:t>(</a:t>
            </a:r>
            <a:r>
              <a:rPr sz="1400" dirty="0" err="1" smtClean="0">
                <a:solidFill>
                  <a:srgbClr val="006FC0"/>
                </a:solidFill>
                <a:cs typeface="Times New Roman"/>
              </a:rPr>
              <a:t>органы</a:t>
            </a:r>
            <a:r>
              <a:rPr sz="1400" spc="-3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ис</a:t>
            </a:r>
            <a:r>
              <a:rPr sz="1400" spc="5" dirty="0" err="1" smtClean="0">
                <a:solidFill>
                  <a:srgbClr val="006FC0"/>
                </a:solidFill>
                <a:cs typeface="Times New Roman"/>
              </a:rPr>
              <a:t>п</a:t>
            </a:r>
            <a:r>
              <a:rPr sz="1400" spc="-2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1400" spc="-10" dirty="0" err="1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н</a:t>
            </a:r>
            <a:r>
              <a:rPr sz="1400" spc="5" dirty="0" err="1" smtClean="0">
                <a:solidFill>
                  <a:srgbClr val="006FC0"/>
                </a:solidFill>
                <a:cs typeface="Times New Roman"/>
              </a:rPr>
              <a:t>и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те</a:t>
            </a:r>
            <a:r>
              <a:rPr sz="1400" spc="-10" dirty="0" err="1" smtClean="0">
                <a:solidFill>
                  <a:srgbClr val="006FC0"/>
                </a:solidFill>
                <a:cs typeface="Times New Roman"/>
              </a:rPr>
              <a:t>ль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н</a:t>
            </a:r>
            <a:r>
              <a:rPr sz="1400" spc="5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й</a:t>
            </a:r>
            <a:r>
              <a:rPr sz="1400" spc="-3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-30" dirty="0" err="1" smtClean="0">
                <a:solidFill>
                  <a:srgbClr val="006FC0"/>
                </a:solidFill>
                <a:cs typeface="Times New Roman"/>
              </a:rPr>
              <a:t>в</a:t>
            </a:r>
            <a:r>
              <a:rPr sz="1400" spc="-10" dirty="0" err="1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асти</a:t>
            </a:r>
            <a:r>
              <a:rPr sz="1400" spc="0" dirty="0" smtClean="0">
                <a:solidFill>
                  <a:srgbClr val="006FC0"/>
                </a:solidFill>
                <a:cs typeface="Times New Roman"/>
              </a:rPr>
              <a:t>)</a:t>
            </a:r>
            <a:endParaRPr sz="1400" dirty="0">
              <a:cs typeface="Times New Roman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400"/>
              </a:lnSpc>
              <a:spcBef>
                <a:spcPts val="45"/>
              </a:spcBef>
            </a:pPr>
            <a:endParaRPr sz="1400" dirty="0"/>
          </a:p>
          <a:p>
            <a:pPr marL="462280">
              <a:lnSpc>
                <a:spcPct val="100000"/>
              </a:lnSpc>
            </a:pPr>
            <a:r>
              <a:rPr sz="2000" dirty="0" err="1" smtClean="0">
                <a:solidFill>
                  <a:srgbClr val="006FC0"/>
                </a:solidFill>
                <a:cs typeface="Times New Roman"/>
              </a:rPr>
              <a:t>Ут</a:t>
            </a:r>
            <a:r>
              <a:rPr sz="2000" spc="-15" dirty="0" err="1" smtClean="0">
                <a:solidFill>
                  <a:srgbClr val="006FC0"/>
                </a:solidFill>
                <a:cs typeface="Times New Roman"/>
              </a:rPr>
              <a:t>в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ержде</a:t>
            </a:r>
            <a:r>
              <a:rPr sz="2000" spc="-10" dirty="0" err="1" smtClean="0">
                <a:solidFill>
                  <a:srgbClr val="006FC0"/>
                </a:solidFill>
                <a:cs typeface="Times New Roman"/>
              </a:rPr>
              <a:t>н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ие</a:t>
            </a:r>
            <a:r>
              <a:rPr sz="2000" spc="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-2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тче</a:t>
            </a:r>
            <a:r>
              <a:rPr sz="2000" spc="20" dirty="0" err="1" smtClean="0">
                <a:solidFill>
                  <a:srgbClr val="006FC0"/>
                </a:solidFill>
                <a:cs typeface="Times New Roman"/>
              </a:rPr>
              <a:t>т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а</a:t>
            </a:r>
            <a:r>
              <a:rPr sz="2000" spc="-2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об</a:t>
            </a:r>
            <a:r>
              <a:rPr sz="2000" spc="-1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ис</a:t>
            </a:r>
            <a:r>
              <a:rPr sz="2000" spc="-10" dirty="0" err="1" smtClean="0">
                <a:solidFill>
                  <a:srgbClr val="006FC0"/>
                </a:solidFill>
                <a:cs typeface="Times New Roman"/>
              </a:rPr>
              <a:t>п</a:t>
            </a:r>
            <a:r>
              <a:rPr sz="2000" spc="-2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sz="2000" spc="-10" dirty="0" err="1" smtClean="0">
                <a:solidFill>
                  <a:srgbClr val="006FC0"/>
                </a:solidFill>
                <a:cs typeface="Times New Roman"/>
              </a:rPr>
              <a:t>н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ен</a:t>
            </a:r>
            <a:r>
              <a:rPr sz="2000" spc="-10" dirty="0" err="1" smtClean="0">
                <a:solidFill>
                  <a:srgbClr val="006FC0"/>
                </a:solidFill>
                <a:cs typeface="Times New Roman"/>
              </a:rPr>
              <a:t>и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и</a:t>
            </a:r>
            <a:r>
              <a:rPr sz="2000" spc="3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б</a:t>
            </a:r>
            <a:r>
              <a:rPr sz="2000" spc="-95" dirty="0" err="1" smtClean="0">
                <a:solidFill>
                  <a:srgbClr val="006FC0"/>
                </a:solidFill>
                <a:cs typeface="Times New Roman"/>
              </a:rPr>
              <a:t>ю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д</a:t>
            </a:r>
            <a:r>
              <a:rPr sz="2000" spc="-30" dirty="0" err="1" smtClean="0">
                <a:solidFill>
                  <a:srgbClr val="006FC0"/>
                </a:solidFill>
                <a:cs typeface="Times New Roman"/>
              </a:rPr>
              <a:t>ж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2000" spc="20" dirty="0" err="1" smtClean="0">
                <a:solidFill>
                  <a:srgbClr val="006FC0"/>
                </a:solidFill>
                <a:cs typeface="Times New Roman"/>
              </a:rPr>
              <a:t>т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а</a:t>
            </a:r>
            <a:r>
              <a:rPr sz="2000" spc="-2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пр</a:t>
            </a:r>
            <a:r>
              <a:rPr sz="2000" spc="-25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дыд</a:t>
            </a:r>
            <a:r>
              <a:rPr sz="2000" spc="-10" dirty="0" err="1" smtClean="0">
                <a:solidFill>
                  <a:srgbClr val="006FC0"/>
                </a:solidFill>
                <a:cs typeface="Times New Roman"/>
              </a:rPr>
              <a:t>у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ще</a:t>
            </a:r>
            <a:r>
              <a:rPr sz="2000" spc="-50" dirty="0" err="1" smtClean="0">
                <a:solidFill>
                  <a:srgbClr val="006FC0"/>
                </a:solidFill>
                <a:cs typeface="Times New Roman"/>
              </a:rPr>
              <a:t>г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-1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-55" dirty="0" err="1" smtClean="0">
                <a:solidFill>
                  <a:srgbClr val="006FC0"/>
                </a:solidFill>
                <a:cs typeface="Times New Roman"/>
              </a:rPr>
              <a:t>го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да</a:t>
            </a:r>
            <a:endParaRPr sz="2000" dirty="0">
              <a:cs typeface="Times New Roman"/>
            </a:endParaRPr>
          </a:p>
          <a:p>
            <a:pPr marL="462280">
              <a:lnSpc>
                <a:spcPct val="100000"/>
              </a:lnSpc>
              <a:spcBef>
                <a:spcPts val="25"/>
              </a:spcBef>
            </a:pPr>
            <a:r>
              <a:rPr sz="1400" dirty="0" smtClean="0">
                <a:solidFill>
                  <a:srgbClr val="006FC0"/>
                </a:solidFill>
                <a:cs typeface="Times New Roman"/>
              </a:rPr>
              <a:t>(</a:t>
            </a:r>
            <a:r>
              <a:rPr sz="1400" dirty="0" err="1" smtClean="0">
                <a:solidFill>
                  <a:srgbClr val="006FC0"/>
                </a:solidFill>
                <a:cs typeface="Times New Roman"/>
              </a:rPr>
              <a:t>за</a:t>
            </a:r>
            <a:r>
              <a:rPr sz="1400" spc="-75" dirty="0" err="1" smtClean="0">
                <a:solidFill>
                  <a:srgbClr val="006FC0"/>
                </a:solidFill>
                <a:cs typeface="Times New Roman"/>
              </a:rPr>
              <a:t>к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он</a:t>
            </a:r>
            <a:r>
              <a:rPr sz="1400" spc="-3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1400" spc="-10" dirty="0" err="1" smtClean="0">
                <a:solidFill>
                  <a:srgbClr val="006FC0"/>
                </a:solidFill>
                <a:cs typeface="Times New Roman"/>
              </a:rPr>
              <a:t>д</a:t>
            </a:r>
            <a:r>
              <a:rPr sz="1400" spc="-35" dirty="0" err="1" smtClean="0">
                <a:solidFill>
                  <a:srgbClr val="006FC0"/>
                </a:solidFill>
                <a:cs typeface="Times New Roman"/>
              </a:rPr>
              <a:t>а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те</a:t>
            </a:r>
            <a:r>
              <a:rPr sz="1400" spc="-10" dirty="0" err="1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sz="1400" spc="-5" dirty="0" err="1" smtClean="0">
                <a:solidFill>
                  <a:srgbClr val="006FC0"/>
                </a:solidFill>
                <a:cs typeface="Times New Roman"/>
              </a:rPr>
              <a:t>ь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н</a:t>
            </a:r>
            <a:r>
              <a:rPr sz="1400" spc="-10" dirty="0" err="1" smtClean="0">
                <a:solidFill>
                  <a:srgbClr val="006FC0"/>
                </a:solidFill>
                <a:cs typeface="Times New Roman"/>
              </a:rPr>
              <a:t>ы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1400" spc="0" dirty="0" smtClean="0">
                <a:solidFill>
                  <a:srgbClr val="006FC0"/>
                </a:solidFill>
                <a:cs typeface="Times New Roman"/>
              </a:rPr>
              <a:t>,</a:t>
            </a:r>
            <a:r>
              <a:rPr sz="1400" spc="-3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пр</a:t>
            </a:r>
            <a:r>
              <a:rPr sz="1400" spc="-25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дс</a:t>
            </a:r>
            <a:r>
              <a:rPr sz="1400" spc="5" dirty="0" err="1" smtClean="0">
                <a:solidFill>
                  <a:srgbClr val="006FC0"/>
                </a:solidFill>
                <a:cs typeface="Times New Roman"/>
              </a:rPr>
              <a:t>т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авител</a:t>
            </a:r>
            <a:r>
              <a:rPr sz="1400" spc="-10" dirty="0" err="1" smtClean="0">
                <a:solidFill>
                  <a:srgbClr val="006FC0"/>
                </a:solidFill>
                <a:cs typeface="Times New Roman"/>
              </a:rPr>
              <a:t>ь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ные</a:t>
            </a:r>
            <a:r>
              <a:rPr sz="1400" spc="-3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органы</a:t>
            </a:r>
            <a:r>
              <a:rPr sz="1400" spc="-2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-30" dirty="0" err="1" smtClean="0">
                <a:solidFill>
                  <a:srgbClr val="006FC0"/>
                </a:solidFill>
                <a:cs typeface="Times New Roman"/>
              </a:rPr>
              <a:t>в</a:t>
            </a:r>
            <a:r>
              <a:rPr sz="1400" spc="-5" dirty="0" err="1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асти</a:t>
            </a:r>
            <a:r>
              <a:rPr sz="1400" spc="0" dirty="0" smtClean="0">
                <a:solidFill>
                  <a:srgbClr val="006FC0"/>
                </a:solidFill>
                <a:cs typeface="Times New Roman"/>
              </a:rPr>
              <a:t>)</a:t>
            </a:r>
            <a:endParaRPr sz="1400" dirty="0">
              <a:cs typeface="Times New Roman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200"/>
              </a:lnSpc>
              <a:spcBef>
                <a:spcPts val="17"/>
              </a:spcBef>
            </a:pPr>
            <a:endParaRPr sz="1200" dirty="0"/>
          </a:p>
          <a:p>
            <a:pPr marL="608330">
              <a:lnSpc>
                <a:spcPct val="100000"/>
              </a:lnSpc>
            </a:pPr>
            <a:r>
              <a:rPr sz="2000" dirty="0" err="1" smtClean="0">
                <a:solidFill>
                  <a:srgbClr val="006FC0"/>
                </a:solidFill>
                <a:cs typeface="Times New Roman"/>
              </a:rPr>
              <a:t>С</a:t>
            </a:r>
            <a:r>
              <a:rPr sz="2000" spc="45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с</a:t>
            </a:r>
            <a:r>
              <a:rPr sz="2000" spc="20" dirty="0" err="1" smtClean="0">
                <a:solidFill>
                  <a:srgbClr val="006FC0"/>
                </a:solidFill>
                <a:cs typeface="Times New Roman"/>
              </a:rPr>
              <a:t>т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а</a:t>
            </a:r>
            <a:r>
              <a:rPr sz="2000" spc="-25" dirty="0" err="1" smtClean="0">
                <a:solidFill>
                  <a:srgbClr val="006FC0"/>
                </a:solidFill>
                <a:cs typeface="Times New Roman"/>
              </a:rPr>
              <a:t>в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ле</a:t>
            </a:r>
            <a:r>
              <a:rPr sz="2000" spc="-10" dirty="0" err="1" smtClean="0">
                <a:solidFill>
                  <a:srgbClr val="006FC0"/>
                </a:solidFill>
                <a:cs typeface="Times New Roman"/>
              </a:rPr>
              <a:t>н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ие</a:t>
            </a:r>
            <a:r>
              <a:rPr sz="2000" spc="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пр</a:t>
            </a:r>
            <a:r>
              <a:rPr sz="2000" spc="3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2000" spc="-30" dirty="0" err="1" smtClean="0">
                <a:solidFill>
                  <a:srgbClr val="006FC0"/>
                </a:solidFill>
                <a:cs typeface="Times New Roman"/>
              </a:rPr>
              <a:t>к</a:t>
            </a:r>
            <a:r>
              <a:rPr sz="2000" spc="20" dirty="0" err="1" smtClean="0">
                <a:solidFill>
                  <a:srgbClr val="006FC0"/>
                </a:solidFill>
                <a:cs typeface="Times New Roman"/>
              </a:rPr>
              <a:t>т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а</a:t>
            </a:r>
            <a:r>
              <a:rPr sz="2000" spc="-1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б</a:t>
            </a:r>
            <a:r>
              <a:rPr sz="2000" spc="-95" dirty="0" err="1" smtClean="0">
                <a:solidFill>
                  <a:srgbClr val="006FC0"/>
                </a:solidFill>
                <a:cs typeface="Times New Roman"/>
              </a:rPr>
              <a:t>ю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д</a:t>
            </a:r>
            <a:r>
              <a:rPr sz="2000" spc="-30" dirty="0" err="1" smtClean="0">
                <a:solidFill>
                  <a:srgbClr val="006FC0"/>
                </a:solidFill>
                <a:cs typeface="Times New Roman"/>
              </a:rPr>
              <a:t>ж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2000" spc="20" dirty="0" err="1" smtClean="0">
                <a:solidFill>
                  <a:srgbClr val="006FC0"/>
                </a:solidFill>
                <a:cs typeface="Times New Roman"/>
              </a:rPr>
              <a:t>т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а</a:t>
            </a:r>
            <a:r>
              <a:rPr sz="2000" spc="-2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-45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чер</a:t>
            </a:r>
            <a:r>
              <a:rPr sz="2000" spc="-25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дно</a:t>
            </a:r>
            <a:r>
              <a:rPr sz="2000" spc="-55" dirty="0" err="1" smtClean="0">
                <a:solidFill>
                  <a:srgbClr val="006FC0"/>
                </a:solidFill>
                <a:cs typeface="Times New Roman"/>
              </a:rPr>
              <a:t>г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-4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-55" dirty="0" err="1" smtClean="0">
                <a:solidFill>
                  <a:srgbClr val="006FC0"/>
                </a:solidFill>
                <a:cs typeface="Times New Roman"/>
              </a:rPr>
              <a:t>го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да</a:t>
            </a:r>
            <a:endParaRPr sz="2000" dirty="0">
              <a:cs typeface="Times New Roman"/>
            </a:endParaRPr>
          </a:p>
          <a:p>
            <a:pPr marL="608330">
              <a:lnSpc>
                <a:spcPct val="100000"/>
              </a:lnSpc>
              <a:spcBef>
                <a:spcPts val="20"/>
              </a:spcBef>
            </a:pPr>
            <a:r>
              <a:rPr sz="1400" dirty="0" smtClean="0">
                <a:solidFill>
                  <a:srgbClr val="006FC0"/>
                </a:solidFill>
                <a:cs typeface="Times New Roman"/>
              </a:rPr>
              <a:t>(</a:t>
            </a:r>
            <a:r>
              <a:rPr sz="1400" spc="5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рганы</a:t>
            </a:r>
            <a:r>
              <a:rPr sz="1400" spc="-4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исп</a:t>
            </a:r>
            <a:r>
              <a:rPr sz="1400" spc="-2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1400" spc="-5" dirty="0" err="1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ните</a:t>
            </a:r>
            <a:r>
              <a:rPr sz="1400" spc="-10" dirty="0" err="1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sz="1400" spc="-5" dirty="0" err="1" smtClean="0">
                <a:solidFill>
                  <a:srgbClr val="006FC0"/>
                </a:solidFill>
                <a:cs typeface="Times New Roman"/>
              </a:rPr>
              <a:t>ь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ной</a:t>
            </a:r>
            <a:r>
              <a:rPr sz="1400" spc="-4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-30" dirty="0" err="1" smtClean="0">
                <a:solidFill>
                  <a:srgbClr val="006FC0"/>
                </a:solidFill>
                <a:cs typeface="Times New Roman"/>
              </a:rPr>
              <a:t>в</a:t>
            </a:r>
            <a:r>
              <a:rPr sz="1400" spc="-5" dirty="0" err="1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асти</a:t>
            </a:r>
            <a:r>
              <a:rPr sz="1400" spc="0" dirty="0" smtClean="0">
                <a:solidFill>
                  <a:srgbClr val="006FC0"/>
                </a:solidFill>
                <a:cs typeface="Times New Roman"/>
              </a:rPr>
              <a:t>)</a:t>
            </a:r>
            <a:endParaRPr sz="1400" dirty="0">
              <a:cs typeface="Times New Roman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200"/>
              </a:lnSpc>
              <a:spcBef>
                <a:spcPts val="36"/>
              </a:spcBef>
            </a:pPr>
            <a:endParaRPr lang="ru-RU" sz="1200" dirty="0" smtClean="0"/>
          </a:p>
          <a:p>
            <a:pPr>
              <a:lnSpc>
                <a:spcPts val="1200"/>
              </a:lnSpc>
              <a:spcBef>
                <a:spcPts val="36"/>
              </a:spcBef>
            </a:pPr>
            <a:endParaRPr sz="1200" dirty="0"/>
          </a:p>
          <a:p>
            <a:pPr marL="777875">
              <a:lnSpc>
                <a:spcPct val="100000"/>
              </a:lnSpc>
            </a:pPr>
            <a:r>
              <a:rPr sz="2000" dirty="0" err="1" smtClean="0">
                <a:solidFill>
                  <a:srgbClr val="006FC0"/>
                </a:solidFill>
                <a:cs typeface="Times New Roman"/>
              </a:rPr>
              <a:t>Рассм</a:t>
            </a:r>
            <a:r>
              <a:rPr sz="2000" spc="-2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20" dirty="0" err="1" smtClean="0">
                <a:solidFill>
                  <a:srgbClr val="006FC0"/>
                </a:solidFill>
                <a:cs typeface="Times New Roman"/>
              </a:rPr>
              <a:t>т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рение</a:t>
            </a:r>
            <a:r>
              <a:rPr sz="2000" spc="-2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пр</a:t>
            </a:r>
            <a:r>
              <a:rPr sz="2000" spc="3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2000" spc="-30" dirty="0" err="1" smtClean="0">
                <a:solidFill>
                  <a:srgbClr val="006FC0"/>
                </a:solidFill>
                <a:cs typeface="Times New Roman"/>
              </a:rPr>
              <a:t>к</a:t>
            </a:r>
            <a:r>
              <a:rPr sz="2000" spc="20" dirty="0" err="1" smtClean="0">
                <a:solidFill>
                  <a:srgbClr val="006FC0"/>
                </a:solidFill>
                <a:cs typeface="Times New Roman"/>
              </a:rPr>
              <a:t>т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а</a:t>
            </a:r>
            <a:r>
              <a:rPr sz="2000" spc="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б</a:t>
            </a:r>
            <a:r>
              <a:rPr sz="2000" spc="-95" dirty="0" err="1" smtClean="0">
                <a:solidFill>
                  <a:srgbClr val="006FC0"/>
                </a:solidFill>
                <a:cs typeface="Times New Roman"/>
              </a:rPr>
              <a:t>ю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д</a:t>
            </a:r>
            <a:r>
              <a:rPr sz="2000" spc="-30" dirty="0" err="1" smtClean="0">
                <a:solidFill>
                  <a:srgbClr val="006FC0"/>
                </a:solidFill>
                <a:cs typeface="Times New Roman"/>
              </a:rPr>
              <a:t>ж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2000" spc="20" dirty="0" err="1" smtClean="0">
                <a:solidFill>
                  <a:srgbClr val="006FC0"/>
                </a:solidFill>
                <a:cs typeface="Times New Roman"/>
              </a:rPr>
              <a:t>т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а</a:t>
            </a:r>
            <a:r>
              <a:rPr sz="2000" spc="-2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-45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чер</a:t>
            </a:r>
            <a:r>
              <a:rPr sz="2000" spc="-25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дно</a:t>
            </a:r>
            <a:r>
              <a:rPr sz="2000" spc="-55" dirty="0" err="1" smtClean="0">
                <a:solidFill>
                  <a:srgbClr val="006FC0"/>
                </a:solidFill>
                <a:cs typeface="Times New Roman"/>
              </a:rPr>
              <a:t>г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2000" spc="-4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2000" spc="-55" dirty="0" err="1" smtClean="0">
                <a:solidFill>
                  <a:srgbClr val="006FC0"/>
                </a:solidFill>
                <a:cs typeface="Times New Roman"/>
              </a:rPr>
              <a:t>го</a:t>
            </a:r>
            <a:r>
              <a:rPr sz="2000" spc="0" dirty="0" err="1" smtClean="0">
                <a:solidFill>
                  <a:srgbClr val="006FC0"/>
                </a:solidFill>
                <a:cs typeface="Times New Roman"/>
              </a:rPr>
              <a:t>да</a:t>
            </a:r>
            <a:endParaRPr sz="2000" dirty="0">
              <a:cs typeface="Times New Roman"/>
            </a:endParaRPr>
          </a:p>
          <a:p>
            <a:pPr marL="777875">
              <a:lnSpc>
                <a:spcPct val="100000"/>
              </a:lnSpc>
              <a:spcBef>
                <a:spcPts val="20"/>
              </a:spcBef>
            </a:pPr>
            <a:r>
              <a:rPr sz="1400" dirty="0" smtClean="0">
                <a:solidFill>
                  <a:srgbClr val="006FC0"/>
                </a:solidFill>
                <a:cs typeface="Times New Roman"/>
              </a:rPr>
              <a:t>(</a:t>
            </a:r>
            <a:r>
              <a:rPr sz="1400" dirty="0" err="1" smtClean="0">
                <a:solidFill>
                  <a:srgbClr val="006FC0"/>
                </a:solidFill>
                <a:cs typeface="Times New Roman"/>
              </a:rPr>
              <a:t>за</a:t>
            </a:r>
            <a:r>
              <a:rPr sz="1400" spc="-75" dirty="0" err="1" smtClean="0">
                <a:solidFill>
                  <a:srgbClr val="006FC0"/>
                </a:solidFill>
                <a:cs typeface="Times New Roman"/>
              </a:rPr>
              <a:t>к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он</a:t>
            </a:r>
            <a:r>
              <a:rPr sz="1400" spc="-30" dirty="0" err="1" smtClean="0">
                <a:solidFill>
                  <a:srgbClr val="006FC0"/>
                </a:solidFill>
                <a:cs typeface="Times New Roman"/>
              </a:rPr>
              <a:t>о</a:t>
            </a:r>
            <a:r>
              <a:rPr sz="1400" spc="-10" dirty="0" err="1" smtClean="0">
                <a:solidFill>
                  <a:srgbClr val="006FC0"/>
                </a:solidFill>
                <a:cs typeface="Times New Roman"/>
              </a:rPr>
              <a:t>д</a:t>
            </a:r>
            <a:r>
              <a:rPr sz="1400" spc="-35" dirty="0" err="1" smtClean="0">
                <a:solidFill>
                  <a:srgbClr val="006FC0"/>
                </a:solidFill>
                <a:cs typeface="Times New Roman"/>
              </a:rPr>
              <a:t>а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те</a:t>
            </a:r>
            <a:r>
              <a:rPr sz="1400" spc="-10" dirty="0" err="1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sz="1400" spc="-5" dirty="0" err="1" smtClean="0">
                <a:solidFill>
                  <a:srgbClr val="006FC0"/>
                </a:solidFill>
                <a:cs typeface="Times New Roman"/>
              </a:rPr>
              <a:t>ь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н</a:t>
            </a:r>
            <a:r>
              <a:rPr sz="1400" spc="-10" dirty="0" err="1" smtClean="0">
                <a:solidFill>
                  <a:srgbClr val="006FC0"/>
                </a:solidFill>
                <a:cs typeface="Times New Roman"/>
              </a:rPr>
              <a:t>ы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1400" spc="0" dirty="0" smtClean="0">
                <a:solidFill>
                  <a:srgbClr val="006FC0"/>
                </a:solidFill>
                <a:cs typeface="Times New Roman"/>
              </a:rPr>
              <a:t>,</a:t>
            </a:r>
            <a:r>
              <a:rPr sz="1400" spc="-3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пр</a:t>
            </a:r>
            <a:r>
              <a:rPr sz="1400" spc="-25" dirty="0" err="1" smtClean="0">
                <a:solidFill>
                  <a:srgbClr val="006FC0"/>
                </a:solidFill>
                <a:cs typeface="Times New Roman"/>
              </a:rPr>
              <a:t>е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дс</a:t>
            </a:r>
            <a:r>
              <a:rPr sz="1400" spc="5" dirty="0" err="1" smtClean="0">
                <a:solidFill>
                  <a:srgbClr val="006FC0"/>
                </a:solidFill>
                <a:cs typeface="Times New Roman"/>
              </a:rPr>
              <a:t>т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авител</a:t>
            </a:r>
            <a:r>
              <a:rPr sz="1400" spc="-10" dirty="0" err="1" smtClean="0">
                <a:solidFill>
                  <a:srgbClr val="006FC0"/>
                </a:solidFill>
                <a:cs typeface="Times New Roman"/>
              </a:rPr>
              <a:t>ь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ные</a:t>
            </a:r>
            <a:r>
              <a:rPr sz="1400" spc="-30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органы</a:t>
            </a:r>
            <a:r>
              <a:rPr sz="1400" spc="-25" dirty="0" smtClean="0">
                <a:solidFill>
                  <a:srgbClr val="006FC0"/>
                </a:solidFill>
                <a:cs typeface="Times New Roman"/>
              </a:rPr>
              <a:t> </a:t>
            </a:r>
            <a:r>
              <a:rPr sz="1400" spc="-30" dirty="0" err="1" smtClean="0">
                <a:solidFill>
                  <a:srgbClr val="006FC0"/>
                </a:solidFill>
                <a:cs typeface="Times New Roman"/>
              </a:rPr>
              <a:t>в</a:t>
            </a:r>
            <a:r>
              <a:rPr sz="1400" spc="-5" dirty="0" err="1" smtClean="0">
                <a:solidFill>
                  <a:srgbClr val="006FC0"/>
                </a:solidFill>
                <a:cs typeface="Times New Roman"/>
              </a:rPr>
              <a:t>л</a:t>
            </a:r>
            <a:r>
              <a:rPr sz="1400" spc="0" dirty="0" err="1" smtClean="0">
                <a:solidFill>
                  <a:srgbClr val="006FC0"/>
                </a:solidFill>
                <a:cs typeface="Times New Roman"/>
              </a:rPr>
              <a:t>асти</a:t>
            </a:r>
            <a:r>
              <a:rPr sz="1400" spc="0" dirty="0" smtClean="0">
                <a:solidFill>
                  <a:srgbClr val="006FC0"/>
                </a:solidFill>
                <a:cs typeface="Times New Roman"/>
              </a:rPr>
              <a:t>)</a:t>
            </a:r>
            <a:endParaRPr sz="1400" dirty="0"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20031" y="1771269"/>
            <a:ext cx="282139" cy="2255519"/>
          </a:xfrm>
          <a:custGeom>
            <a:avLst/>
            <a:gdLst/>
            <a:ahLst/>
            <a:cxnLst/>
            <a:rect l="l" t="t" r="r" b="b"/>
            <a:pathLst>
              <a:path w="282139" h="2255519">
                <a:moveTo>
                  <a:pt x="139632" y="0"/>
                </a:moveTo>
                <a:lnTo>
                  <a:pt x="151405" y="65404"/>
                </a:lnTo>
                <a:lnTo>
                  <a:pt x="124418" y="110987"/>
                </a:lnTo>
                <a:lnTo>
                  <a:pt x="100058" y="164779"/>
                </a:lnTo>
                <a:lnTo>
                  <a:pt x="78330" y="226419"/>
                </a:lnTo>
                <a:lnTo>
                  <a:pt x="59241" y="295545"/>
                </a:lnTo>
                <a:lnTo>
                  <a:pt x="42797" y="371796"/>
                </a:lnTo>
                <a:lnTo>
                  <a:pt x="29003" y="454811"/>
                </a:lnTo>
                <a:lnTo>
                  <a:pt x="17866" y="544228"/>
                </a:lnTo>
                <a:lnTo>
                  <a:pt x="9391" y="639686"/>
                </a:lnTo>
                <a:lnTo>
                  <a:pt x="3584" y="740824"/>
                </a:lnTo>
                <a:lnTo>
                  <a:pt x="452" y="847280"/>
                </a:lnTo>
                <a:lnTo>
                  <a:pt x="0" y="958693"/>
                </a:lnTo>
                <a:lnTo>
                  <a:pt x="2234" y="1074701"/>
                </a:lnTo>
                <a:lnTo>
                  <a:pt x="7160" y="1194943"/>
                </a:lnTo>
                <a:lnTo>
                  <a:pt x="14784" y="1319058"/>
                </a:lnTo>
                <a:lnTo>
                  <a:pt x="25112" y="1446684"/>
                </a:lnTo>
                <a:lnTo>
                  <a:pt x="38150" y="1577460"/>
                </a:lnTo>
                <a:lnTo>
                  <a:pt x="53904" y="1711025"/>
                </a:lnTo>
                <a:lnTo>
                  <a:pt x="72380" y="1847017"/>
                </a:lnTo>
                <a:lnTo>
                  <a:pt x="93584" y="1985074"/>
                </a:lnTo>
                <a:lnTo>
                  <a:pt x="117521" y="2124836"/>
                </a:lnTo>
                <a:lnTo>
                  <a:pt x="141067" y="2255519"/>
                </a:lnTo>
                <a:lnTo>
                  <a:pt x="117129" y="2115757"/>
                </a:lnTo>
                <a:lnTo>
                  <a:pt x="95925" y="1977700"/>
                </a:lnTo>
                <a:lnTo>
                  <a:pt x="77449" y="1841708"/>
                </a:lnTo>
                <a:lnTo>
                  <a:pt x="61694" y="1708143"/>
                </a:lnTo>
                <a:lnTo>
                  <a:pt x="48656" y="1577367"/>
                </a:lnTo>
                <a:lnTo>
                  <a:pt x="38328" y="1449741"/>
                </a:lnTo>
                <a:lnTo>
                  <a:pt x="30703" y="1325626"/>
                </a:lnTo>
                <a:lnTo>
                  <a:pt x="25777" y="1205384"/>
                </a:lnTo>
                <a:lnTo>
                  <a:pt x="23543" y="1089376"/>
                </a:lnTo>
                <a:lnTo>
                  <a:pt x="23995" y="977963"/>
                </a:lnTo>
                <a:lnTo>
                  <a:pt x="27127" y="871507"/>
                </a:lnTo>
                <a:lnTo>
                  <a:pt x="32934" y="770369"/>
                </a:lnTo>
                <a:lnTo>
                  <a:pt x="41409" y="674911"/>
                </a:lnTo>
                <a:lnTo>
                  <a:pt x="52547" y="585494"/>
                </a:lnTo>
                <a:lnTo>
                  <a:pt x="66341" y="502479"/>
                </a:lnTo>
                <a:lnTo>
                  <a:pt x="82786" y="426228"/>
                </a:lnTo>
                <a:lnTo>
                  <a:pt x="101875" y="357102"/>
                </a:lnTo>
                <a:lnTo>
                  <a:pt x="123603" y="295462"/>
                </a:lnTo>
                <a:lnTo>
                  <a:pt x="147963" y="241670"/>
                </a:lnTo>
                <a:lnTo>
                  <a:pt x="174951" y="196087"/>
                </a:lnTo>
                <a:lnTo>
                  <a:pt x="215105" y="196087"/>
                </a:lnTo>
                <a:lnTo>
                  <a:pt x="282139" y="41909"/>
                </a:lnTo>
                <a:lnTo>
                  <a:pt x="139632" y="0"/>
                </a:lnTo>
                <a:close/>
              </a:path>
              <a:path w="282139" h="2255519">
                <a:moveTo>
                  <a:pt x="215105" y="196087"/>
                </a:moveTo>
                <a:lnTo>
                  <a:pt x="174951" y="196087"/>
                </a:lnTo>
                <a:lnTo>
                  <a:pt x="186724" y="261365"/>
                </a:lnTo>
                <a:lnTo>
                  <a:pt x="215105" y="196087"/>
                </a:lnTo>
                <a:close/>
              </a:path>
            </a:pathLst>
          </a:custGeom>
          <a:solidFill>
            <a:srgbClr val="F1F1F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9593" y="3961384"/>
            <a:ext cx="904303" cy="2027148"/>
          </a:xfrm>
          <a:custGeom>
            <a:avLst/>
            <a:gdLst/>
            <a:ahLst/>
            <a:cxnLst/>
            <a:rect l="l" t="t" r="r" b="b"/>
            <a:pathLst>
              <a:path w="904303" h="2027148">
                <a:moveTo>
                  <a:pt x="0" y="0"/>
                </a:moveTo>
                <a:lnTo>
                  <a:pt x="30734" y="168529"/>
                </a:lnTo>
                <a:lnTo>
                  <a:pt x="64274" y="333117"/>
                </a:lnTo>
                <a:lnTo>
                  <a:pt x="100393" y="493243"/>
                </a:lnTo>
                <a:lnTo>
                  <a:pt x="138861" y="648384"/>
                </a:lnTo>
                <a:lnTo>
                  <a:pt x="179450" y="798019"/>
                </a:lnTo>
                <a:lnTo>
                  <a:pt x="221931" y="941627"/>
                </a:lnTo>
                <a:lnTo>
                  <a:pt x="266076" y="1078686"/>
                </a:lnTo>
                <a:lnTo>
                  <a:pt x="311658" y="1208674"/>
                </a:lnTo>
                <a:lnTo>
                  <a:pt x="358446" y="1331070"/>
                </a:lnTo>
                <a:lnTo>
                  <a:pt x="406214" y="1445352"/>
                </a:lnTo>
                <a:lnTo>
                  <a:pt x="454732" y="1550998"/>
                </a:lnTo>
                <a:lnTo>
                  <a:pt x="503855" y="1647633"/>
                </a:lnTo>
                <a:lnTo>
                  <a:pt x="553105" y="1734297"/>
                </a:lnTo>
                <a:lnTo>
                  <a:pt x="602504" y="1810907"/>
                </a:lnTo>
                <a:lnTo>
                  <a:pt x="651740" y="1876795"/>
                </a:lnTo>
                <a:lnTo>
                  <a:pt x="700584" y="1931439"/>
                </a:lnTo>
                <a:lnTo>
                  <a:pt x="748808" y="1974318"/>
                </a:lnTo>
                <a:lnTo>
                  <a:pt x="796183" y="2004910"/>
                </a:lnTo>
                <a:lnTo>
                  <a:pt x="842482" y="2022694"/>
                </a:lnTo>
                <a:lnTo>
                  <a:pt x="887476" y="2027148"/>
                </a:lnTo>
                <a:lnTo>
                  <a:pt x="893140" y="2026843"/>
                </a:lnTo>
                <a:lnTo>
                  <a:pt x="898753" y="2026196"/>
                </a:lnTo>
                <a:lnTo>
                  <a:pt x="904303" y="2025192"/>
                </a:lnTo>
                <a:lnTo>
                  <a:pt x="880943" y="1895529"/>
                </a:lnTo>
                <a:lnTo>
                  <a:pt x="837646" y="1895529"/>
                </a:lnTo>
                <a:lnTo>
                  <a:pt x="793137" y="1883685"/>
                </a:lnTo>
                <a:lnTo>
                  <a:pt x="747448" y="1859430"/>
                </a:lnTo>
                <a:lnTo>
                  <a:pt x="700794" y="1823232"/>
                </a:lnTo>
                <a:lnTo>
                  <a:pt x="653394" y="1775555"/>
                </a:lnTo>
                <a:lnTo>
                  <a:pt x="605462" y="1716867"/>
                </a:lnTo>
                <a:lnTo>
                  <a:pt x="557127" y="1647487"/>
                </a:lnTo>
                <a:lnTo>
                  <a:pt x="508873" y="1568319"/>
                </a:lnTo>
                <a:lnTo>
                  <a:pt x="460649" y="1479392"/>
                </a:lnTo>
                <a:lnTo>
                  <a:pt x="412761" y="1381317"/>
                </a:lnTo>
                <a:lnTo>
                  <a:pt x="365425" y="1274560"/>
                </a:lnTo>
                <a:lnTo>
                  <a:pt x="318857" y="1159589"/>
                </a:lnTo>
                <a:lnTo>
                  <a:pt x="273276" y="1036868"/>
                </a:lnTo>
                <a:lnTo>
                  <a:pt x="228897" y="906864"/>
                </a:lnTo>
                <a:lnTo>
                  <a:pt x="185936" y="770044"/>
                </a:lnTo>
                <a:lnTo>
                  <a:pt x="144612" y="626872"/>
                </a:lnTo>
                <a:lnTo>
                  <a:pt x="105139" y="477816"/>
                </a:lnTo>
                <a:lnTo>
                  <a:pt x="67735" y="323341"/>
                </a:lnTo>
                <a:lnTo>
                  <a:pt x="32616" y="163913"/>
                </a:lnTo>
                <a:lnTo>
                  <a:pt x="0" y="0"/>
                </a:lnTo>
                <a:close/>
              </a:path>
              <a:path w="904303" h="2027148">
                <a:moveTo>
                  <a:pt x="880757" y="1894497"/>
                </a:moveTo>
                <a:lnTo>
                  <a:pt x="837646" y="1895529"/>
                </a:lnTo>
                <a:lnTo>
                  <a:pt x="880943" y="1895529"/>
                </a:lnTo>
                <a:lnTo>
                  <a:pt x="880757" y="1894497"/>
                </a:lnTo>
                <a:close/>
              </a:path>
            </a:pathLst>
          </a:custGeom>
          <a:solidFill>
            <a:srgbClr val="C3C3C3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1"/>
          <p:cNvSpPr txBox="1">
            <a:spLocks/>
          </p:cNvSpPr>
          <p:nvPr/>
        </p:nvSpPr>
        <p:spPr>
          <a:xfrm>
            <a:off x="4860032" y="1772816"/>
            <a:ext cx="3816424" cy="50405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marR="1270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j-ea"/>
                <a:cs typeface="Times New Roman"/>
              </a:rPr>
              <a:t>принятие решения о бюджете на очередной финансовый год и плановый период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Times New Roman"/>
            </a:endParaRPr>
          </a:p>
        </p:txBody>
      </p:sp>
      <p:sp>
        <p:nvSpPr>
          <p:cNvPr id="16" name="object 11"/>
          <p:cNvSpPr txBox="1">
            <a:spLocks/>
          </p:cNvSpPr>
          <p:nvPr/>
        </p:nvSpPr>
        <p:spPr>
          <a:xfrm>
            <a:off x="5076056" y="2564904"/>
            <a:ext cx="4032448" cy="50405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marR="1270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j-ea"/>
                <a:cs typeface="Times New Roman"/>
              </a:rPr>
              <a:t>получение доходов бюджета и распределение бюджетных средств в соответствии с решением о бюджете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Times New Roman"/>
            </a:endParaRPr>
          </a:p>
        </p:txBody>
      </p:sp>
      <p:sp>
        <p:nvSpPr>
          <p:cNvPr id="17" name="object 11"/>
          <p:cNvSpPr txBox="1">
            <a:spLocks/>
          </p:cNvSpPr>
          <p:nvPr/>
        </p:nvSpPr>
        <p:spPr>
          <a:xfrm>
            <a:off x="5508104" y="4221088"/>
            <a:ext cx="3600400" cy="50405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marR="1270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j-ea"/>
                <a:cs typeface="Times New Roman"/>
              </a:rPr>
              <a:t>принятие решения об исполнении бюджета за отчетный финансовый год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Times New Roman"/>
            </a:endParaRPr>
          </a:p>
        </p:txBody>
      </p:sp>
      <p:sp>
        <p:nvSpPr>
          <p:cNvPr id="18" name="object 11"/>
          <p:cNvSpPr txBox="1">
            <a:spLocks/>
          </p:cNvSpPr>
          <p:nvPr/>
        </p:nvSpPr>
        <p:spPr>
          <a:xfrm>
            <a:off x="5724128" y="5013176"/>
            <a:ext cx="3456384" cy="50405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marR="1270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j-ea"/>
                <a:cs typeface="Times New Roman"/>
              </a:rPr>
              <a:t>подготовка экономического обоснования</a:t>
            </a:r>
            <a:r>
              <a:rPr kumimoji="0" lang="ru-RU" sz="1400" b="1" i="0" u="none" strike="noStrike" kern="1200" cap="none" spc="0" normalizeH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j-ea"/>
                <a:cs typeface="Times New Roman"/>
              </a:rPr>
              <a:t> доходов и расходов бюджета</a:t>
            </a: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Times New Roman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0"/>
            <a:ext cx="9144000" cy="93610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ea typeface="+mj-ea"/>
                <a:cs typeface="+mj-cs"/>
              </a:rPr>
              <a:t>Бюджетный процесс – ежегодное формирование и исполнение бюджета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34478" y="3212973"/>
            <a:ext cx="126" cy="142112"/>
          </a:xfrm>
          <a:custGeom>
            <a:avLst/>
            <a:gdLst/>
            <a:ahLst/>
            <a:cxnLst/>
            <a:rect l="l" t="t" r="r" b="b"/>
            <a:pathLst>
              <a:path w="126" h="142112">
                <a:moveTo>
                  <a:pt x="0" y="0"/>
                </a:moveTo>
                <a:lnTo>
                  <a:pt x="126" y="142112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19929" y="2303272"/>
            <a:ext cx="5080" cy="579119"/>
          </a:xfrm>
          <a:custGeom>
            <a:avLst/>
            <a:gdLst/>
            <a:ahLst/>
            <a:cxnLst/>
            <a:rect l="l" t="t" r="r" b="b"/>
            <a:pathLst>
              <a:path w="5080" h="579119">
                <a:moveTo>
                  <a:pt x="0" y="0"/>
                </a:moveTo>
                <a:lnTo>
                  <a:pt x="5080" y="57911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84527" y="2216530"/>
            <a:ext cx="2840482" cy="579120"/>
          </a:xfrm>
          <a:custGeom>
            <a:avLst/>
            <a:gdLst/>
            <a:ahLst/>
            <a:cxnLst/>
            <a:rect l="l" t="t" r="r" b="b"/>
            <a:pathLst>
              <a:path w="2840482" h="579120">
                <a:moveTo>
                  <a:pt x="0" y="579120"/>
                </a:moveTo>
                <a:lnTo>
                  <a:pt x="0" y="289560"/>
                </a:lnTo>
                <a:lnTo>
                  <a:pt x="2840482" y="289560"/>
                </a:lnTo>
                <a:lnTo>
                  <a:pt x="2840482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25009" y="3302761"/>
            <a:ext cx="0" cy="73533"/>
          </a:xfrm>
          <a:custGeom>
            <a:avLst/>
            <a:gdLst/>
            <a:ahLst/>
            <a:cxnLst/>
            <a:rect l="l" t="t" r="r" b="b"/>
            <a:pathLst>
              <a:path h="73533">
                <a:moveTo>
                  <a:pt x="0" y="0"/>
                </a:moveTo>
                <a:lnTo>
                  <a:pt x="0" y="73533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832217" y="3284982"/>
            <a:ext cx="0" cy="260857"/>
          </a:xfrm>
          <a:custGeom>
            <a:avLst/>
            <a:gdLst/>
            <a:ahLst/>
            <a:cxnLst/>
            <a:rect l="l" t="t" r="r" b="b"/>
            <a:pathLst>
              <a:path h="260857">
                <a:moveTo>
                  <a:pt x="0" y="260857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91639" y="3039491"/>
            <a:ext cx="0" cy="533400"/>
          </a:xfrm>
          <a:custGeom>
            <a:avLst/>
            <a:gdLst/>
            <a:ahLst/>
            <a:cxnLst/>
            <a:rect l="l" t="t" r="r" b="b"/>
            <a:pathLst>
              <a:path h="533400">
                <a:moveTo>
                  <a:pt x="0" y="0"/>
                </a:moveTo>
                <a:lnTo>
                  <a:pt x="0" y="5334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94888" y="1680972"/>
            <a:ext cx="2496312" cy="7391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51276" y="1717548"/>
            <a:ext cx="2337816" cy="630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72611" y="1723644"/>
            <a:ext cx="2295143" cy="5882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539744" y="1811020"/>
            <a:ext cx="1962150" cy="330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spc="-20" smtClean="0">
                <a:solidFill>
                  <a:srgbClr val="FFFFFF"/>
                </a:solidFill>
                <a:cs typeface="Calibri"/>
              </a:rPr>
              <a:t>Д</a:t>
            </a:r>
            <a:r>
              <a:rPr sz="2000" b="1" spc="-35" smtClean="0">
                <a:solidFill>
                  <a:srgbClr val="FFFFFF"/>
                </a:solidFill>
                <a:cs typeface="Calibri"/>
              </a:rPr>
              <a:t>ох</a:t>
            </a:r>
            <a:r>
              <a:rPr sz="2000" b="1" spc="-50" smtClean="0">
                <a:solidFill>
                  <a:srgbClr val="FFFFFF"/>
                </a:solidFill>
                <a:cs typeface="Calibri"/>
              </a:rPr>
              <a:t>о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ды</a:t>
            </a:r>
            <a:r>
              <a:rPr sz="2000" b="1" spc="-10" smtClean="0">
                <a:solidFill>
                  <a:srgbClr val="FFFFFF"/>
                </a:solidFill>
                <a:cs typeface="Calibri"/>
              </a:rPr>
              <a:t> 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б</a:t>
            </a:r>
            <a:r>
              <a:rPr sz="2000" b="1" spc="-45" smtClean="0">
                <a:solidFill>
                  <a:srgbClr val="FFFFFF"/>
                </a:solidFill>
                <a:cs typeface="Calibri"/>
              </a:rPr>
              <a:t>ю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д</a:t>
            </a:r>
            <a:r>
              <a:rPr sz="2000" b="1" spc="-40" smtClean="0">
                <a:solidFill>
                  <a:srgbClr val="FFFFFF"/>
                </a:solidFill>
                <a:cs typeface="Calibri"/>
              </a:rPr>
              <a:t>ж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ета</a:t>
            </a:r>
            <a:endParaRPr sz="2000"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286755" y="1717548"/>
            <a:ext cx="460248" cy="6309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308091" y="1723644"/>
            <a:ext cx="417575" cy="5882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222491" y="2552700"/>
            <a:ext cx="2802636" cy="10256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41007" y="2569464"/>
            <a:ext cx="2218944" cy="6309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62343" y="2575560"/>
            <a:ext cx="2176272" cy="58826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731000" y="2664459"/>
            <a:ext cx="1788795" cy="330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smtClean="0">
                <a:solidFill>
                  <a:srgbClr val="FFFFFF"/>
                </a:solidFill>
                <a:cs typeface="Calibri"/>
              </a:rPr>
              <a:t>Безво</a:t>
            </a:r>
            <a:r>
              <a:rPr sz="2000" b="1" spc="-10" smtClean="0">
                <a:solidFill>
                  <a:srgbClr val="FFFFFF"/>
                </a:solidFill>
                <a:cs typeface="Calibri"/>
              </a:rPr>
              <a:t>з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ме</a:t>
            </a:r>
            <a:r>
              <a:rPr sz="2000" b="1" spc="-20" smtClean="0">
                <a:solidFill>
                  <a:srgbClr val="FFFFFF"/>
                </a:solidFill>
                <a:cs typeface="Calibri"/>
              </a:rPr>
              <a:t>з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дные</a:t>
            </a:r>
            <a:endParaRPr sz="2000"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720840" y="2874264"/>
            <a:ext cx="1805940" cy="63093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742176" y="2880360"/>
            <a:ext cx="1763268" cy="58826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910831" y="2969259"/>
            <a:ext cx="1430020" cy="330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smtClean="0">
                <a:solidFill>
                  <a:srgbClr val="FFFFFF"/>
                </a:solidFill>
                <a:cs typeface="Calibri"/>
              </a:rPr>
              <a:t>поступления</a:t>
            </a:r>
            <a:endParaRPr sz="2000"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124443" y="2874264"/>
            <a:ext cx="460248" cy="6309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145780" y="2880360"/>
            <a:ext cx="417575" cy="5882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217164" y="2682239"/>
            <a:ext cx="2939795" cy="74371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261359" y="2721864"/>
            <a:ext cx="2791967" cy="63093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282696" y="2727960"/>
            <a:ext cx="2749296" cy="58826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450716" y="2816859"/>
            <a:ext cx="2415540" cy="330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smtClean="0">
                <a:solidFill>
                  <a:srgbClr val="FFFFFF"/>
                </a:solidFill>
                <a:cs typeface="Calibri"/>
              </a:rPr>
              <a:t>Нен</a:t>
            </a:r>
            <a:r>
              <a:rPr sz="2000" b="1" spc="-10" smtClean="0">
                <a:solidFill>
                  <a:srgbClr val="FFFFFF"/>
                </a:solidFill>
                <a:cs typeface="Calibri"/>
              </a:rPr>
              <a:t>а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ло</a:t>
            </a:r>
            <a:r>
              <a:rPr sz="2000" b="1" spc="-15" smtClean="0">
                <a:solidFill>
                  <a:srgbClr val="FFFFFF"/>
                </a:solidFill>
                <a:cs typeface="Calibri"/>
              </a:rPr>
              <a:t>г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ов</a:t>
            </a:r>
            <a:r>
              <a:rPr sz="2000" b="1" spc="5" smtClean="0">
                <a:solidFill>
                  <a:srgbClr val="FFFFFF"/>
                </a:solidFill>
                <a:cs typeface="Calibri"/>
              </a:rPr>
              <a:t>ы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е</a:t>
            </a:r>
            <a:r>
              <a:rPr sz="2000" b="1" spc="-20" smtClean="0">
                <a:solidFill>
                  <a:srgbClr val="FFFFFF"/>
                </a:solidFill>
                <a:cs typeface="Calibri"/>
              </a:rPr>
              <a:t> </a:t>
            </a:r>
            <a:r>
              <a:rPr sz="2000" b="1" spc="-30" smtClean="0">
                <a:solidFill>
                  <a:srgbClr val="FFFFFF"/>
                </a:solidFill>
                <a:cs typeface="Calibri"/>
              </a:rPr>
              <a:t>д</a:t>
            </a:r>
            <a:r>
              <a:rPr sz="2000" b="1" spc="-35" smtClean="0">
                <a:solidFill>
                  <a:srgbClr val="FFFFFF"/>
                </a:solidFill>
                <a:cs typeface="Calibri"/>
              </a:rPr>
              <a:t>ох</a:t>
            </a:r>
            <a:r>
              <a:rPr sz="2000" b="1" spc="-50" smtClean="0">
                <a:solidFill>
                  <a:srgbClr val="FFFFFF"/>
                </a:solidFill>
                <a:cs typeface="Calibri"/>
              </a:rPr>
              <a:t>о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ды</a:t>
            </a:r>
            <a:endParaRPr sz="2000"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650991" y="2721864"/>
            <a:ext cx="460248" cy="6309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672328" y="2727960"/>
            <a:ext cx="417575" cy="5882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5843" y="2688335"/>
            <a:ext cx="2807208" cy="73761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16051" y="2721864"/>
            <a:ext cx="2525268" cy="63093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37387" y="2727960"/>
            <a:ext cx="2482596" cy="58826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604824" y="2816859"/>
            <a:ext cx="2148840" cy="330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smtClean="0">
                <a:solidFill>
                  <a:srgbClr val="FFFFFF"/>
                </a:solidFill>
                <a:cs typeface="Calibri"/>
              </a:rPr>
              <a:t>Н</a:t>
            </a:r>
            <a:r>
              <a:rPr sz="2000" b="1" spc="-10" smtClean="0">
                <a:solidFill>
                  <a:srgbClr val="FFFFFF"/>
                </a:solidFill>
                <a:cs typeface="Calibri"/>
              </a:rPr>
              <a:t>а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ло</a:t>
            </a:r>
            <a:r>
              <a:rPr sz="2000" b="1" spc="-15" smtClean="0">
                <a:solidFill>
                  <a:srgbClr val="FFFFFF"/>
                </a:solidFill>
                <a:cs typeface="Calibri"/>
              </a:rPr>
              <a:t>г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ов</a:t>
            </a:r>
            <a:r>
              <a:rPr sz="2000" b="1" spc="5" smtClean="0">
                <a:solidFill>
                  <a:srgbClr val="FFFFFF"/>
                </a:solidFill>
                <a:cs typeface="Calibri"/>
              </a:rPr>
              <a:t>ы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е</a:t>
            </a:r>
            <a:r>
              <a:rPr sz="2000" b="1" spc="-20" smtClean="0">
                <a:solidFill>
                  <a:srgbClr val="FFFFFF"/>
                </a:solidFill>
                <a:cs typeface="Calibri"/>
              </a:rPr>
              <a:t> </a:t>
            </a:r>
            <a:r>
              <a:rPr sz="2000" b="1" spc="-30" smtClean="0">
                <a:solidFill>
                  <a:srgbClr val="FFFFFF"/>
                </a:solidFill>
                <a:cs typeface="Calibri"/>
              </a:rPr>
              <a:t>д</a:t>
            </a:r>
            <a:r>
              <a:rPr sz="2000" b="1" spc="-35" smtClean="0">
                <a:solidFill>
                  <a:srgbClr val="FFFFFF"/>
                </a:solidFill>
                <a:cs typeface="Calibri"/>
              </a:rPr>
              <a:t>ох</a:t>
            </a:r>
            <a:r>
              <a:rPr sz="2000" b="1" spc="-50" smtClean="0">
                <a:solidFill>
                  <a:srgbClr val="FFFFFF"/>
                </a:solidFill>
                <a:cs typeface="Calibri"/>
              </a:rPr>
              <a:t>о</a:t>
            </a:r>
            <a:r>
              <a:rPr sz="2000" b="1" spc="0" smtClean="0">
                <a:solidFill>
                  <a:srgbClr val="FFFFFF"/>
                </a:solidFill>
                <a:cs typeface="Calibri"/>
              </a:rPr>
              <a:t>ды</a:t>
            </a:r>
            <a:endParaRPr sz="2000"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538983" y="2721864"/>
            <a:ext cx="460248" cy="6309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560320" y="2727960"/>
            <a:ext cx="417575" cy="5882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91084" y="3328415"/>
            <a:ext cx="2761488" cy="352958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579526" y="3582416"/>
            <a:ext cx="2181860" cy="12420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0" algn="ctr">
              <a:lnSpc>
                <a:spcPct val="100000"/>
              </a:lnSpc>
            </a:pPr>
            <a:r>
              <a:rPr sz="1600" b="1" spc="-10" smtClean="0">
                <a:cs typeface="Calibri"/>
              </a:rPr>
              <a:t>Поступления от</a:t>
            </a:r>
            <a:r>
              <a:rPr sz="1600" b="1" spc="-5" smtClean="0">
                <a:cs typeface="Calibri"/>
              </a:rPr>
              <a:t> </a:t>
            </a:r>
            <a:r>
              <a:rPr sz="1600" b="1" spc="-10" smtClean="0">
                <a:cs typeface="Calibri"/>
              </a:rPr>
              <a:t>уплаты нал</a:t>
            </a:r>
            <a:r>
              <a:rPr sz="1600" b="1" spc="-5" smtClean="0">
                <a:cs typeface="Calibri"/>
              </a:rPr>
              <a:t>о</a:t>
            </a:r>
            <a:r>
              <a:rPr sz="1600" b="1" spc="-10" smtClean="0">
                <a:cs typeface="Calibri"/>
              </a:rPr>
              <a:t>гов,</a:t>
            </a:r>
            <a:r>
              <a:rPr sz="1600" b="1" spc="-15" smtClean="0">
                <a:cs typeface="Calibri"/>
              </a:rPr>
              <a:t> </a:t>
            </a:r>
            <a:r>
              <a:rPr sz="1600" b="1" spc="-10" smtClean="0">
                <a:cs typeface="Calibri"/>
              </a:rPr>
              <a:t>уста</a:t>
            </a:r>
            <a:r>
              <a:rPr sz="1600" b="1" spc="-5" smtClean="0">
                <a:cs typeface="Calibri"/>
              </a:rPr>
              <a:t>н</a:t>
            </a:r>
            <a:r>
              <a:rPr sz="1600" b="1" spc="-10" smtClean="0">
                <a:cs typeface="Calibri"/>
              </a:rPr>
              <a:t>овле</a:t>
            </a:r>
            <a:r>
              <a:rPr sz="1600" b="1" spc="-5" smtClean="0">
                <a:cs typeface="Calibri"/>
              </a:rPr>
              <a:t>н</a:t>
            </a:r>
            <a:r>
              <a:rPr sz="1600" b="1" spc="-10" smtClean="0">
                <a:cs typeface="Calibri"/>
              </a:rPr>
              <a:t>ных Налоговы</a:t>
            </a:r>
            <a:r>
              <a:rPr sz="1600" b="1" spc="-15" smtClean="0">
                <a:cs typeface="Calibri"/>
              </a:rPr>
              <a:t>м </a:t>
            </a:r>
            <a:r>
              <a:rPr sz="1600" b="1" spc="-10" smtClean="0">
                <a:cs typeface="Calibri"/>
              </a:rPr>
              <a:t>к</a:t>
            </a:r>
            <a:r>
              <a:rPr sz="1600" b="1" spc="-5" smtClean="0">
                <a:cs typeface="Calibri"/>
              </a:rPr>
              <a:t>о</a:t>
            </a:r>
            <a:r>
              <a:rPr sz="1600" b="1" spc="-15" smtClean="0">
                <a:cs typeface="Calibri"/>
              </a:rPr>
              <a:t>д</a:t>
            </a:r>
            <a:r>
              <a:rPr sz="1600" b="1" spc="-10" smtClean="0">
                <a:cs typeface="Calibri"/>
              </a:rPr>
              <a:t>ек</a:t>
            </a:r>
            <a:r>
              <a:rPr sz="1600" b="1" spc="-5" smtClean="0">
                <a:cs typeface="Calibri"/>
              </a:rPr>
              <a:t>с</a:t>
            </a:r>
            <a:r>
              <a:rPr sz="1600" b="1" spc="-10" smtClean="0">
                <a:cs typeface="Calibri"/>
              </a:rPr>
              <a:t>ом Р</a:t>
            </a:r>
            <a:r>
              <a:rPr sz="1600" b="1" spc="-5" smtClean="0">
                <a:cs typeface="Calibri"/>
              </a:rPr>
              <a:t>о</a:t>
            </a:r>
            <a:r>
              <a:rPr sz="1600" b="1" spc="-10" smtClean="0">
                <a:cs typeface="Calibri"/>
              </a:rPr>
              <a:t>ссийской</a:t>
            </a:r>
            <a:r>
              <a:rPr sz="1600" b="1" spc="-5" smtClean="0">
                <a:cs typeface="Calibri"/>
              </a:rPr>
              <a:t> </a:t>
            </a:r>
            <a:r>
              <a:rPr sz="1600" b="1" spc="-20" smtClean="0">
                <a:cs typeface="Calibri"/>
              </a:rPr>
              <a:t>Ф</a:t>
            </a:r>
            <a:r>
              <a:rPr sz="1600" b="1" spc="-10" smtClean="0">
                <a:cs typeface="Calibri"/>
              </a:rPr>
              <a:t>еде</a:t>
            </a:r>
            <a:r>
              <a:rPr sz="1600" b="1" spc="-20" smtClean="0">
                <a:cs typeface="Calibri"/>
              </a:rPr>
              <a:t>р</a:t>
            </a:r>
            <a:r>
              <a:rPr sz="1600" b="1" spc="-10" smtClean="0">
                <a:cs typeface="Calibri"/>
              </a:rPr>
              <a:t>аци</a:t>
            </a:r>
            <a:r>
              <a:rPr sz="1600" b="1" spc="0" smtClean="0">
                <a:cs typeface="Calibri"/>
              </a:rPr>
              <a:t>и</a:t>
            </a:r>
            <a:r>
              <a:rPr sz="1600" spc="-5" smtClean="0">
                <a:cs typeface="Calibri"/>
              </a:rPr>
              <a:t>, </a:t>
            </a:r>
            <a:r>
              <a:rPr sz="1600" spc="-10" smtClean="0">
                <a:cs typeface="Calibri"/>
              </a:rPr>
              <a:t>например:</a:t>
            </a:r>
            <a:endParaRPr sz="1600"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92658" y="5030978"/>
            <a:ext cx="1692275" cy="13944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00" smtClean="0">
                <a:cs typeface="Calibri"/>
              </a:rPr>
              <a:t>→</a:t>
            </a:r>
            <a:r>
              <a:rPr sz="1500" spc="5" smtClean="0">
                <a:cs typeface="Calibri"/>
              </a:rPr>
              <a:t> </a:t>
            </a:r>
            <a:r>
              <a:rPr sz="1500" spc="0" smtClean="0">
                <a:cs typeface="Calibri"/>
              </a:rPr>
              <a:t>налог</a:t>
            </a:r>
            <a:r>
              <a:rPr sz="1500" spc="-30" smtClean="0">
                <a:cs typeface="Calibri"/>
              </a:rPr>
              <a:t> </a:t>
            </a:r>
            <a:r>
              <a:rPr sz="1500" spc="0" smtClean="0">
                <a:cs typeface="Calibri"/>
              </a:rPr>
              <a:t>на</a:t>
            </a:r>
            <a:r>
              <a:rPr sz="1500" spc="-15" smtClean="0">
                <a:cs typeface="Calibri"/>
              </a:rPr>
              <a:t> </a:t>
            </a:r>
            <a:r>
              <a:rPr sz="1500" spc="0" smtClean="0">
                <a:cs typeface="Calibri"/>
              </a:rPr>
              <a:t>при</a:t>
            </a:r>
            <a:r>
              <a:rPr sz="1500" spc="5" smtClean="0">
                <a:cs typeface="Calibri"/>
              </a:rPr>
              <a:t>б</a:t>
            </a:r>
            <a:r>
              <a:rPr sz="1500" spc="-5" smtClean="0">
                <a:cs typeface="Calibri"/>
              </a:rPr>
              <a:t>ы</a:t>
            </a:r>
            <a:r>
              <a:rPr sz="1500" spc="0" smtClean="0">
                <a:cs typeface="Calibri"/>
              </a:rPr>
              <a:t>ль</a:t>
            </a:r>
            <a:endParaRPr sz="1500">
              <a:cs typeface="Calibri"/>
            </a:endParaRPr>
          </a:p>
          <a:p>
            <a:pPr marR="140335" algn="ctr">
              <a:lnSpc>
                <a:spcPct val="100000"/>
              </a:lnSpc>
            </a:pPr>
            <a:r>
              <a:rPr sz="1500" smtClean="0">
                <a:cs typeface="Calibri"/>
              </a:rPr>
              <a:t>организаций</a:t>
            </a:r>
            <a:r>
              <a:rPr sz="1500" spc="-5" smtClean="0">
                <a:cs typeface="Calibri"/>
              </a:rPr>
              <a:t>;</a:t>
            </a:r>
            <a:endParaRPr sz="1500"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500" smtClean="0">
                <a:cs typeface="Calibri"/>
              </a:rPr>
              <a:t>→</a:t>
            </a:r>
            <a:r>
              <a:rPr sz="1500" spc="5" smtClean="0">
                <a:cs typeface="Calibri"/>
              </a:rPr>
              <a:t> </a:t>
            </a:r>
            <a:r>
              <a:rPr sz="1500" spc="0" smtClean="0">
                <a:cs typeface="Calibri"/>
              </a:rPr>
              <a:t>акциз</a:t>
            </a:r>
            <a:r>
              <a:rPr sz="1500" spc="-5" smtClean="0">
                <a:cs typeface="Calibri"/>
              </a:rPr>
              <a:t>ы;</a:t>
            </a:r>
            <a:endParaRPr sz="1500">
              <a:cs typeface="Calibri"/>
            </a:endParaRPr>
          </a:p>
          <a:p>
            <a:pPr marL="227329" marR="107950" indent="-215265">
              <a:lnSpc>
                <a:spcPct val="100000"/>
              </a:lnSpc>
            </a:pPr>
            <a:r>
              <a:rPr sz="1500" smtClean="0">
                <a:cs typeface="Calibri"/>
              </a:rPr>
              <a:t>→</a:t>
            </a:r>
            <a:r>
              <a:rPr sz="1500" spc="5" smtClean="0">
                <a:cs typeface="Calibri"/>
              </a:rPr>
              <a:t> </a:t>
            </a:r>
            <a:r>
              <a:rPr sz="1500" spc="0" smtClean="0">
                <a:cs typeface="Calibri"/>
              </a:rPr>
              <a:t>налог</a:t>
            </a:r>
            <a:r>
              <a:rPr sz="1500" spc="-30" smtClean="0">
                <a:cs typeface="Calibri"/>
              </a:rPr>
              <a:t> </a:t>
            </a:r>
            <a:r>
              <a:rPr sz="1500" spc="0" smtClean="0">
                <a:cs typeface="Calibri"/>
              </a:rPr>
              <a:t>на</a:t>
            </a:r>
            <a:r>
              <a:rPr sz="1500" spc="-15" smtClean="0">
                <a:cs typeface="Calibri"/>
              </a:rPr>
              <a:t> </a:t>
            </a:r>
            <a:r>
              <a:rPr sz="1500" spc="0" smtClean="0">
                <a:cs typeface="Calibri"/>
              </a:rPr>
              <a:t>доходы физическ</a:t>
            </a:r>
            <a:r>
              <a:rPr sz="1500" spc="5" smtClean="0">
                <a:cs typeface="Calibri"/>
              </a:rPr>
              <a:t>и</a:t>
            </a:r>
            <a:r>
              <a:rPr sz="1500" spc="0" smtClean="0">
                <a:cs typeface="Calibri"/>
              </a:rPr>
              <a:t>х</a:t>
            </a:r>
            <a:r>
              <a:rPr sz="1500" spc="-5" smtClean="0">
                <a:cs typeface="Calibri"/>
              </a:rPr>
              <a:t> </a:t>
            </a:r>
            <a:r>
              <a:rPr sz="1500" spc="0" smtClean="0">
                <a:cs typeface="Calibri"/>
              </a:rPr>
              <a:t>л</a:t>
            </a:r>
            <a:r>
              <a:rPr sz="1500" spc="5" smtClean="0">
                <a:cs typeface="Calibri"/>
              </a:rPr>
              <a:t>и</a:t>
            </a:r>
            <a:r>
              <a:rPr sz="1500" spc="0" smtClean="0">
                <a:cs typeface="Calibri"/>
              </a:rPr>
              <a:t>ц</a:t>
            </a:r>
            <a:r>
              <a:rPr sz="1500" spc="-5" smtClean="0">
                <a:cs typeface="Calibri"/>
              </a:rPr>
              <a:t>;</a:t>
            </a:r>
            <a:endParaRPr sz="1500"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500" smtClean="0">
                <a:cs typeface="Calibri"/>
              </a:rPr>
              <a:t>→</a:t>
            </a:r>
            <a:r>
              <a:rPr sz="1500" spc="5" smtClean="0">
                <a:cs typeface="Calibri"/>
              </a:rPr>
              <a:t> </a:t>
            </a:r>
            <a:r>
              <a:rPr sz="1500" spc="0" smtClean="0">
                <a:cs typeface="Calibri"/>
              </a:rPr>
              <a:t>д</a:t>
            </a:r>
            <a:r>
              <a:rPr sz="1500" spc="5" smtClean="0">
                <a:cs typeface="Calibri"/>
              </a:rPr>
              <a:t>р</a:t>
            </a:r>
            <a:r>
              <a:rPr sz="1500" spc="0" smtClean="0">
                <a:cs typeface="Calibri"/>
              </a:rPr>
              <a:t>угие</a:t>
            </a:r>
            <a:r>
              <a:rPr sz="1500" spc="-30" smtClean="0">
                <a:cs typeface="Calibri"/>
              </a:rPr>
              <a:t> </a:t>
            </a:r>
            <a:r>
              <a:rPr sz="1500" spc="0" smtClean="0">
                <a:cs typeface="Calibri"/>
              </a:rPr>
              <a:t>налоги.</a:t>
            </a:r>
            <a:endParaRPr sz="1500">
              <a:cs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260591" y="3332988"/>
            <a:ext cx="2731008" cy="352501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6451219" y="4140834"/>
            <a:ext cx="2349500" cy="17303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635" algn="ctr">
              <a:lnSpc>
                <a:spcPct val="100000"/>
              </a:lnSpc>
            </a:pPr>
            <a:r>
              <a:rPr sz="1600" b="1" spc="-10" smtClean="0">
                <a:cs typeface="Calibri"/>
              </a:rPr>
              <a:t>П</a:t>
            </a:r>
            <a:r>
              <a:rPr sz="1600" b="1" spc="-5" smtClean="0">
                <a:cs typeface="Calibri"/>
              </a:rPr>
              <a:t>о</a:t>
            </a:r>
            <a:r>
              <a:rPr sz="1600" b="1" spc="-10" smtClean="0">
                <a:cs typeface="Calibri"/>
              </a:rPr>
              <a:t>ступле</a:t>
            </a:r>
            <a:r>
              <a:rPr sz="1600" b="1" spc="-5" smtClean="0">
                <a:cs typeface="Calibri"/>
              </a:rPr>
              <a:t>н</a:t>
            </a:r>
            <a:r>
              <a:rPr sz="1600" b="1" spc="-10" smtClean="0">
                <a:cs typeface="Calibri"/>
              </a:rPr>
              <a:t>ия</a:t>
            </a:r>
            <a:r>
              <a:rPr sz="1600" b="1" spc="5" smtClean="0">
                <a:cs typeface="Calibri"/>
              </a:rPr>
              <a:t> </a:t>
            </a:r>
            <a:r>
              <a:rPr sz="1600" b="1" spc="-10" smtClean="0">
                <a:cs typeface="Calibri"/>
              </a:rPr>
              <a:t>от</a:t>
            </a:r>
            <a:r>
              <a:rPr sz="1600" b="1" spc="-5" smtClean="0">
                <a:cs typeface="Calibri"/>
              </a:rPr>
              <a:t> </a:t>
            </a:r>
            <a:r>
              <a:rPr sz="1600" b="1" spc="-10" smtClean="0">
                <a:cs typeface="Calibri"/>
              </a:rPr>
              <a:t>д</a:t>
            </a:r>
            <a:r>
              <a:rPr sz="1600" b="1" spc="-20" smtClean="0">
                <a:cs typeface="Calibri"/>
              </a:rPr>
              <a:t>р</a:t>
            </a:r>
            <a:r>
              <a:rPr sz="1600" b="1" spc="-10" smtClean="0">
                <a:cs typeface="Calibri"/>
              </a:rPr>
              <a:t>угих бюджетов бюджетн</a:t>
            </a:r>
            <a:r>
              <a:rPr sz="1600" b="1" spc="-5" smtClean="0">
                <a:cs typeface="Calibri"/>
              </a:rPr>
              <a:t>о</a:t>
            </a:r>
            <a:r>
              <a:rPr sz="1600" b="1" spc="-10" smtClean="0">
                <a:cs typeface="Calibri"/>
              </a:rPr>
              <a:t>й системы </a:t>
            </a:r>
            <a:r>
              <a:rPr sz="1600" b="1" spc="-15" smtClean="0">
                <a:cs typeface="Calibri"/>
              </a:rPr>
              <a:t>(межбю</a:t>
            </a:r>
            <a:r>
              <a:rPr sz="1600" b="1" spc="-20" smtClean="0">
                <a:cs typeface="Calibri"/>
              </a:rPr>
              <a:t>д</a:t>
            </a:r>
            <a:r>
              <a:rPr sz="1600" b="1" spc="-10" smtClean="0">
                <a:cs typeface="Calibri"/>
              </a:rPr>
              <a:t>жет</a:t>
            </a:r>
            <a:r>
              <a:rPr sz="1600" b="1" spc="-5" smtClean="0">
                <a:cs typeface="Calibri"/>
              </a:rPr>
              <a:t>н</a:t>
            </a:r>
            <a:r>
              <a:rPr sz="1600" b="1" spc="-10" smtClean="0">
                <a:cs typeface="Calibri"/>
              </a:rPr>
              <a:t>ые трансферты), ор</a:t>
            </a:r>
            <a:r>
              <a:rPr sz="1600" b="1" spc="-20" smtClean="0">
                <a:cs typeface="Calibri"/>
              </a:rPr>
              <a:t>г</a:t>
            </a:r>
            <a:r>
              <a:rPr sz="1600" b="1" spc="-10" smtClean="0">
                <a:cs typeface="Calibri"/>
              </a:rPr>
              <a:t>а</a:t>
            </a:r>
            <a:r>
              <a:rPr sz="1600" b="1" spc="-5" smtClean="0">
                <a:cs typeface="Calibri"/>
              </a:rPr>
              <a:t>н</a:t>
            </a:r>
            <a:r>
              <a:rPr sz="1600" b="1" spc="-10" smtClean="0">
                <a:cs typeface="Calibri"/>
              </a:rPr>
              <a:t>изаций, граж</a:t>
            </a:r>
            <a:r>
              <a:rPr sz="1600" b="1" spc="-20" smtClean="0">
                <a:cs typeface="Calibri"/>
              </a:rPr>
              <a:t>д</a:t>
            </a:r>
            <a:r>
              <a:rPr sz="1600" b="1" spc="-10" smtClean="0">
                <a:cs typeface="Calibri"/>
              </a:rPr>
              <a:t>ан</a:t>
            </a:r>
            <a:r>
              <a:rPr sz="1600" b="1" spc="-5" smtClean="0">
                <a:cs typeface="Calibri"/>
              </a:rPr>
              <a:t> </a:t>
            </a:r>
            <a:r>
              <a:rPr sz="1600" b="1" spc="-15" smtClean="0">
                <a:cs typeface="Calibri"/>
              </a:rPr>
              <a:t>(</a:t>
            </a:r>
            <a:r>
              <a:rPr sz="1600" b="1" spc="-10" smtClean="0">
                <a:cs typeface="Calibri"/>
              </a:rPr>
              <a:t>кроме</a:t>
            </a:r>
            <a:r>
              <a:rPr sz="1600" b="1" spc="10" smtClean="0">
                <a:cs typeface="Calibri"/>
              </a:rPr>
              <a:t> </a:t>
            </a:r>
            <a:r>
              <a:rPr sz="1600" b="1" spc="-10" smtClean="0">
                <a:cs typeface="Calibri"/>
              </a:rPr>
              <a:t>нал</a:t>
            </a:r>
            <a:r>
              <a:rPr sz="1600" b="1" spc="-5" smtClean="0">
                <a:cs typeface="Calibri"/>
              </a:rPr>
              <a:t>о</a:t>
            </a:r>
            <a:r>
              <a:rPr sz="1600" b="1" spc="-10" smtClean="0">
                <a:cs typeface="Calibri"/>
              </a:rPr>
              <a:t>говых</a:t>
            </a:r>
            <a:r>
              <a:rPr sz="1600" b="1" spc="-15" smtClean="0">
                <a:cs typeface="Calibri"/>
              </a:rPr>
              <a:t> </a:t>
            </a:r>
            <a:r>
              <a:rPr sz="1600" b="1" spc="-10" smtClean="0">
                <a:cs typeface="Calibri"/>
              </a:rPr>
              <a:t>и не</a:t>
            </a:r>
            <a:r>
              <a:rPr sz="1600" b="1" spc="-5" smtClean="0">
                <a:cs typeface="Calibri"/>
              </a:rPr>
              <a:t>н</a:t>
            </a:r>
            <a:r>
              <a:rPr sz="1600" b="1" spc="-10" smtClean="0">
                <a:cs typeface="Calibri"/>
              </a:rPr>
              <a:t>ал</a:t>
            </a:r>
            <a:r>
              <a:rPr sz="1600" b="1" spc="-5" smtClean="0">
                <a:cs typeface="Calibri"/>
              </a:rPr>
              <a:t>о</a:t>
            </a:r>
            <a:r>
              <a:rPr sz="1600" b="1" spc="-10" smtClean="0">
                <a:cs typeface="Calibri"/>
              </a:rPr>
              <a:t>говых</a:t>
            </a:r>
            <a:r>
              <a:rPr sz="1600" b="1" spc="-15" smtClean="0">
                <a:cs typeface="Calibri"/>
              </a:rPr>
              <a:t> д</a:t>
            </a:r>
            <a:r>
              <a:rPr sz="1600" b="1" spc="-10" smtClean="0">
                <a:cs typeface="Calibri"/>
              </a:rPr>
              <a:t>охо</a:t>
            </a:r>
            <a:r>
              <a:rPr sz="1600" b="1" spc="-15" smtClean="0">
                <a:cs typeface="Calibri"/>
              </a:rPr>
              <a:t>д</a:t>
            </a:r>
            <a:r>
              <a:rPr sz="1600" b="1" spc="-10" smtClean="0">
                <a:cs typeface="Calibri"/>
              </a:rPr>
              <a:t>ов).</a:t>
            </a:r>
            <a:endParaRPr sz="1600">
              <a:cs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4519929" y="2303272"/>
            <a:ext cx="3104006" cy="405638"/>
          </a:xfrm>
          <a:custGeom>
            <a:avLst/>
            <a:gdLst/>
            <a:ahLst/>
            <a:cxnLst/>
            <a:rect l="l" t="t" r="r" b="b"/>
            <a:pathLst>
              <a:path w="3104006" h="405638">
                <a:moveTo>
                  <a:pt x="3104006" y="405638"/>
                </a:moveTo>
                <a:lnTo>
                  <a:pt x="3104006" y="202818"/>
                </a:lnTo>
                <a:lnTo>
                  <a:pt x="0" y="202818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3975" marR="12700">
              <a:lnSpc>
                <a:spcPct val="100000"/>
              </a:lnSpc>
            </a:pPr>
            <a:r>
              <a:rPr sz="2200" b="1" spc="-30" smtClean="0">
                <a:solidFill>
                  <a:srgbClr val="0000FF"/>
                </a:solidFill>
                <a:latin typeface="+mn-lt"/>
                <a:cs typeface="Calibri"/>
              </a:rPr>
              <a:t>Д</a:t>
            </a:r>
            <a:r>
              <a:rPr sz="2200" b="1" spc="-60" smtClean="0">
                <a:solidFill>
                  <a:srgbClr val="0000FF"/>
                </a:solidFill>
                <a:latin typeface="+mn-lt"/>
                <a:cs typeface="Calibri"/>
              </a:rPr>
              <a:t>о</a:t>
            </a:r>
            <a:r>
              <a:rPr sz="2200" b="1" spc="-50" smtClean="0">
                <a:solidFill>
                  <a:srgbClr val="0000FF"/>
                </a:solidFill>
                <a:latin typeface="+mn-lt"/>
                <a:cs typeface="Calibri"/>
              </a:rPr>
              <a:t>х</a:t>
            </a:r>
            <a:r>
              <a:rPr sz="2200" b="1" spc="-85" smtClean="0">
                <a:solidFill>
                  <a:srgbClr val="0000FF"/>
                </a:solidFill>
                <a:latin typeface="+mn-lt"/>
                <a:cs typeface="Calibri"/>
              </a:rPr>
              <a:t>о</a:t>
            </a:r>
            <a:r>
              <a:rPr sz="2200" b="1" spc="-15" smtClean="0">
                <a:solidFill>
                  <a:srgbClr val="0000FF"/>
                </a:solidFill>
                <a:latin typeface="+mn-lt"/>
                <a:cs typeface="Calibri"/>
              </a:rPr>
              <a:t>ды</a:t>
            </a:r>
            <a:r>
              <a:rPr sz="2200" b="1" spc="15" smtClean="0">
                <a:solidFill>
                  <a:srgbClr val="0000FF"/>
                </a:solidFill>
                <a:latin typeface="+mn-lt"/>
                <a:cs typeface="Calibri"/>
              </a:rPr>
              <a:t> </a:t>
            </a:r>
            <a:r>
              <a:rPr sz="2200" b="1" spc="-15" smtClean="0">
                <a:solidFill>
                  <a:srgbClr val="0000FF"/>
                </a:solidFill>
                <a:latin typeface="+mn-lt"/>
                <a:cs typeface="Calibri"/>
              </a:rPr>
              <a:t>б</a:t>
            </a:r>
            <a:r>
              <a:rPr sz="2200" b="1" spc="-85" smtClean="0">
                <a:solidFill>
                  <a:srgbClr val="0000FF"/>
                </a:solidFill>
                <a:latin typeface="+mn-lt"/>
                <a:cs typeface="Calibri"/>
              </a:rPr>
              <a:t>ю</a:t>
            </a:r>
            <a:r>
              <a:rPr sz="2200" b="1" spc="-15" smtClean="0">
                <a:solidFill>
                  <a:srgbClr val="0000FF"/>
                </a:solidFill>
                <a:latin typeface="+mn-lt"/>
                <a:cs typeface="Calibri"/>
              </a:rPr>
              <a:t>д</a:t>
            </a:r>
            <a:r>
              <a:rPr sz="2200" b="1" spc="-50" smtClean="0">
                <a:solidFill>
                  <a:srgbClr val="0000FF"/>
                </a:solidFill>
                <a:latin typeface="+mn-lt"/>
                <a:cs typeface="Calibri"/>
              </a:rPr>
              <a:t>ж</a:t>
            </a:r>
            <a:r>
              <a:rPr sz="2200" b="1" spc="-15" smtClean="0">
                <a:solidFill>
                  <a:srgbClr val="0000FF"/>
                </a:solidFill>
                <a:latin typeface="+mn-lt"/>
                <a:cs typeface="Calibri"/>
              </a:rPr>
              <a:t>ета</a:t>
            </a:r>
            <a:r>
              <a:rPr sz="2200" b="1" spc="45" smtClean="0">
                <a:solidFill>
                  <a:srgbClr val="0000FF"/>
                </a:solidFill>
                <a:latin typeface="+mn-lt"/>
                <a:cs typeface="Calibri"/>
              </a:rPr>
              <a:t> </a:t>
            </a:r>
            <a:r>
              <a:rPr sz="2200" spc="-15" smtClean="0">
                <a:latin typeface="+mn-lt"/>
                <a:cs typeface="Calibri"/>
              </a:rPr>
              <a:t>–</a:t>
            </a:r>
            <a:r>
              <a:rPr sz="2200" spc="5" smtClean="0">
                <a:latin typeface="+mn-lt"/>
                <a:cs typeface="Calibri"/>
              </a:rPr>
              <a:t> </a:t>
            </a:r>
            <a:r>
              <a:rPr sz="2200" spc="-25" smtClean="0">
                <a:latin typeface="+mn-lt"/>
                <a:cs typeface="Calibri"/>
              </a:rPr>
              <a:t>э</a:t>
            </a:r>
            <a:r>
              <a:rPr sz="2200" spc="-35" smtClean="0">
                <a:latin typeface="+mn-lt"/>
                <a:cs typeface="Calibri"/>
              </a:rPr>
              <a:t>т</a:t>
            </a:r>
            <a:r>
              <a:rPr sz="2200" spc="-15" smtClean="0">
                <a:latin typeface="+mn-lt"/>
                <a:cs typeface="Calibri"/>
              </a:rPr>
              <a:t>о </a:t>
            </a:r>
            <a:r>
              <a:rPr sz="2200" spc="-30" smtClean="0">
                <a:latin typeface="+mn-lt"/>
                <a:cs typeface="Calibri"/>
              </a:rPr>
              <a:t>б</a:t>
            </a:r>
            <a:r>
              <a:rPr sz="2200" spc="-15" smtClean="0">
                <a:latin typeface="+mn-lt"/>
                <a:cs typeface="Calibri"/>
              </a:rPr>
              <a:t>езвозме</a:t>
            </a:r>
            <a:r>
              <a:rPr sz="2200" spc="-40" smtClean="0">
                <a:latin typeface="+mn-lt"/>
                <a:cs typeface="Calibri"/>
              </a:rPr>
              <a:t>з</a:t>
            </a:r>
            <a:r>
              <a:rPr sz="2200" spc="-15" smtClean="0">
                <a:latin typeface="+mn-lt"/>
                <a:cs typeface="Calibri"/>
              </a:rPr>
              <a:t>дные</a:t>
            </a:r>
            <a:r>
              <a:rPr sz="2200" spc="40" smtClean="0">
                <a:latin typeface="+mn-lt"/>
                <a:cs typeface="Calibri"/>
              </a:rPr>
              <a:t> </a:t>
            </a:r>
            <a:r>
              <a:rPr sz="2200" spc="-15" smtClean="0">
                <a:latin typeface="+mn-lt"/>
                <a:cs typeface="Calibri"/>
              </a:rPr>
              <a:t>и</a:t>
            </a:r>
            <a:r>
              <a:rPr sz="2200" spc="-5" smtClean="0">
                <a:latin typeface="+mn-lt"/>
                <a:cs typeface="Calibri"/>
              </a:rPr>
              <a:t> </a:t>
            </a:r>
            <a:r>
              <a:rPr sz="2200" spc="-30" smtClean="0">
                <a:latin typeface="+mn-lt"/>
                <a:cs typeface="Calibri"/>
              </a:rPr>
              <a:t>б</a:t>
            </a:r>
            <a:r>
              <a:rPr sz="2200" spc="-15" smtClean="0">
                <a:latin typeface="+mn-lt"/>
                <a:cs typeface="Calibri"/>
              </a:rPr>
              <a:t>езвозвратные</a:t>
            </a:r>
            <a:r>
              <a:rPr sz="2200" spc="10" smtClean="0">
                <a:latin typeface="+mn-lt"/>
                <a:cs typeface="Calibri"/>
              </a:rPr>
              <a:t> </a:t>
            </a:r>
            <a:r>
              <a:rPr sz="2200" spc="-15" smtClean="0">
                <a:latin typeface="+mn-lt"/>
                <a:cs typeface="Calibri"/>
              </a:rPr>
              <a:t>поступ</a:t>
            </a:r>
            <a:r>
              <a:rPr sz="2200" spc="-25" smtClean="0">
                <a:latin typeface="+mn-lt"/>
                <a:cs typeface="Calibri"/>
              </a:rPr>
              <a:t>л</a:t>
            </a:r>
            <a:r>
              <a:rPr sz="2200" spc="-15" smtClean="0">
                <a:latin typeface="+mn-lt"/>
                <a:cs typeface="Calibri"/>
              </a:rPr>
              <a:t>ения</a:t>
            </a:r>
            <a:r>
              <a:rPr sz="2200" spc="-5" smtClean="0">
                <a:latin typeface="+mn-lt"/>
                <a:cs typeface="Calibri"/>
              </a:rPr>
              <a:t> </a:t>
            </a:r>
            <a:r>
              <a:rPr sz="2200" spc="-45" smtClean="0">
                <a:latin typeface="+mn-lt"/>
                <a:cs typeface="Calibri"/>
              </a:rPr>
              <a:t>д</a:t>
            </a:r>
            <a:r>
              <a:rPr sz="2200" spc="-15" smtClean="0">
                <a:latin typeface="+mn-lt"/>
                <a:cs typeface="Calibri"/>
              </a:rPr>
              <a:t>ен</a:t>
            </a:r>
            <a:r>
              <a:rPr sz="2200" spc="-55" smtClean="0">
                <a:latin typeface="+mn-lt"/>
                <a:cs typeface="Calibri"/>
              </a:rPr>
              <a:t>е</a:t>
            </a:r>
            <a:r>
              <a:rPr sz="2200" spc="-15" smtClean="0">
                <a:latin typeface="+mn-lt"/>
                <a:cs typeface="Calibri"/>
              </a:rPr>
              <a:t>жных</a:t>
            </a:r>
            <a:r>
              <a:rPr sz="2200" spc="25" smtClean="0">
                <a:latin typeface="+mn-lt"/>
                <a:cs typeface="Calibri"/>
              </a:rPr>
              <a:t> </a:t>
            </a:r>
            <a:r>
              <a:rPr sz="2200" spc="-15" smtClean="0">
                <a:latin typeface="+mn-lt"/>
                <a:cs typeface="Calibri"/>
              </a:rPr>
              <a:t>ср</a:t>
            </a:r>
            <a:r>
              <a:rPr sz="2200" spc="-50" smtClean="0">
                <a:latin typeface="+mn-lt"/>
                <a:cs typeface="Calibri"/>
              </a:rPr>
              <a:t>е</a:t>
            </a:r>
            <a:r>
              <a:rPr sz="2200" spc="-45" smtClean="0">
                <a:latin typeface="+mn-lt"/>
                <a:cs typeface="Calibri"/>
              </a:rPr>
              <a:t>д</a:t>
            </a:r>
            <a:r>
              <a:rPr sz="2200" spc="-10" smtClean="0">
                <a:latin typeface="+mn-lt"/>
                <a:cs typeface="Calibri"/>
              </a:rPr>
              <a:t>ств</a:t>
            </a:r>
            <a:r>
              <a:rPr sz="2200" spc="-5" smtClean="0">
                <a:latin typeface="+mn-lt"/>
                <a:cs typeface="Calibri"/>
              </a:rPr>
              <a:t> </a:t>
            </a:r>
            <a:r>
              <a:rPr sz="2200" spc="-15" smtClean="0">
                <a:latin typeface="+mn-lt"/>
                <a:cs typeface="Calibri"/>
              </a:rPr>
              <a:t>в</a:t>
            </a:r>
            <a:r>
              <a:rPr sz="2200" spc="-5" smtClean="0">
                <a:latin typeface="+mn-lt"/>
                <a:cs typeface="Calibri"/>
              </a:rPr>
              <a:t> </a:t>
            </a:r>
            <a:r>
              <a:rPr sz="2200" spc="-25" smtClean="0">
                <a:latin typeface="+mn-lt"/>
                <a:cs typeface="Calibri"/>
              </a:rPr>
              <a:t>б</a:t>
            </a:r>
            <a:r>
              <a:rPr sz="2200" spc="-85" smtClean="0">
                <a:latin typeface="+mn-lt"/>
                <a:cs typeface="Calibri"/>
              </a:rPr>
              <a:t>ю</a:t>
            </a:r>
            <a:r>
              <a:rPr sz="2200" spc="-15" smtClean="0">
                <a:latin typeface="+mn-lt"/>
                <a:cs typeface="Calibri"/>
              </a:rPr>
              <a:t>д</a:t>
            </a:r>
            <a:r>
              <a:rPr sz="2200" spc="-50" smtClean="0">
                <a:latin typeface="+mn-lt"/>
                <a:cs typeface="Calibri"/>
              </a:rPr>
              <a:t>ж</a:t>
            </a:r>
            <a:r>
              <a:rPr sz="2200" spc="-30" smtClean="0">
                <a:latin typeface="+mn-lt"/>
                <a:cs typeface="Calibri"/>
              </a:rPr>
              <a:t>е</a:t>
            </a:r>
            <a:r>
              <a:rPr sz="2200" spc="-105" smtClean="0">
                <a:latin typeface="+mn-lt"/>
                <a:cs typeface="Calibri"/>
              </a:rPr>
              <a:t>т</a:t>
            </a:r>
            <a:r>
              <a:rPr sz="2200" spc="-10" smtClean="0">
                <a:latin typeface="+mn-lt"/>
                <a:cs typeface="Calibri"/>
              </a:rPr>
              <a:t>.</a:t>
            </a:r>
            <a:endParaRPr sz="2200">
              <a:latin typeface="+mn-lt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186683" y="3328415"/>
            <a:ext cx="2985516" cy="352958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3398011" y="3505961"/>
            <a:ext cx="2552065" cy="29952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1590" marR="12700" indent="1270" algn="ctr">
              <a:lnSpc>
                <a:spcPct val="100000"/>
              </a:lnSpc>
            </a:pPr>
            <a:r>
              <a:rPr sz="1600" b="1" spc="-10" dirty="0" err="1" smtClean="0">
                <a:cs typeface="Calibri"/>
              </a:rPr>
              <a:t>П</a:t>
            </a:r>
            <a:r>
              <a:rPr sz="1600" b="1" spc="-5" dirty="0" err="1" smtClean="0">
                <a:cs typeface="Calibri"/>
              </a:rPr>
              <a:t>о</a:t>
            </a:r>
            <a:r>
              <a:rPr sz="1600" b="1" spc="-10" dirty="0" err="1" smtClean="0">
                <a:cs typeface="Calibri"/>
              </a:rPr>
              <a:t>ступле</a:t>
            </a:r>
            <a:r>
              <a:rPr sz="1600" b="1" spc="-5" dirty="0" err="1" smtClean="0">
                <a:cs typeface="Calibri"/>
              </a:rPr>
              <a:t>н</a:t>
            </a:r>
            <a:r>
              <a:rPr sz="1600" b="1" spc="-10" dirty="0" err="1" smtClean="0">
                <a:cs typeface="Calibri"/>
              </a:rPr>
              <a:t>ия</a:t>
            </a:r>
            <a:r>
              <a:rPr sz="1600" b="1" spc="5" dirty="0" smtClean="0">
                <a:cs typeface="Calibri"/>
              </a:rPr>
              <a:t> </a:t>
            </a:r>
            <a:r>
              <a:rPr sz="1600" b="1" spc="-10" dirty="0" err="1" smtClean="0">
                <a:cs typeface="Calibri"/>
              </a:rPr>
              <a:t>от</a:t>
            </a:r>
            <a:r>
              <a:rPr sz="1600" b="1" spc="-5" dirty="0" smtClean="0">
                <a:cs typeface="Calibri"/>
              </a:rPr>
              <a:t> </a:t>
            </a:r>
            <a:r>
              <a:rPr sz="1600" b="1" spc="-10" dirty="0" err="1" smtClean="0">
                <a:cs typeface="Calibri"/>
              </a:rPr>
              <a:t>уплаты</a:t>
            </a:r>
            <a:r>
              <a:rPr sz="1600" b="1" spc="-5" dirty="0" smtClean="0">
                <a:cs typeface="Calibri"/>
              </a:rPr>
              <a:t> </a:t>
            </a:r>
            <a:r>
              <a:rPr sz="1600" b="1" spc="-15" dirty="0" err="1" smtClean="0">
                <a:cs typeface="Calibri"/>
              </a:rPr>
              <a:t>др</a:t>
            </a:r>
            <a:r>
              <a:rPr sz="1600" b="1" spc="-10" dirty="0" err="1" smtClean="0">
                <a:cs typeface="Calibri"/>
              </a:rPr>
              <a:t>угих</a:t>
            </a:r>
            <a:r>
              <a:rPr sz="1600" b="1" spc="25" dirty="0" smtClean="0">
                <a:cs typeface="Calibri"/>
              </a:rPr>
              <a:t> </a:t>
            </a:r>
            <a:r>
              <a:rPr sz="1600" b="1" spc="-10" dirty="0" err="1" smtClean="0">
                <a:cs typeface="Calibri"/>
              </a:rPr>
              <a:t>пошлин</a:t>
            </a:r>
            <a:r>
              <a:rPr sz="1600" b="1" spc="-10" dirty="0" smtClean="0">
                <a:cs typeface="Calibri"/>
              </a:rPr>
              <a:t> и</a:t>
            </a:r>
            <a:r>
              <a:rPr sz="1600" b="1" spc="-5" dirty="0" smtClean="0">
                <a:cs typeface="Calibri"/>
              </a:rPr>
              <a:t> </a:t>
            </a:r>
            <a:r>
              <a:rPr sz="1600" b="1" spc="-10" dirty="0" err="1" smtClean="0">
                <a:cs typeface="Calibri"/>
              </a:rPr>
              <a:t>сбо</a:t>
            </a:r>
            <a:r>
              <a:rPr sz="1600" b="1" spc="-15" dirty="0" err="1" smtClean="0">
                <a:cs typeface="Calibri"/>
              </a:rPr>
              <a:t>р</a:t>
            </a:r>
            <a:r>
              <a:rPr sz="1600" b="1" spc="-10" dirty="0" err="1" smtClean="0">
                <a:cs typeface="Calibri"/>
              </a:rPr>
              <a:t>ов</a:t>
            </a:r>
            <a:r>
              <a:rPr sz="1600" b="1" spc="-10" dirty="0" smtClean="0">
                <a:cs typeface="Calibri"/>
              </a:rPr>
              <a:t>, </a:t>
            </a:r>
            <a:r>
              <a:rPr sz="1600" b="1" spc="-10" dirty="0" err="1" smtClean="0">
                <a:cs typeface="Calibri"/>
              </a:rPr>
              <a:t>уста</a:t>
            </a:r>
            <a:r>
              <a:rPr sz="1600" b="1" spc="-5" dirty="0" err="1" smtClean="0">
                <a:cs typeface="Calibri"/>
              </a:rPr>
              <a:t>н</a:t>
            </a:r>
            <a:r>
              <a:rPr sz="1600" b="1" spc="-10" dirty="0" err="1" smtClean="0">
                <a:cs typeface="Calibri"/>
              </a:rPr>
              <a:t>овле</a:t>
            </a:r>
            <a:r>
              <a:rPr sz="1600" b="1" spc="-5" dirty="0" err="1" smtClean="0">
                <a:cs typeface="Calibri"/>
              </a:rPr>
              <a:t>н</a:t>
            </a:r>
            <a:r>
              <a:rPr sz="1600" b="1" spc="-10" dirty="0" err="1" smtClean="0">
                <a:cs typeface="Calibri"/>
              </a:rPr>
              <a:t>ных</a:t>
            </a:r>
            <a:r>
              <a:rPr sz="1600" b="1" spc="-10" dirty="0" smtClean="0">
                <a:cs typeface="Calibri"/>
              </a:rPr>
              <a:t> </a:t>
            </a:r>
            <a:r>
              <a:rPr sz="1600" b="1" spc="-10" dirty="0" err="1" smtClean="0">
                <a:cs typeface="Calibri"/>
              </a:rPr>
              <a:t>зак</a:t>
            </a:r>
            <a:r>
              <a:rPr sz="1600" b="1" spc="-5" dirty="0" err="1" smtClean="0">
                <a:cs typeface="Calibri"/>
              </a:rPr>
              <a:t>о</a:t>
            </a:r>
            <a:r>
              <a:rPr sz="1600" b="1" spc="-10" dirty="0" err="1" smtClean="0">
                <a:cs typeface="Calibri"/>
              </a:rPr>
              <a:t>но</a:t>
            </a:r>
            <a:r>
              <a:rPr sz="1600" b="1" spc="-15" dirty="0" err="1" smtClean="0">
                <a:cs typeface="Calibri"/>
              </a:rPr>
              <a:t>д</a:t>
            </a:r>
            <a:r>
              <a:rPr sz="1600" b="1" spc="-10" dirty="0" err="1" smtClean="0">
                <a:cs typeface="Calibri"/>
              </a:rPr>
              <a:t>атель</a:t>
            </a:r>
            <a:r>
              <a:rPr sz="1600" b="1" spc="-5" dirty="0" err="1" smtClean="0">
                <a:cs typeface="Calibri"/>
              </a:rPr>
              <a:t>с</a:t>
            </a:r>
            <a:r>
              <a:rPr sz="1600" b="1" spc="-10" dirty="0" err="1" smtClean="0">
                <a:cs typeface="Calibri"/>
              </a:rPr>
              <a:t>тв</a:t>
            </a:r>
            <a:r>
              <a:rPr sz="1600" b="1" spc="-5" dirty="0" err="1" smtClean="0">
                <a:cs typeface="Calibri"/>
              </a:rPr>
              <a:t>о</a:t>
            </a:r>
            <a:r>
              <a:rPr sz="1600" b="1" spc="-10" dirty="0" err="1" smtClean="0">
                <a:cs typeface="Calibri"/>
              </a:rPr>
              <a:t>м</a:t>
            </a:r>
            <a:r>
              <a:rPr sz="1600" b="1" spc="-10" dirty="0" smtClean="0">
                <a:cs typeface="Calibri"/>
              </a:rPr>
              <a:t>,</a:t>
            </a:r>
            <a:r>
              <a:rPr sz="1600" b="1" spc="-20" dirty="0" smtClean="0">
                <a:cs typeface="Calibri"/>
              </a:rPr>
              <a:t> </a:t>
            </a:r>
            <a:r>
              <a:rPr sz="1600" b="1" spc="-10" dirty="0" smtClean="0">
                <a:cs typeface="Calibri"/>
              </a:rPr>
              <a:t>а</a:t>
            </a:r>
            <a:r>
              <a:rPr sz="1600" b="1" spc="-5" dirty="0" smtClean="0">
                <a:cs typeface="Calibri"/>
              </a:rPr>
              <a:t> </a:t>
            </a:r>
            <a:r>
              <a:rPr sz="1600" b="1" spc="-10" dirty="0" err="1" smtClean="0">
                <a:cs typeface="Calibri"/>
              </a:rPr>
              <a:t>т</a:t>
            </a:r>
            <a:r>
              <a:rPr sz="1600" b="1" spc="-5" dirty="0" err="1" smtClean="0">
                <a:cs typeface="Calibri"/>
              </a:rPr>
              <a:t>а</a:t>
            </a:r>
            <a:r>
              <a:rPr sz="1600" b="1" spc="-10" dirty="0" err="1" smtClean="0">
                <a:cs typeface="Calibri"/>
              </a:rPr>
              <a:t>кже</a:t>
            </a:r>
            <a:r>
              <a:rPr sz="1600" b="1" spc="-10" dirty="0" smtClean="0">
                <a:cs typeface="Calibri"/>
              </a:rPr>
              <a:t> </a:t>
            </a:r>
            <a:r>
              <a:rPr sz="1600" b="1" spc="-10" dirty="0" err="1" smtClean="0">
                <a:cs typeface="Calibri"/>
              </a:rPr>
              <a:t>штраф</a:t>
            </a:r>
            <a:r>
              <a:rPr sz="1600" b="1" spc="-5" dirty="0" err="1" smtClean="0">
                <a:cs typeface="Calibri"/>
              </a:rPr>
              <a:t>о</a:t>
            </a:r>
            <a:r>
              <a:rPr sz="1600" b="1" spc="-10" dirty="0" err="1" smtClean="0">
                <a:cs typeface="Calibri"/>
              </a:rPr>
              <a:t>в</a:t>
            </a:r>
            <a:r>
              <a:rPr sz="1600" b="1" spc="-5" dirty="0" smtClean="0">
                <a:cs typeface="Calibri"/>
              </a:rPr>
              <a:t> </a:t>
            </a:r>
            <a:r>
              <a:rPr sz="1600" b="1" spc="-10" dirty="0" err="1" smtClean="0">
                <a:cs typeface="Calibri"/>
              </a:rPr>
              <a:t>за</a:t>
            </a:r>
            <a:r>
              <a:rPr sz="1600" b="1" spc="5" dirty="0" smtClean="0">
                <a:cs typeface="Calibri"/>
              </a:rPr>
              <a:t> </a:t>
            </a:r>
            <a:r>
              <a:rPr sz="1600" b="1" spc="-10" dirty="0" err="1" smtClean="0">
                <a:cs typeface="Calibri"/>
              </a:rPr>
              <a:t>нарушение</a:t>
            </a:r>
            <a:r>
              <a:rPr sz="1600" b="1" spc="-10" dirty="0" smtClean="0">
                <a:cs typeface="Calibri"/>
              </a:rPr>
              <a:t> </a:t>
            </a:r>
            <a:r>
              <a:rPr sz="1600" b="1" spc="-10" dirty="0" err="1" smtClean="0">
                <a:cs typeface="Calibri"/>
              </a:rPr>
              <a:t>зак</a:t>
            </a:r>
            <a:r>
              <a:rPr sz="1600" b="1" spc="-5" dirty="0" err="1" smtClean="0">
                <a:cs typeface="Calibri"/>
              </a:rPr>
              <a:t>о</a:t>
            </a:r>
            <a:r>
              <a:rPr sz="1600" b="1" spc="-10" dirty="0" err="1" smtClean="0">
                <a:cs typeface="Calibri"/>
              </a:rPr>
              <a:t>но</a:t>
            </a:r>
            <a:r>
              <a:rPr sz="1600" b="1" spc="-15" dirty="0" err="1" smtClean="0">
                <a:cs typeface="Calibri"/>
              </a:rPr>
              <a:t>д</a:t>
            </a:r>
            <a:r>
              <a:rPr sz="1600" b="1" spc="-10" dirty="0" err="1" smtClean="0">
                <a:cs typeface="Calibri"/>
              </a:rPr>
              <a:t>атель</a:t>
            </a:r>
            <a:r>
              <a:rPr sz="1600" b="1" spc="-5" dirty="0" err="1" smtClean="0">
                <a:cs typeface="Calibri"/>
              </a:rPr>
              <a:t>с</a:t>
            </a:r>
            <a:r>
              <a:rPr sz="1600" b="1" spc="-10" dirty="0" err="1" smtClean="0">
                <a:cs typeface="Calibri"/>
              </a:rPr>
              <a:t>тв</a:t>
            </a:r>
            <a:r>
              <a:rPr sz="1600" b="1" spc="5" dirty="0" err="1" smtClean="0">
                <a:cs typeface="Calibri"/>
              </a:rPr>
              <a:t>а</a:t>
            </a:r>
            <a:r>
              <a:rPr sz="1600" spc="-5" dirty="0" smtClean="0">
                <a:cs typeface="Calibri"/>
              </a:rPr>
              <a:t>, </a:t>
            </a:r>
            <a:r>
              <a:rPr sz="1600" spc="-10" dirty="0" err="1" smtClean="0">
                <a:cs typeface="Calibri"/>
              </a:rPr>
              <a:t>на</a:t>
            </a:r>
            <a:r>
              <a:rPr sz="1600" spc="-15" dirty="0" err="1" smtClean="0">
                <a:cs typeface="Calibri"/>
              </a:rPr>
              <a:t>п</a:t>
            </a:r>
            <a:r>
              <a:rPr sz="1600" spc="-10" dirty="0" err="1" smtClean="0">
                <a:cs typeface="Calibri"/>
              </a:rPr>
              <a:t>ример</a:t>
            </a:r>
            <a:r>
              <a:rPr sz="1600" spc="-10" dirty="0" smtClean="0">
                <a:cs typeface="Calibri"/>
              </a:rPr>
              <a:t>:</a:t>
            </a:r>
            <a:endParaRPr sz="1600" dirty="0">
              <a:cs typeface="Calibri"/>
            </a:endParaRPr>
          </a:p>
          <a:p>
            <a:pPr>
              <a:lnSpc>
                <a:spcPts val="950"/>
              </a:lnSpc>
              <a:spcBef>
                <a:spcPts val="13"/>
              </a:spcBef>
            </a:pPr>
            <a:endParaRPr sz="950" dirty="0"/>
          </a:p>
          <a:p>
            <a:pPr marL="227329" marR="212090" indent="-215265">
              <a:lnSpc>
                <a:spcPct val="100000"/>
              </a:lnSpc>
            </a:pPr>
            <a:r>
              <a:rPr sz="1500" dirty="0" smtClean="0">
                <a:cs typeface="Calibri"/>
              </a:rPr>
              <a:t>→</a:t>
            </a:r>
            <a:r>
              <a:rPr sz="1500" spc="5" dirty="0" smtClean="0">
                <a:cs typeface="Calibri"/>
              </a:rPr>
              <a:t> </a:t>
            </a:r>
            <a:r>
              <a:rPr sz="1500" spc="0" dirty="0" err="1" smtClean="0">
                <a:cs typeface="Calibri"/>
              </a:rPr>
              <a:t>доходы</a:t>
            </a:r>
            <a:r>
              <a:rPr sz="1500" spc="-15" dirty="0" smtClean="0">
                <a:cs typeface="Calibri"/>
              </a:rPr>
              <a:t> </a:t>
            </a:r>
            <a:r>
              <a:rPr sz="1500" spc="0" dirty="0" err="1" smtClean="0">
                <a:cs typeface="Calibri"/>
              </a:rPr>
              <a:t>от</a:t>
            </a:r>
            <a:r>
              <a:rPr sz="1500" spc="-10" dirty="0" smtClean="0">
                <a:cs typeface="Calibri"/>
              </a:rPr>
              <a:t> </a:t>
            </a:r>
            <a:r>
              <a:rPr sz="1500" spc="0" dirty="0" err="1" smtClean="0">
                <a:cs typeface="Calibri"/>
              </a:rPr>
              <a:t>использов</a:t>
            </a:r>
            <a:r>
              <a:rPr sz="1500" spc="-15" dirty="0" err="1" smtClean="0">
                <a:cs typeface="Calibri"/>
              </a:rPr>
              <a:t>а</a:t>
            </a:r>
            <a:r>
              <a:rPr sz="1500" spc="0" dirty="0" err="1" smtClean="0">
                <a:cs typeface="Calibri"/>
              </a:rPr>
              <a:t>ния</a:t>
            </a:r>
            <a:r>
              <a:rPr sz="1500" spc="0" dirty="0" smtClean="0">
                <a:cs typeface="Calibri"/>
              </a:rPr>
              <a:t> </a:t>
            </a:r>
            <a:r>
              <a:rPr sz="1500" spc="0" dirty="0" err="1" smtClean="0">
                <a:cs typeface="Calibri"/>
              </a:rPr>
              <a:t>госу</a:t>
            </a:r>
            <a:r>
              <a:rPr sz="1500" spc="5" dirty="0" err="1" smtClean="0">
                <a:cs typeface="Calibri"/>
              </a:rPr>
              <a:t>д</a:t>
            </a:r>
            <a:r>
              <a:rPr sz="1500" spc="0" dirty="0" err="1" smtClean="0">
                <a:cs typeface="Calibri"/>
              </a:rPr>
              <a:t>арств</a:t>
            </a:r>
            <a:r>
              <a:rPr sz="1500" spc="-5" dirty="0" err="1" smtClean="0">
                <a:cs typeface="Calibri"/>
              </a:rPr>
              <a:t>е</a:t>
            </a:r>
            <a:r>
              <a:rPr sz="1500" spc="0" dirty="0" err="1" smtClean="0">
                <a:cs typeface="Calibri"/>
              </a:rPr>
              <a:t>н</a:t>
            </a:r>
            <a:r>
              <a:rPr sz="1500" spc="-10" dirty="0" err="1" smtClean="0">
                <a:cs typeface="Calibri"/>
              </a:rPr>
              <a:t>н</a:t>
            </a:r>
            <a:r>
              <a:rPr sz="1500" spc="0" dirty="0" err="1" smtClean="0">
                <a:cs typeface="Calibri"/>
              </a:rPr>
              <a:t>ого</a:t>
            </a:r>
            <a:r>
              <a:rPr sz="1500" spc="0" dirty="0" smtClean="0">
                <a:cs typeface="Calibri"/>
              </a:rPr>
              <a:t> </a:t>
            </a:r>
            <a:r>
              <a:rPr sz="1500" spc="0" dirty="0" err="1" smtClean="0">
                <a:cs typeface="Calibri"/>
              </a:rPr>
              <a:t>и</a:t>
            </a:r>
            <a:r>
              <a:rPr sz="1500" spc="5" dirty="0" err="1" smtClean="0">
                <a:cs typeface="Calibri"/>
              </a:rPr>
              <a:t>м</a:t>
            </a:r>
            <a:r>
              <a:rPr sz="1500" spc="0" dirty="0" err="1" smtClean="0">
                <a:cs typeface="Calibri"/>
              </a:rPr>
              <a:t>у</a:t>
            </a:r>
            <a:r>
              <a:rPr sz="1500" spc="5" dirty="0" err="1" smtClean="0">
                <a:cs typeface="Calibri"/>
              </a:rPr>
              <a:t>щ</a:t>
            </a:r>
            <a:r>
              <a:rPr sz="1500" spc="0" dirty="0" err="1" smtClean="0">
                <a:cs typeface="Calibri"/>
              </a:rPr>
              <a:t>ес</a:t>
            </a:r>
            <a:r>
              <a:rPr sz="1500" spc="-10" dirty="0" err="1" smtClean="0">
                <a:cs typeface="Calibri"/>
              </a:rPr>
              <a:t>т</a:t>
            </a:r>
            <a:r>
              <a:rPr sz="1500" spc="0" dirty="0" err="1" smtClean="0">
                <a:cs typeface="Calibri"/>
              </a:rPr>
              <a:t>ва</a:t>
            </a:r>
            <a:r>
              <a:rPr sz="1500" spc="-40" dirty="0" smtClean="0">
                <a:cs typeface="Calibri"/>
              </a:rPr>
              <a:t> </a:t>
            </a:r>
            <a:r>
              <a:rPr sz="1500" spc="0" dirty="0" smtClean="0">
                <a:cs typeface="Calibri"/>
              </a:rPr>
              <a:t>и </a:t>
            </a:r>
            <a:r>
              <a:rPr sz="1500" spc="0" dirty="0" err="1" smtClean="0">
                <a:cs typeface="Calibri"/>
              </a:rPr>
              <a:t>земл</a:t>
            </a:r>
            <a:r>
              <a:rPr sz="1500" spc="5" dirty="0" err="1" smtClean="0">
                <a:cs typeface="Calibri"/>
              </a:rPr>
              <a:t>и</a:t>
            </a:r>
            <a:r>
              <a:rPr sz="1500" spc="0" dirty="0" smtClean="0">
                <a:cs typeface="Calibri"/>
              </a:rPr>
              <a:t>;</a:t>
            </a:r>
            <a:endParaRPr sz="1500" dirty="0"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500" dirty="0" smtClean="0">
                <a:cs typeface="Calibri"/>
              </a:rPr>
              <a:t>→</a:t>
            </a:r>
            <a:r>
              <a:rPr sz="1500" spc="5" dirty="0" smtClean="0">
                <a:cs typeface="Calibri"/>
              </a:rPr>
              <a:t> </a:t>
            </a:r>
            <a:r>
              <a:rPr sz="1500" spc="0" dirty="0" err="1" smtClean="0">
                <a:cs typeface="Calibri"/>
              </a:rPr>
              <a:t>ш</a:t>
            </a:r>
            <a:r>
              <a:rPr sz="1500" spc="-10" dirty="0" err="1" smtClean="0">
                <a:cs typeface="Calibri"/>
              </a:rPr>
              <a:t>т</a:t>
            </a:r>
            <a:r>
              <a:rPr sz="1500" spc="0" dirty="0" err="1" smtClean="0">
                <a:cs typeface="Calibri"/>
              </a:rPr>
              <a:t>рафные</a:t>
            </a:r>
            <a:r>
              <a:rPr sz="1500" spc="-20" dirty="0" smtClean="0">
                <a:cs typeface="Calibri"/>
              </a:rPr>
              <a:t> </a:t>
            </a:r>
            <a:r>
              <a:rPr sz="1500" spc="0" dirty="0" err="1" smtClean="0">
                <a:cs typeface="Calibri"/>
              </a:rPr>
              <a:t>санк</a:t>
            </a:r>
            <a:r>
              <a:rPr sz="1500" spc="5" dirty="0" err="1" smtClean="0">
                <a:cs typeface="Calibri"/>
              </a:rPr>
              <a:t>ц</a:t>
            </a:r>
            <a:r>
              <a:rPr sz="1500" spc="0" dirty="0" err="1" smtClean="0">
                <a:cs typeface="Calibri"/>
              </a:rPr>
              <a:t>и</a:t>
            </a:r>
            <a:r>
              <a:rPr sz="1500" spc="5" dirty="0" err="1" smtClean="0">
                <a:cs typeface="Calibri"/>
              </a:rPr>
              <a:t>и</a:t>
            </a:r>
            <a:r>
              <a:rPr sz="1500" spc="0" dirty="0" smtClean="0">
                <a:cs typeface="Calibri"/>
              </a:rPr>
              <a:t>;</a:t>
            </a:r>
            <a:endParaRPr sz="1500" dirty="0"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500" dirty="0" smtClean="0">
                <a:cs typeface="Calibri"/>
              </a:rPr>
              <a:t>→</a:t>
            </a:r>
            <a:r>
              <a:rPr sz="1500" spc="5" dirty="0" smtClean="0">
                <a:cs typeface="Calibri"/>
              </a:rPr>
              <a:t> </a:t>
            </a:r>
            <a:r>
              <a:rPr sz="1500" spc="0" dirty="0" err="1" smtClean="0">
                <a:cs typeface="Calibri"/>
              </a:rPr>
              <a:t>д</a:t>
            </a:r>
            <a:r>
              <a:rPr sz="1500" spc="5" dirty="0" err="1" smtClean="0">
                <a:cs typeface="Calibri"/>
              </a:rPr>
              <a:t>р</a:t>
            </a:r>
            <a:r>
              <a:rPr sz="1500" spc="0" dirty="0" err="1" smtClean="0">
                <a:cs typeface="Calibri"/>
              </a:rPr>
              <a:t>угие</a:t>
            </a:r>
            <a:r>
              <a:rPr sz="1500" spc="0" dirty="0" smtClean="0">
                <a:cs typeface="Calibri"/>
              </a:rPr>
              <a:t>.</a:t>
            </a:r>
            <a:endParaRPr sz="1500" dirty="0">
              <a:cs typeface="Calibri"/>
            </a:endParaRPr>
          </a:p>
        </p:txBody>
      </p:sp>
      <p:sp>
        <p:nvSpPr>
          <p:cNvPr id="46" name="Заголовок 1"/>
          <p:cNvSpPr txBox="1">
            <a:spLocks/>
          </p:cNvSpPr>
          <p:nvPr/>
        </p:nvSpPr>
        <p:spPr>
          <a:xfrm>
            <a:off x="0" y="0"/>
            <a:ext cx="9144000" cy="93610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ea typeface="+mj-ea"/>
                <a:cs typeface="+mj-cs"/>
              </a:rPr>
              <a:t>Доходы бюджета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48" name="Номер слайда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07504" y="737654"/>
            <a:ext cx="8878824" cy="1246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2107" y="344424"/>
            <a:ext cx="8830056" cy="14721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4431" y="764704"/>
            <a:ext cx="8785034" cy="11521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4431" y="764704"/>
            <a:ext cx="8785034" cy="1152144"/>
          </a:xfrm>
          <a:custGeom>
            <a:avLst/>
            <a:gdLst/>
            <a:ahLst/>
            <a:cxnLst/>
            <a:rect l="l" t="t" r="r" b="b"/>
            <a:pathLst>
              <a:path w="8785034" h="1152144">
                <a:moveTo>
                  <a:pt x="0" y="192024"/>
                </a:moveTo>
                <a:lnTo>
                  <a:pt x="5580" y="145880"/>
                </a:lnTo>
                <a:lnTo>
                  <a:pt x="21432" y="103780"/>
                </a:lnTo>
                <a:lnTo>
                  <a:pt x="46221" y="67059"/>
                </a:lnTo>
                <a:lnTo>
                  <a:pt x="78614" y="37051"/>
                </a:lnTo>
                <a:lnTo>
                  <a:pt x="117277" y="15091"/>
                </a:lnTo>
                <a:lnTo>
                  <a:pt x="160875" y="2513"/>
                </a:lnTo>
                <a:lnTo>
                  <a:pt x="192024" y="0"/>
                </a:lnTo>
                <a:lnTo>
                  <a:pt x="8593010" y="0"/>
                </a:lnTo>
                <a:lnTo>
                  <a:pt x="8639153" y="5581"/>
                </a:lnTo>
                <a:lnTo>
                  <a:pt x="8681253" y="21434"/>
                </a:lnTo>
                <a:lnTo>
                  <a:pt x="8717974" y="46225"/>
                </a:lnTo>
                <a:lnTo>
                  <a:pt x="8747983" y="78620"/>
                </a:lnTo>
                <a:lnTo>
                  <a:pt x="8769943" y="117282"/>
                </a:lnTo>
                <a:lnTo>
                  <a:pt x="8782521" y="160878"/>
                </a:lnTo>
                <a:lnTo>
                  <a:pt x="8785034" y="192024"/>
                </a:lnTo>
                <a:lnTo>
                  <a:pt x="8785034" y="960120"/>
                </a:lnTo>
                <a:lnTo>
                  <a:pt x="8779453" y="1006263"/>
                </a:lnTo>
                <a:lnTo>
                  <a:pt x="8763599" y="1048363"/>
                </a:lnTo>
                <a:lnTo>
                  <a:pt x="8738808" y="1085084"/>
                </a:lnTo>
                <a:lnTo>
                  <a:pt x="8706414" y="1115092"/>
                </a:lnTo>
                <a:lnTo>
                  <a:pt x="8667751" y="1137052"/>
                </a:lnTo>
                <a:lnTo>
                  <a:pt x="8624156" y="1149630"/>
                </a:lnTo>
                <a:lnTo>
                  <a:pt x="8593010" y="1152144"/>
                </a:lnTo>
                <a:lnTo>
                  <a:pt x="192024" y="1152144"/>
                </a:lnTo>
                <a:lnTo>
                  <a:pt x="145876" y="1146562"/>
                </a:lnTo>
                <a:lnTo>
                  <a:pt x="103775" y="1130709"/>
                </a:lnTo>
                <a:lnTo>
                  <a:pt x="67054" y="1105918"/>
                </a:lnTo>
                <a:lnTo>
                  <a:pt x="37047" y="1073523"/>
                </a:lnTo>
                <a:lnTo>
                  <a:pt x="15089" y="1034861"/>
                </a:lnTo>
                <a:lnTo>
                  <a:pt x="2513" y="991265"/>
                </a:lnTo>
                <a:lnTo>
                  <a:pt x="0" y="960120"/>
                </a:lnTo>
                <a:lnTo>
                  <a:pt x="0" y="192024"/>
                </a:lnTo>
                <a:close/>
              </a:path>
            </a:pathLst>
          </a:custGeom>
          <a:ln w="9525">
            <a:solidFill>
              <a:srgbClr val="BD4A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96981" y="2404909"/>
            <a:ext cx="231648" cy="2118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03648" y="3197010"/>
            <a:ext cx="233172" cy="2118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9132" y="3401226"/>
            <a:ext cx="2795016" cy="34792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0573" y="3437801"/>
            <a:ext cx="2564892" cy="34823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6440" y="3429039"/>
            <a:ext cx="2700845" cy="33843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6440" y="3429039"/>
            <a:ext cx="2700845" cy="3384384"/>
          </a:xfrm>
          <a:custGeom>
            <a:avLst/>
            <a:gdLst/>
            <a:ahLst/>
            <a:cxnLst/>
            <a:rect l="l" t="t" r="r" b="b"/>
            <a:pathLst>
              <a:path w="2700845" h="3384384">
                <a:moveTo>
                  <a:pt x="0" y="450088"/>
                </a:moveTo>
                <a:lnTo>
                  <a:pt x="5891" y="377090"/>
                </a:lnTo>
                <a:lnTo>
                  <a:pt x="22948" y="307839"/>
                </a:lnTo>
                <a:lnTo>
                  <a:pt x="50244" y="243263"/>
                </a:lnTo>
                <a:lnTo>
                  <a:pt x="86851" y="184288"/>
                </a:lnTo>
                <a:lnTo>
                  <a:pt x="131843" y="131841"/>
                </a:lnTo>
                <a:lnTo>
                  <a:pt x="184293" y="86851"/>
                </a:lnTo>
                <a:lnTo>
                  <a:pt x="243275" y="50245"/>
                </a:lnTo>
                <a:lnTo>
                  <a:pt x="307861" y="22949"/>
                </a:lnTo>
                <a:lnTo>
                  <a:pt x="377124" y="5891"/>
                </a:lnTo>
                <a:lnTo>
                  <a:pt x="450138" y="0"/>
                </a:lnTo>
                <a:lnTo>
                  <a:pt x="2250630" y="0"/>
                </a:lnTo>
                <a:lnTo>
                  <a:pt x="2323662" y="5891"/>
                </a:lnTo>
                <a:lnTo>
                  <a:pt x="2392940" y="22949"/>
                </a:lnTo>
                <a:lnTo>
                  <a:pt x="2457538" y="50245"/>
                </a:lnTo>
                <a:lnTo>
                  <a:pt x="2516529" y="86851"/>
                </a:lnTo>
                <a:lnTo>
                  <a:pt x="2568987" y="131841"/>
                </a:lnTo>
                <a:lnTo>
                  <a:pt x="2613985" y="184288"/>
                </a:lnTo>
                <a:lnTo>
                  <a:pt x="2650596" y="243263"/>
                </a:lnTo>
                <a:lnTo>
                  <a:pt x="2677895" y="307839"/>
                </a:lnTo>
                <a:lnTo>
                  <a:pt x="2694953" y="377090"/>
                </a:lnTo>
                <a:lnTo>
                  <a:pt x="2700845" y="450088"/>
                </a:lnTo>
                <a:lnTo>
                  <a:pt x="2700845" y="2934233"/>
                </a:lnTo>
                <a:lnTo>
                  <a:pt x="2694953" y="3007251"/>
                </a:lnTo>
                <a:lnTo>
                  <a:pt x="2677895" y="3076517"/>
                </a:lnTo>
                <a:lnTo>
                  <a:pt x="2650596" y="3141105"/>
                </a:lnTo>
                <a:lnTo>
                  <a:pt x="2613985" y="3200088"/>
                </a:lnTo>
                <a:lnTo>
                  <a:pt x="2568987" y="3252539"/>
                </a:lnTo>
                <a:lnTo>
                  <a:pt x="2516529" y="3297532"/>
                </a:lnTo>
                <a:lnTo>
                  <a:pt x="2457538" y="3334140"/>
                </a:lnTo>
                <a:lnTo>
                  <a:pt x="2392940" y="3361436"/>
                </a:lnTo>
                <a:lnTo>
                  <a:pt x="2323662" y="3378493"/>
                </a:lnTo>
                <a:lnTo>
                  <a:pt x="2250630" y="3384384"/>
                </a:lnTo>
                <a:lnTo>
                  <a:pt x="450138" y="3384384"/>
                </a:lnTo>
                <a:lnTo>
                  <a:pt x="377124" y="3378493"/>
                </a:lnTo>
                <a:lnTo>
                  <a:pt x="307861" y="3361436"/>
                </a:lnTo>
                <a:lnTo>
                  <a:pt x="243275" y="3334140"/>
                </a:lnTo>
                <a:lnTo>
                  <a:pt x="184293" y="3297532"/>
                </a:lnTo>
                <a:lnTo>
                  <a:pt x="131843" y="3252539"/>
                </a:lnTo>
                <a:lnTo>
                  <a:pt x="86851" y="3200088"/>
                </a:lnTo>
                <a:lnTo>
                  <a:pt x="50244" y="3141105"/>
                </a:lnTo>
                <a:lnTo>
                  <a:pt x="22948" y="3076517"/>
                </a:lnTo>
                <a:lnTo>
                  <a:pt x="5891" y="3007251"/>
                </a:lnTo>
                <a:lnTo>
                  <a:pt x="0" y="2934233"/>
                </a:lnTo>
                <a:lnTo>
                  <a:pt x="0" y="450088"/>
                </a:lnTo>
                <a:close/>
              </a:path>
            </a:pathLst>
          </a:custGeom>
          <a:ln w="9525">
            <a:solidFill>
              <a:srgbClr val="97B8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37095" y="3509907"/>
            <a:ext cx="2151380" cy="23990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9700"/>
              </a:lnSpc>
            </a:pPr>
            <a:r>
              <a:rPr sz="1600" b="1" spc="-10" dirty="0" smtClean="0">
                <a:latin typeface="Calibri"/>
                <a:cs typeface="Calibri"/>
              </a:rPr>
              <a:t>и</a:t>
            </a:r>
            <a:r>
              <a:rPr sz="1600" b="1" spc="-5" dirty="0" smtClean="0">
                <a:latin typeface="Calibri"/>
                <a:cs typeface="Calibri"/>
              </a:rPr>
              <a:t> </a:t>
            </a:r>
            <a:r>
              <a:rPr sz="1600" b="1" spc="-10" dirty="0" err="1" smtClean="0">
                <a:latin typeface="Calibri"/>
                <a:cs typeface="Calibri"/>
              </a:rPr>
              <a:t>обяза</a:t>
            </a:r>
            <a:r>
              <a:rPr sz="1600" b="1" spc="-20" dirty="0" err="1" smtClean="0">
                <a:latin typeface="Calibri"/>
                <a:cs typeface="Calibri"/>
              </a:rPr>
              <a:t>т</a:t>
            </a:r>
            <a:r>
              <a:rPr sz="1600" b="1" spc="-35" dirty="0" err="1" smtClean="0">
                <a:latin typeface="Calibri"/>
                <a:cs typeface="Calibri"/>
              </a:rPr>
              <a:t>е</a:t>
            </a:r>
            <a:r>
              <a:rPr sz="1600" b="1" spc="-10" dirty="0" err="1" smtClean="0">
                <a:latin typeface="Calibri"/>
                <a:cs typeface="Calibri"/>
              </a:rPr>
              <a:t>ль</a:t>
            </a:r>
            <a:r>
              <a:rPr sz="1600" b="1" spc="-5" dirty="0" err="1" smtClean="0">
                <a:latin typeface="Calibri"/>
                <a:cs typeface="Calibri"/>
              </a:rPr>
              <a:t>н</a:t>
            </a:r>
            <a:r>
              <a:rPr sz="1600" b="1" spc="-15" dirty="0" err="1" smtClean="0">
                <a:latin typeface="Calibri"/>
                <a:cs typeface="Calibri"/>
              </a:rPr>
              <a:t>ы</a:t>
            </a:r>
            <a:r>
              <a:rPr sz="1600" b="1" spc="-15" dirty="0" smtClean="0">
                <a:latin typeface="Calibri"/>
                <a:cs typeface="Calibri"/>
              </a:rPr>
              <a:t> </a:t>
            </a:r>
            <a:r>
              <a:rPr sz="1600" b="1" spc="-10" dirty="0" smtClean="0">
                <a:latin typeface="Calibri"/>
                <a:cs typeface="Calibri"/>
              </a:rPr>
              <a:t>к</a:t>
            </a:r>
            <a:r>
              <a:rPr sz="1600" b="1" spc="-5" dirty="0" smtClean="0">
                <a:latin typeface="Calibri"/>
                <a:cs typeface="Calibri"/>
              </a:rPr>
              <a:t> </a:t>
            </a:r>
            <a:r>
              <a:rPr sz="1600" b="1" spc="-10" dirty="0" err="1" smtClean="0">
                <a:latin typeface="Calibri"/>
                <a:cs typeface="Calibri"/>
              </a:rPr>
              <a:t>упла</a:t>
            </a:r>
            <a:r>
              <a:rPr sz="1600" b="1" spc="-20" dirty="0" err="1" smtClean="0">
                <a:latin typeface="Calibri"/>
                <a:cs typeface="Calibri"/>
              </a:rPr>
              <a:t>т</a:t>
            </a:r>
            <a:r>
              <a:rPr sz="1600" b="1" spc="-10" dirty="0" err="1" smtClean="0">
                <a:latin typeface="Calibri"/>
                <a:cs typeface="Calibri"/>
              </a:rPr>
              <a:t>е</a:t>
            </a:r>
            <a:r>
              <a:rPr sz="1600" b="1" spc="-10" dirty="0" smtClean="0">
                <a:latin typeface="Calibri"/>
                <a:cs typeface="Calibri"/>
              </a:rPr>
              <a:t> </a:t>
            </a:r>
            <a:r>
              <a:rPr sz="1600" b="1" spc="-10" dirty="0" err="1" smtClean="0">
                <a:latin typeface="Calibri"/>
                <a:cs typeface="Calibri"/>
              </a:rPr>
              <a:t>на</a:t>
            </a:r>
            <a:r>
              <a:rPr sz="1600" b="1" spc="-5" dirty="0" smtClean="0">
                <a:latin typeface="Calibri"/>
                <a:cs typeface="Calibri"/>
              </a:rPr>
              <a:t> </a:t>
            </a:r>
            <a:r>
              <a:rPr sz="1600" b="1" spc="-10" dirty="0" err="1" smtClean="0">
                <a:latin typeface="Calibri"/>
                <a:cs typeface="Calibri"/>
              </a:rPr>
              <a:t>всей</a:t>
            </a:r>
            <a:r>
              <a:rPr sz="1600" b="1" spc="-15" dirty="0" smtClean="0">
                <a:latin typeface="Calibri"/>
                <a:cs typeface="Calibri"/>
              </a:rPr>
              <a:t> </a:t>
            </a:r>
            <a:r>
              <a:rPr sz="1600" b="1" spc="-25" dirty="0" err="1" smtClean="0">
                <a:latin typeface="Calibri"/>
                <a:cs typeface="Calibri"/>
              </a:rPr>
              <a:t>т</a:t>
            </a:r>
            <a:r>
              <a:rPr sz="1600" b="1" spc="-10" dirty="0" err="1" smtClean="0">
                <a:latin typeface="Calibri"/>
                <a:cs typeface="Calibri"/>
              </a:rPr>
              <a:t>ер</a:t>
            </a:r>
            <a:r>
              <a:rPr sz="1600" b="1" spc="-20" dirty="0" err="1" smtClean="0">
                <a:latin typeface="Calibri"/>
                <a:cs typeface="Calibri"/>
              </a:rPr>
              <a:t>р</a:t>
            </a:r>
            <a:r>
              <a:rPr sz="1600" b="1" spc="-10" dirty="0" err="1" smtClean="0">
                <a:latin typeface="Calibri"/>
                <a:cs typeface="Calibri"/>
              </a:rPr>
              <a:t>и</a:t>
            </a:r>
            <a:r>
              <a:rPr sz="1600" b="1" spc="-25" dirty="0" err="1" smtClean="0">
                <a:latin typeface="Calibri"/>
                <a:cs typeface="Calibri"/>
              </a:rPr>
              <a:t>т</a:t>
            </a:r>
            <a:r>
              <a:rPr sz="1600" b="1" spc="-10" dirty="0" err="1" smtClean="0">
                <a:latin typeface="Calibri"/>
                <a:cs typeface="Calibri"/>
              </a:rPr>
              <a:t>о</a:t>
            </a:r>
            <a:r>
              <a:rPr sz="1600" b="1" spc="-15" dirty="0" err="1" smtClean="0">
                <a:latin typeface="Calibri"/>
                <a:cs typeface="Calibri"/>
              </a:rPr>
              <a:t>р</a:t>
            </a:r>
            <a:r>
              <a:rPr sz="1600" b="1" spc="-10" dirty="0" err="1" smtClean="0">
                <a:latin typeface="Calibri"/>
                <a:cs typeface="Calibri"/>
              </a:rPr>
              <a:t>ии</a:t>
            </a:r>
            <a:r>
              <a:rPr sz="1600" b="1" spc="-5" dirty="0" smtClean="0">
                <a:latin typeface="Calibri"/>
                <a:cs typeface="Calibri"/>
              </a:rPr>
              <a:t> </a:t>
            </a:r>
            <a:r>
              <a:rPr sz="1600" b="1" spc="-20" dirty="0" err="1" smtClean="0">
                <a:latin typeface="Calibri"/>
                <a:cs typeface="Calibri"/>
              </a:rPr>
              <a:t>Р</a:t>
            </a:r>
            <a:r>
              <a:rPr sz="1600" b="1" spc="-10" dirty="0" err="1" smtClean="0">
                <a:latin typeface="Calibri"/>
                <a:cs typeface="Calibri"/>
              </a:rPr>
              <a:t>о</a:t>
            </a:r>
            <a:r>
              <a:rPr sz="1600" b="1" spc="-20" dirty="0" err="1" smtClean="0">
                <a:latin typeface="Calibri"/>
                <a:cs typeface="Calibri"/>
              </a:rPr>
              <a:t>с</a:t>
            </a:r>
            <a:r>
              <a:rPr sz="1600" b="1" spc="-10" dirty="0" err="1" smtClean="0">
                <a:latin typeface="Calibri"/>
                <a:cs typeface="Calibri"/>
              </a:rPr>
              <a:t>сийс</a:t>
            </a:r>
            <a:r>
              <a:rPr sz="1600" b="1" spc="-30" dirty="0" err="1" smtClean="0">
                <a:latin typeface="Calibri"/>
                <a:cs typeface="Calibri"/>
              </a:rPr>
              <a:t>к</a:t>
            </a:r>
            <a:r>
              <a:rPr sz="1600" b="1" spc="-10" dirty="0" err="1" smtClean="0">
                <a:latin typeface="Calibri"/>
                <a:cs typeface="Calibri"/>
              </a:rPr>
              <a:t>ой</a:t>
            </a:r>
            <a:r>
              <a:rPr sz="1600" b="1" spc="-5" dirty="0" smtClean="0">
                <a:latin typeface="Calibri"/>
                <a:cs typeface="Calibri"/>
              </a:rPr>
              <a:t> </a:t>
            </a:r>
            <a:r>
              <a:rPr sz="1600" b="1" spc="-20" dirty="0" err="1" smtClean="0">
                <a:latin typeface="Calibri"/>
                <a:cs typeface="Calibri"/>
              </a:rPr>
              <a:t>Ф</a:t>
            </a:r>
            <a:r>
              <a:rPr sz="1600" b="1" spc="-35" dirty="0" err="1" smtClean="0">
                <a:latin typeface="Calibri"/>
                <a:cs typeface="Calibri"/>
              </a:rPr>
              <a:t>е</a:t>
            </a:r>
            <a:r>
              <a:rPr sz="1600" b="1" spc="-30" dirty="0" err="1" smtClean="0">
                <a:latin typeface="Calibri"/>
                <a:cs typeface="Calibri"/>
              </a:rPr>
              <a:t>д</a:t>
            </a:r>
            <a:r>
              <a:rPr sz="1600" b="1" spc="-10" dirty="0" err="1" smtClean="0">
                <a:latin typeface="Calibri"/>
                <a:cs typeface="Calibri"/>
              </a:rPr>
              <a:t>ерации</a:t>
            </a:r>
            <a:r>
              <a:rPr sz="1600" b="1" spc="-10" dirty="0" smtClean="0">
                <a:latin typeface="Calibri"/>
                <a:cs typeface="Calibri"/>
              </a:rPr>
              <a:t>,</a:t>
            </a:r>
            <a:r>
              <a:rPr sz="1600" b="1" spc="-5" dirty="0" smtClean="0">
                <a:latin typeface="Calibri"/>
                <a:cs typeface="Calibri"/>
              </a:rPr>
              <a:t> </a:t>
            </a:r>
            <a:r>
              <a:rPr sz="1800" b="1" spc="-5" dirty="0" err="1" smtClean="0">
                <a:solidFill>
                  <a:srgbClr val="0000FF"/>
                </a:solidFill>
                <a:latin typeface="Calibri"/>
                <a:cs typeface="Calibri"/>
              </a:rPr>
              <a:t>наприм</a:t>
            </a:r>
            <a:r>
              <a:rPr sz="1800" b="1" spc="5" dirty="0" err="1" smtClean="0">
                <a:solidFill>
                  <a:srgbClr val="0000FF"/>
                </a:solidFill>
                <a:latin typeface="Calibri"/>
                <a:cs typeface="Calibri"/>
              </a:rPr>
              <a:t>е</a:t>
            </a:r>
            <a:r>
              <a:rPr sz="1800" b="1" spc="0" dirty="0" err="1" smtClean="0">
                <a:solidFill>
                  <a:srgbClr val="0000FF"/>
                </a:solidFill>
                <a:latin typeface="Calibri"/>
                <a:cs typeface="Calibri"/>
              </a:rPr>
              <a:t>р</a:t>
            </a:r>
            <a:r>
              <a:rPr sz="1800" b="1" spc="0" dirty="0" smtClean="0">
                <a:solidFill>
                  <a:srgbClr val="0000FF"/>
                </a:solidFill>
                <a:latin typeface="Calibri"/>
                <a:cs typeface="Calibri"/>
              </a:rPr>
              <a:t>: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15" dirty="0" smtClean="0">
                <a:latin typeface="Wingdings"/>
                <a:cs typeface="Wingdings"/>
              </a:rPr>
              <a:t></a:t>
            </a:r>
            <a:r>
              <a:rPr sz="1800" b="1" spc="0" dirty="0" err="1" smtClean="0">
                <a:latin typeface="Calibri"/>
                <a:cs typeface="Calibri"/>
              </a:rPr>
              <a:t>Нал</a:t>
            </a:r>
            <a:r>
              <a:rPr sz="1800" b="1" spc="5" dirty="0" err="1" smtClean="0">
                <a:latin typeface="Calibri"/>
                <a:cs typeface="Calibri"/>
              </a:rPr>
              <a:t>о</a:t>
            </a:r>
            <a:r>
              <a:rPr sz="1800" b="1" spc="0" dirty="0" err="1" smtClean="0">
                <a:latin typeface="Calibri"/>
                <a:cs typeface="Calibri"/>
              </a:rPr>
              <a:t>г</a:t>
            </a:r>
            <a:r>
              <a:rPr sz="1800" b="1" spc="0" dirty="0" smtClean="0">
                <a:latin typeface="Calibri"/>
                <a:cs typeface="Calibri"/>
              </a:rPr>
              <a:t> </a:t>
            </a:r>
            <a:r>
              <a:rPr sz="1800" b="1" spc="0" dirty="0" err="1" smtClean="0">
                <a:latin typeface="Calibri"/>
                <a:cs typeface="Calibri"/>
              </a:rPr>
              <a:t>на</a:t>
            </a:r>
            <a:r>
              <a:rPr sz="1800" b="1" spc="0" dirty="0" smtClean="0">
                <a:latin typeface="Calibri"/>
                <a:cs typeface="Calibri"/>
              </a:rPr>
              <a:t> </a:t>
            </a:r>
            <a:r>
              <a:rPr sz="1800" b="1" spc="0" dirty="0" err="1" smtClean="0">
                <a:latin typeface="Calibri"/>
                <a:cs typeface="Calibri"/>
              </a:rPr>
              <a:t>прибыль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 err="1" smtClean="0">
                <a:latin typeface="Calibri"/>
                <a:cs typeface="Calibri"/>
              </a:rPr>
              <a:t>о</a:t>
            </a:r>
            <a:r>
              <a:rPr sz="1800" b="1" spc="5" dirty="0" err="1" smtClean="0">
                <a:latin typeface="Calibri"/>
                <a:cs typeface="Calibri"/>
              </a:rPr>
              <a:t>р</a:t>
            </a:r>
            <a:r>
              <a:rPr sz="1800" b="1" spc="-20" dirty="0" err="1" smtClean="0">
                <a:latin typeface="Calibri"/>
                <a:cs typeface="Calibri"/>
              </a:rPr>
              <a:t>г</a:t>
            </a:r>
            <a:r>
              <a:rPr sz="1800" b="1" spc="0" dirty="0" err="1" smtClean="0">
                <a:latin typeface="Calibri"/>
                <a:cs typeface="Calibri"/>
              </a:rPr>
              <a:t>аниза</a:t>
            </a:r>
            <a:r>
              <a:rPr sz="1800" b="1" spc="-10" dirty="0" err="1" smtClean="0">
                <a:latin typeface="Calibri"/>
                <a:cs typeface="Calibri"/>
              </a:rPr>
              <a:t>ц</a:t>
            </a:r>
            <a:r>
              <a:rPr sz="1800" b="1" spc="0" dirty="0" err="1" smtClean="0">
                <a:latin typeface="Calibri"/>
                <a:cs typeface="Calibri"/>
              </a:rPr>
              <a:t>и</a:t>
            </a:r>
            <a:r>
              <a:rPr sz="1800" b="1" spc="5" dirty="0" err="1" smtClean="0">
                <a:latin typeface="Calibri"/>
                <a:cs typeface="Calibri"/>
              </a:rPr>
              <a:t>й</a:t>
            </a:r>
            <a:r>
              <a:rPr sz="1800" b="1" spc="0" dirty="0" smtClean="0">
                <a:latin typeface="Calibri"/>
                <a:cs typeface="Calibri"/>
              </a:rPr>
              <a:t>;</a:t>
            </a:r>
            <a:endParaRPr sz="1800" dirty="0">
              <a:latin typeface="Calibri"/>
              <a:cs typeface="Calibri"/>
            </a:endParaRPr>
          </a:p>
          <a:p>
            <a:pPr marL="12700" marR="335280">
              <a:lnSpc>
                <a:spcPct val="100000"/>
              </a:lnSpc>
            </a:pPr>
            <a:r>
              <a:rPr sz="1800" spc="-515" dirty="0" smtClean="0">
                <a:latin typeface="Wingdings"/>
                <a:cs typeface="Wingdings"/>
              </a:rPr>
              <a:t></a:t>
            </a:r>
            <a:r>
              <a:rPr sz="1800" b="1" spc="0" dirty="0" err="1" smtClean="0">
                <a:latin typeface="Calibri"/>
                <a:cs typeface="Calibri"/>
              </a:rPr>
              <a:t>Нал</a:t>
            </a:r>
            <a:r>
              <a:rPr sz="1800" b="1" spc="5" dirty="0" err="1" smtClean="0">
                <a:latin typeface="Calibri"/>
                <a:cs typeface="Calibri"/>
              </a:rPr>
              <a:t>о</a:t>
            </a:r>
            <a:r>
              <a:rPr sz="1800" b="1" spc="0" dirty="0" err="1" smtClean="0">
                <a:latin typeface="Calibri"/>
                <a:cs typeface="Calibri"/>
              </a:rPr>
              <a:t>г</a:t>
            </a:r>
            <a:r>
              <a:rPr sz="1800" b="1" spc="0" dirty="0" smtClean="0">
                <a:latin typeface="Calibri"/>
                <a:cs typeface="Calibri"/>
              </a:rPr>
              <a:t> </a:t>
            </a:r>
            <a:r>
              <a:rPr sz="1800" b="1" spc="0" dirty="0" err="1" smtClean="0">
                <a:latin typeface="Calibri"/>
                <a:cs typeface="Calibri"/>
              </a:rPr>
              <a:t>на</a:t>
            </a:r>
            <a:r>
              <a:rPr sz="1800" b="1" spc="0" dirty="0" smtClean="0">
                <a:latin typeface="Calibri"/>
                <a:cs typeface="Calibri"/>
              </a:rPr>
              <a:t> </a:t>
            </a:r>
            <a:r>
              <a:rPr sz="1800" b="1" spc="-15" dirty="0" err="1" smtClean="0">
                <a:latin typeface="Calibri"/>
                <a:cs typeface="Calibri"/>
              </a:rPr>
              <a:t>д</a:t>
            </a:r>
            <a:r>
              <a:rPr sz="1800" b="1" spc="-20" dirty="0" err="1" smtClean="0">
                <a:latin typeface="Calibri"/>
                <a:cs typeface="Calibri"/>
              </a:rPr>
              <a:t>о</a:t>
            </a:r>
            <a:r>
              <a:rPr sz="1800" b="1" spc="-35" dirty="0" err="1" smtClean="0">
                <a:latin typeface="Calibri"/>
                <a:cs typeface="Calibri"/>
              </a:rPr>
              <a:t>х</a:t>
            </a:r>
            <a:r>
              <a:rPr sz="1800" b="1" spc="-45" dirty="0" err="1" smtClean="0">
                <a:latin typeface="Calibri"/>
                <a:cs typeface="Calibri"/>
              </a:rPr>
              <a:t>о</a:t>
            </a:r>
            <a:r>
              <a:rPr sz="1800" b="1" spc="0" dirty="0" err="1" smtClean="0">
                <a:latin typeface="Calibri"/>
                <a:cs typeface="Calibri"/>
              </a:rPr>
              <a:t>ды</a:t>
            </a:r>
            <a:r>
              <a:rPr sz="1800" b="1" spc="0" dirty="0" smtClean="0">
                <a:latin typeface="Calibri"/>
                <a:cs typeface="Calibri"/>
              </a:rPr>
              <a:t> </a:t>
            </a:r>
            <a:r>
              <a:rPr sz="1800" b="1" spc="0" dirty="0" err="1" smtClean="0">
                <a:latin typeface="Calibri"/>
                <a:cs typeface="Calibri"/>
              </a:rPr>
              <a:t>физ</a:t>
            </a:r>
            <a:r>
              <a:rPr sz="1800" b="1" spc="5" dirty="0" err="1" smtClean="0">
                <a:latin typeface="Calibri"/>
                <a:cs typeface="Calibri"/>
              </a:rPr>
              <a:t>и</a:t>
            </a:r>
            <a:r>
              <a:rPr sz="1800" b="1" spc="0" dirty="0" err="1" smtClean="0">
                <a:latin typeface="Calibri"/>
                <a:cs typeface="Calibri"/>
              </a:rPr>
              <a:t>че</a:t>
            </a:r>
            <a:r>
              <a:rPr sz="1800" b="1" spc="5" dirty="0" err="1" smtClean="0">
                <a:latin typeface="Calibri"/>
                <a:cs typeface="Calibri"/>
              </a:rPr>
              <a:t>с</a:t>
            </a:r>
            <a:r>
              <a:rPr sz="1800" b="1" spc="0" dirty="0" err="1" smtClean="0">
                <a:latin typeface="Calibri"/>
                <a:cs typeface="Calibri"/>
              </a:rPr>
              <a:t>к</a:t>
            </a:r>
            <a:r>
              <a:rPr sz="1800" b="1" spc="-10" dirty="0" err="1" smtClean="0">
                <a:latin typeface="Calibri"/>
                <a:cs typeface="Calibri"/>
              </a:rPr>
              <a:t>и</a:t>
            </a:r>
            <a:r>
              <a:rPr sz="1800" b="1" spc="0" dirty="0" err="1" smtClean="0">
                <a:latin typeface="Calibri"/>
                <a:cs typeface="Calibri"/>
              </a:rPr>
              <a:t>х</a:t>
            </a:r>
            <a:r>
              <a:rPr sz="1800" b="1" spc="-35" dirty="0" smtClean="0">
                <a:latin typeface="Calibri"/>
                <a:cs typeface="Calibri"/>
              </a:rPr>
              <a:t> </a:t>
            </a:r>
            <a:r>
              <a:rPr sz="1800" b="1" spc="0" dirty="0" err="1" smtClean="0">
                <a:latin typeface="Calibri"/>
                <a:cs typeface="Calibri"/>
              </a:rPr>
              <a:t>л</a:t>
            </a:r>
            <a:r>
              <a:rPr sz="1800" b="1" spc="5" dirty="0" err="1" smtClean="0">
                <a:latin typeface="Calibri"/>
                <a:cs typeface="Calibri"/>
              </a:rPr>
              <a:t>и</a:t>
            </a:r>
            <a:r>
              <a:rPr sz="1800" b="1" spc="15" dirty="0" err="1" smtClean="0">
                <a:latin typeface="Calibri"/>
                <a:cs typeface="Calibri"/>
              </a:rPr>
              <a:t>ц</a:t>
            </a:r>
            <a:r>
              <a:rPr sz="1800" b="1" spc="0" dirty="0" smtClean="0">
                <a:latin typeface="Calibri"/>
                <a:cs typeface="Calibri"/>
              </a:rPr>
              <a:t>;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15" dirty="0" smtClean="0">
                <a:latin typeface="Wingdings"/>
                <a:cs typeface="Wingdings"/>
              </a:rPr>
              <a:t></a:t>
            </a:r>
            <a:r>
              <a:rPr sz="1800" b="1" spc="0" dirty="0" err="1" smtClean="0">
                <a:latin typeface="Calibri"/>
                <a:cs typeface="Calibri"/>
              </a:rPr>
              <a:t>Ак</a:t>
            </a:r>
            <a:r>
              <a:rPr sz="1800" b="1" spc="-10" dirty="0" err="1" smtClean="0">
                <a:latin typeface="Calibri"/>
                <a:cs typeface="Calibri"/>
              </a:rPr>
              <a:t>ц</a:t>
            </a:r>
            <a:r>
              <a:rPr sz="1800" b="1" spc="0" dirty="0" err="1" smtClean="0">
                <a:latin typeface="Calibri"/>
                <a:cs typeface="Calibri"/>
              </a:rPr>
              <a:t>изы</a:t>
            </a:r>
            <a:r>
              <a:rPr sz="1800" b="1" spc="0" dirty="0" smtClean="0">
                <a:latin typeface="Calibri"/>
                <a:cs typeface="Calibri"/>
              </a:rPr>
              <a:t>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059493" y="3401226"/>
            <a:ext cx="2974848" cy="347929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58552" y="3468281"/>
            <a:ext cx="2784348" cy="342137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06737" y="3429039"/>
            <a:ext cx="2880360" cy="338438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06737" y="3429039"/>
            <a:ext cx="2880360" cy="3384384"/>
          </a:xfrm>
          <a:custGeom>
            <a:avLst/>
            <a:gdLst/>
            <a:ahLst/>
            <a:cxnLst/>
            <a:rect l="l" t="t" r="r" b="b"/>
            <a:pathLst>
              <a:path w="2880359" h="3384384">
                <a:moveTo>
                  <a:pt x="0" y="480059"/>
                </a:moveTo>
                <a:lnTo>
                  <a:pt x="1591" y="440681"/>
                </a:lnTo>
                <a:lnTo>
                  <a:pt x="6285" y="402180"/>
                </a:lnTo>
                <a:lnTo>
                  <a:pt x="13956" y="364681"/>
                </a:lnTo>
                <a:lnTo>
                  <a:pt x="37736" y="293179"/>
                </a:lnTo>
                <a:lnTo>
                  <a:pt x="71943" y="227164"/>
                </a:lnTo>
                <a:lnTo>
                  <a:pt x="115586" y="167623"/>
                </a:lnTo>
                <a:lnTo>
                  <a:pt x="167675" y="115543"/>
                </a:lnTo>
                <a:lnTo>
                  <a:pt x="227220" y="71912"/>
                </a:lnTo>
                <a:lnTo>
                  <a:pt x="293233" y="37719"/>
                </a:lnTo>
                <a:lnTo>
                  <a:pt x="364722" y="13949"/>
                </a:lnTo>
                <a:lnTo>
                  <a:pt x="402211" y="6281"/>
                </a:lnTo>
                <a:lnTo>
                  <a:pt x="440698" y="1591"/>
                </a:lnTo>
                <a:lnTo>
                  <a:pt x="480059" y="0"/>
                </a:lnTo>
                <a:lnTo>
                  <a:pt x="2400300" y="0"/>
                </a:lnTo>
                <a:lnTo>
                  <a:pt x="2439661" y="1591"/>
                </a:lnTo>
                <a:lnTo>
                  <a:pt x="2478148" y="6281"/>
                </a:lnTo>
                <a:lnTo>
                  <a:pt x="2515637" y="13949"/>
                </a:lnTo>
                <a:lnTo>
                  <a:pt x="2587126" y="37719"/>
                </a:lnTo>
                <a:lnTo>
                  <a:pt x="2653139" y="71912"/>
                </a:lnTo>
                <a:lnTo>
                  <a:pt x="2712684" y="115543"/>
                </a:lnTo>
                <a:lnTo>
                  <a:pt x="2764773" y="167623"/>
                </a:lnTo>
                <a:lnTo>
                  <a:pt x="2808416" y="227164"/>
                </a:lnTo>
                <a:lnTo>
                  <a:pt x="2842623" y="293179"/>
                </a:lnTo>
                <a:lnTo>
                  <a:pt x="2866403" y="364681"/>
                </a:lnTo>
                <a:lnTo>
                  <a:pt x="2874074" y="402180"/>
                </a:lnTo>
                <a:lnTo>
                  <a:pt x="2878768" y="440681"/>
                </a:lnTo>
                <a:lnTo>
                  <a:pt x="2880360" y="480059"/>
                </a:lnTo>
                <a:lnTo>
                  <a:pt x="2880360" y="2904312"/>
                </a:lnTo>
                <a:lnTo>
                  <a:pt x="2878768" y="2943685"/>
                </a:lnTo>
                <a:lnTo>
                  <a:pt x="2874074" y="2982182"/>
                </a:lnTo>
                <a:lnTo>
                  <a:pt x="2866403" y="3019679"/>
                </a:lnTo>
                <a:lnTo>
                  <a:pt x="2842623" y="3091178"/>
                </a:lnTo>
                <a:lnTo>
                  <a:pt x="2808416" y="3157194"/>
                </a:lnTo>
                <a:lnTo>
                  <a:pt x="2764773" y="3216738"/>
                </a:lnTo>
                <a:lnTo>
                  <a:pt x="2712684" y="3268823"/>
                </a:lnTo>
                <a:lnTo>
                  <a:pt x="2653139" y="3312459"/>
                </a:lnTo>
                <a:lnTo>
                  <a:pt x="2587126" y="3346658"/>
                </a:lnTo>
                <a:lnTo>
                  <a:pt x="2515637" y="3370432"/>
                </a:lnTo>
                <a:lnTo>
                  <a:pt x="2478148" y="3378101"/>
                </a:lnTo>
                <a:lnTo>
                  <a:pt x="2439661" y="3382793"/>
                </a:lnTo>
                <a:lnTo>
                  <a:pt x="2400300" y="3384384"/>
                </a:lnTo>
                <a:lnTo>
                  <a:pt x="480059" y="3384384"/>
                </a:lnTo>
                <a:lnTo>
                  <a:pt x="440698" y="3382793"/>
                </a:lnTo>
                <a:lnTo>
                  <a:pt x="402211" y="3378101"/>
                </a:lnTo>
                <a:lnTo>
                  <a:pt x="364722" y="3370432"/>
                </a:lnTo>
                <a:lnTo>
                  <a:pt x="293233" y="3346658"/>
                </a:lnTo>
                <a:lnTo>
                  <a:pt x="227220" y="3312459"/>
                </a:lnTo>
                <a:lnTo>
                  <a:pt x="167675" y="3268823"/>
                </a:lnTo>
                <a:lnTo>
                  <a:pt x="115586" y="3216738"/>
                </a:lnTo>
                <a:lnTo>
                  <a:pt x="71943" y="3157194"/>
                </a:lnTo>
                <a:lnTo>
                  <a:pt x="37736" y="3091178"/>
                </a:lnTo>
                <a:lnTo>
                  <a:pt x="13956" y="3019679"/>
                </a:lnTo>
                <a:lnTo>
                  <a:pt x="6285" y="2982182"/>
                </a:lnTo>
                <a:lnTo>
                  <a:pt x="1591" y="2943685"/>
                </a:lnTo>
                <a:lnTo>
                  <a:pt x="0" y="2904312"/>
                </a:lnTo>
                <a:lnTo>
                  <a:pt x="0" y="480059"/>
                </a:lnTo>
                <a:close/>
              </a:path>
            </a:pathLst>
          </a:custGeom>
          <a:ln w="9525">
            <a:solidFill>
              <a:srgbClr val="7C5F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326574" y="3540143"/>
            <a:ext cx="2417445" cy="28873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9800"/>
              </a:lnSpc>
            </a:pPr>
            <a:r>
              <a:rPr sz="1600" b="1" spc="-10" dirty="0" smtClean="0">
                <a:latin typeface="Calibri"/>
                <a:cs typeface="Calibri"/>
              </a:rPr>
              <a:t>и</a:t>
            </a:r>
            <a:r>
              <a:rPr sz="1600" b="1" spc="-5" dirty="0" smtClean="0">
                <a:latin typeface="Calibri"/>
                <a:cs typeface="Calibri"/>
              </a:rPr>
              <a:t> </a:t>
            </a:r>
            <a:r>
              <a:rPr sz="1600" b="1" spc="-10" dirty="0" err="1" smtClean="0">
                <a:latin typeface="Calibri"/>
                <a:cs typeface="Calibri"/>
              </a:rPr>
              <a:t>за</a:t>
            </a:r>
            <a:r>
              <a:rPr sz="1600" b="1" spc="-30" dirty="0" err="1" smtClean="0">
                <a:latin typeface="Calibri"/>
                <a:cs typeface="Calibri"/>
              </a:rPr>
              <a:t>к</a:t>
            </a:r>
            <a:r>
              <a:rPr sz="1600" b="1" spc="-10" dirty="0" err="1" smtClean="0">
                <a:latin typeface="Calibri"/>
                <a:cs typeface="Calibri"/>
              </a:rPr>
              <a:t>онами</a:t>
            </a:r>
            <a:r>
              <a:rPr sz="1600" b="1" spc="-20" dirty="0" smtClean="0">
                <a:latin typeface="Calibri"/>
                <a:cs typeface="Calibri"/>
              </a:rPr>
              <a:t> </a:t>
            </a:r>
            <a:r>
              <a:rPr sz="1600" b="1" spc="-10" dirty="0" err="1" smtClean="0">
                <a:latin typeface="Calibri"/>
                <a:cs typeface="Calibri"/>
              </a:rPr>
              <a:t>субъек</a:t>
            </a:r>
            <a:r>
              <a:rPr sz="1600" b="1" spc="-20" dirty="0" err="1" smtClean="0">
                <a:latin typeface="Calibri"/>
                <a:cs typeface="Calibri"/>
              </a:rPr>
              <a:t>т</a:t>
            </a:r>
            <a:r>
              <a:rPr sz="1600" b="1" spc="-10" dirty="0" err="1" smtClean="0">
                <a:latin typeface="Calibri"/>
                <a:cs typeface="Calibri"/>
              </a:rPr>
              <a:t>ов</a:t>
            </a:r>
            <a:r>
              <a:rPr sz="1600" b="1" spc="-5" dirty="0" smtClean="0">
                <a:latin typeface="Calibri"/>
                <a:cs typeface="Calibri"/>
              </a:rPr>
              <a:t> </a:t>
            </a:r>
            <a:r>
              <a:rPr sz="1600" b="1" spc="-20" dirty="0" err="1" smtClean="0">
                <a:latin typeface="Calibri"/>
                <a:cs typeface="Calibri"/>
              </a:rPr>
              <a:t>Р</a:t>
            </a:r>
            <a:r>
              <a:rPr sz="1600" b="1" spc="-10" dirty="0" err="1" smtClean="0">
                <a:latin typeface="Calibri"/>
                <a:cs typeface="Calibri"/>
              </a:rPr>
              <a:t>о</a:t>
            </a:r>
            <a:r>
              <a:rPr sz="1600" b="1" spc="-20" dirty="0" err="1" smtClean="0">
                <a:latin typeface="Calibri"/>
                <a:cs typeface="Calibri"/>
              </a:rPr>
              <a:t>с</a:t>
            </a:r>
            <a:r>
              <a:rPr sz="1600" b="1" spc="-10" dirty="0" err="1" smtClean="0">
                <a:latin typeface="Calibri"/>
                <a:cs typeface="Calibri"/>
              </a:rPr>
              <a:t>сийс</a:t>
            </a:r>
            <a:r>
              <a:rPr sz="1600" b="1" spc="-30" dirty="0" err="1" smtClean="0">
                <a:latin typeface="Calibri"/>
                <a:cs typeface="Calibri"/>
              </a:rPr>
              <a:t>к</a:t>
            </a:r>
            <a:r>
              <a:rPr sz="1600" b="1" spc="-10" dirty="0" err="1" smtClean="0">
                <a:latin typeface="Calibri"/>
                <a:cs typeface="Calibri"/>
              </a:rPr>
              <a:t>ой</a:t>
            </a:r>
            <a:r>
              <a:rPr sz="1600" b="1" spc="-5" dirty="0" smtClean="0">
                <a:latin typeface="Calibri"/>
                <a:cs typeface="Calibri"/>
              </a:rPr>
              <a:t> </a:t>
            </a:r>
            <a:r>
              <a:rPr sz="1600" b="1" spc="-20" dirty="0" err="1" smtClean="0">
                <a:latin typeface="Calibri"/>
                <a:cs typeface="Calibri"/>
              </a:rPr>
              <a:t>Ф</a:t>
            </a:r>
            <a:r>
              <a:rPr sz="1600" b="1" spc="-35" dirty="0" err="1" smtClean="0">
                <a:latin typeface="Calibri"/>
                <a:cs typeface="Calibri"/>
              </a:rPr>
              <a:t>е</a:t>
            </a:r>
            <a:r>
              <a:rPr sz="1600" b="1" spc="-30" dirty="0" err="1" smtClean="0">
                <a:latin typeface="Calibri"/>
                <a:cs typeface="Calibri"/>
              </a:rPr>
              <a:t>д</a:t>
            </a:r>
            <a:r>
              <a:rPr sz="1600" b="1" spc="-10" dirty="0" err="1" smtClean="0">
                <a:latin typeface="Calibri"/>
                <a:cs typeface="Calibri"/>
              </a:rPr>
              <a:t>ерации</a:t>
            </a:r>
            <a:r>
              <a:rPr sz="1600" b="1" spc="20" dirty="0" smtClean="0">
                <a:latin typeface="Calibri"/>
                <a:cs typeface="Calibri"/>
              </a:rPr>
              <a:t> </a:t>
            </a:r>
            <a:r>
              <a:rPr sz="1600" b="1" spc="-10" dirty="0" smtClean="0">
                <a:latin typeface="Calibri"/>
                <a:cs typeface="Calibri"/>
              </a:rPr>
              <a:t>и </a:t>
            </a:r>
            <a:r>
              <a:rPr sz="1600" b="1" spc="-10" dirty="0" err="1" smtClean="0">
                <a:latin typeface="Calibri"/>
                <a:cs typeface="Calibri"/>
              </a:rPr>
              <a:t>обяза</a:t>
            </a:r>
            <a:r>
              <a:rPr sz="1600" b="1" spc="-25" dirty="0" err="1" smtClean="0">
                <a:latin typeface="Calibri"/>
                <a:cs typeface="Calibri"/>
              </a:rPr>
              <a:t>т</a:t>
            </a:r>
            <a:r>
              <a:rPr sz="1600" b="1" spc="-35" dirty="0" err="1" smtClean="0">
                <a:latin typeface="Calibri"/>
                <a:cs typeface="Calibri"/>
              </a:rPr>
              <a:t>е</a:t>
            </a:r>
            <a:r>
              <a:rPr sz="1600" b="1" spc="-10" dirty="0" err="1" smtClean="0">
                <a:latin typeface="Calibri"/>
                <a:cs typeface="Calibri"/>
              </a:rPr>
              <a:t>ль</a:t>
            </a:r>
            <a:r>
              <a:rPr sz="1600" b="1" spc="-5" dirty="0" err="1" smtClean="0">
                <a:latin typeface="Calibri"/>
                <a:cs typeface="Calibri"/>
              </a:rPr>
              <a:t>н</a:t>
            </a:r>
            <a:r>
              <a:rPr sz="1600" b="1" spc="-15" dirty="0" err="1" smtClean="0">
                <a:latin typeface="Calibri"/>
                <a:cs typeface="Calibri"/>
              </a:rPr>
              <a:t>ы</a:t>
            </a:r>
            <a:r>
              <a:rPr sz="1600" b="1" spc="-15" dirty="0" smtClean="0">
                <a:latin typeface="Calibri"/>
                <a:cs typeface="Calibri"/>
              </a:rPr>
              <a:t> </a:t>
            </a:r>
            <a:r>
              <a:rPr sz="1600" b="1" spc="-10" dirty="0" smtClean="0">
                <a:latin typeface="Calibri"/>
                <a:cs typeface="Calibri"/>
              </a:rPr>
              <a:t>к</a:t>
            </a:r>
            <a:r>
              <a:rPr sz="1600" b="1" spc="-5" dirty="0" smtClean="0">
                <a:latin typeface="Calibri"/>
                <a:cs typeface="Calibri"/>
              </a:rPr>
              <a:t> </a:t>
            </a:r>
            <a:r>
              <a:rPr sz="1600" b="1" spc="-10" dirty="0" err="1" smtClean="0">
                <a:latin typeface="Calibri"/>
                <a:cs typeface="Calibri"/>
              </a:rPr>
              <a:t>упла</a:t>
            </a:r>
            <a:r>
              <a:rPr sz="1600" b="1" spc="-20" dirty="0" err="1" smtClean="0">
                <a:latin typeface="Calibri"/>
                <a:cs typeface="Calibri"/>
              </a:rPr>
              <a:t>т</a:t>
            </a:r>
            <a:r>
              <a:rPr sz="1600" b="1" spc="-10" dirty="0" err="1" smtClean="0">
                <a:latin typeface="Calibri"/>
                <a:cs typeface="Calibri"/>
              </a:rPr>
              <a:t>е</a:t>
            </a:r>
            <a:r>
              <a:rPr sz="1600" b="1" spc="-15" dirty="0" smtClean="0">
                <a:latin typeface="Calibri"/>
                <a:cs typeface="Calibri"/>
              </a:rPr>
              <a:t> </a:t>
            </a:r>
            <a:r>
              <a:rPr sz="1600" b="1" spc="-10" dirty="0" err="1" smtClean="0">
                <a:latin typeface="Calibri"/>
                <a:cs typeface="Calibri"/>
              </a:rPr>
              <a:t>на</a:t>
            </a:r>
            <a:r>
              <a:rPr sz="1600" b="1" spc="-10" dirty="0" smtClean="0">
                <a:latin typeface="Calibri"/>
                <a:cs typeface="Calibri"/>
              </a:rPr>
              <a:t> </a:t>
            </a:r>
            <a:r>
              <a:rPr sz="1600" b="1" spc="-10" dirty="0" err="1" smtClean="0">
                <a:latin typeface="Calibri"/>
                <a:cs typeface="Calibri"/>
              </a:rPr>
              <a:t>со</a:t>
            </a:r>
            <a:r>
              <a:rPr sz="1600" b="1" spc="-20" dirty="0" err="1" smtClean="0">
                <a:latin typeface="Calibri"/>
                <a:cs typeface="Calibri"/>
              </a:rPr>
              <a:t>о</a:t>
            </a:r>
            <a:r>
              <a:rPr sz="1600" b="1" spc="-10" dirty="0" err="1" smtClean="0">
                <a:latin typeface="Calibri"/>
                <a:cs typeface="Calibri"/>
              </a:rPr>
              <a:t>тве</a:t>
            </a:r>
            <a:r>
              <a:rPr sz="1600" b="1" spc="-20" dirty="0" err="1" smtClean="0">
                <a:latin typeface="Calibri"/>
                <a:cs typeface="Calibri"/>
              </a:rPr>
              <a:t>т</a:t>
            </a:r>
            <a:r>
              <a:rPr sz="1600" b="1" spc="-10" dirty="0" err="1" smtClean="0">
                <a:latin typeface="Calibri"/>
                <a:cs typeface="Calibri"/>
              </a:rPr>
              <a:t>ст</a:t>
            </a:r>
            <a:r>
              <a:rPr sz="1600" b="1" spc="-20" dirty="0" err="1" smtClean="0">
                <a:latin typeface="Calibri"/>
                <a:cs typeface="Calibri"/>
              </a:rPr>
              <a:t>в</a:t>
            </a:r>
            <a:r>
              <a:rPr sz="1600" b="1" spc="-10" dirty="0" err="1" smtClean="0">
                <a:latin typeface="Calibri"/>
                <a:cs typeface="Calibri"/>
              </a:rPr>
              <a:t>ующих</a:t>
            </a:r>
            <a:r>
              <a:rPr sz="1600" b="1" spc="-5" dirty="0" smtClean="0">
                <a:latin typeface="Calibri"/>
                <a:cs typeface="Calibri"/>
              </a:rPr>
              <a:t> </a:t>
            </a:r>
            <a:r>
              <a:rPr sz="1600" b="1" spc="-25" dirty="0" err="1" smtClean="0">
                <a:latin typeface="Calibri"/>
                <a:cs typeface="Calibri"/>
              </a:rPr>
              <a:t>т</a:t>
            </a:r>
            <a:r>
              <a:rPr sz="1600" b="1" spc="-10" dirty="0" err="1" smtClean="0">
                <a:latin typeface="Calibri"/>
                <a:cs typeface="Calibri"/>
              </a:rPr>
              <a:t>ер</a:t>
            </a:r>
            <a:r>
              <a:rPr sz="1600" b="1" spc="-20" dirty="0" err="1" smtClean="0">
                <a:latin typeface="Calibri"/>
                <a:cs typeface="Calibri"/>
              </a:rPr>
              <a:t>р</a:t>
            </a:r>
            <a:r>
              <a:rPr sz="1600" b="1" spc="-10" dirty="0" err="1" smtClean="0">
                <a:latin typeface="Calibri"/>
                <a:cs typeface="Calibri"/>
              </a:rPr>
              <a:t>и</a:t>
            </a:r>
            <a:r>
              <a:rPr sz="1600" b="1" spc="-25" dirty="0" err="1" smtClean="0">
                <a:latin typeface="Calibri"/>
                <a:cs typeface="Calibri"/>
              </a:rPr>
              <a:t>т</a:t>
            </a:r>
            <a:r>
              <a:rPr sz="1600" b="1" spc="-10" dirty="0" err="1" smtClean="0">
                <a:latin typeface="Calibri"/>
                <a:cs typeface="Calibri"/>
              </a:rPr>
              <a:t>о</a:t>
            </a:r>
            <a:r>
              <a:rPr sz="1600" b="1" spc="-15" dirty="0" err="1" smtClean="0">
                <a:latin typeface="Calibri"/>
                <a:cs typeface="Calibri"/>
              </a:rPr>
              <a:t>р</a:t>
            </a:r>
            <a:r>
              <a:rPr sz="1600" b="1" spc="-10" dirty="0" err="1" smtClean="0">
                <a:latin typeface="Calibri"/>
                <a:cs typeface="Calibri"/>
              </a:rPr>
              <a:t>иях</a:t>
            </a:r>
            <a:r>
              <a:rPr sz="1600" b="1" spc="40" dirty="0" smtClean="0">
                <a:latin typeface="Calibri"/>
                <a:cs typeface="Calibri"/>
              </a:rPr>
              <a:t> </a:t>
            </a:r>
            <a:r>
              <a:rPr sz="1600" b="1" spc="-10" dirty="0" err="1" smtClean="0">
                <a:latin typeface="Calibri"/>
                <a:cs typeface="Calibri"/>
              </a:rPr>
              <a:t>субъек</a:t>
            </a:r>
            <a:r>
              <a:rPr sz="1600" b="1" spc="-20" dirty="0" err="1" smtClean="0">
                <a:latin typeface="Calibri"/>
                <a:cs typeface="Calibri"/>
              </a:rPr>
              <a:t>т</a:t>
            </a:r>
            <a:r>
              <a:rPr sz="1600" b="1" spc="-10" dirty="0" err="1" smtClean="0">
                <a:latin typeface="Calibri"/>
                <a:cs typeface="Calibri"/>
              </a:rPr>
              <a:t>ов</a:t>
            </a:r>
            <a:r>
              <a:rPr sz="1600" b="1" spc="-15" dirty="0" smtClean="0">
                <a:latin typeface="Calibri"/>
                <a:cs typeface="Calibri"/>
              </a:rPr>
              <a:t> </a:t>
            </a:r>
            <a:r>
              <a:rPr sz="1600" b="1" spc="-10" dirty="0" smtClean="0">
                <a:latin typeface="Calibri"/>
                <a:cs typeface="Calibri"/>
              </a:rPr>
              <a:t>Р</a:t>
            </a:r>
            <a:r>
              <a:rPr sz="1600" b="1" spc="-125" dirty="0" smtClean="0">
                <a:latin typeface="Calibri"/>
                <a:cs typeface="Calibri"/>
              </a:rPr>
              <a:t>Ф</a:t>
            </a:r>
            <a:r>
              <a:rPr sz="1600" b="1" spc="-5" dirty="0" smtClean="0">
                <a:latin typeface="Calibri"/>
                <a:cs typeface="Calibri"/>
              </a:rPr>
              <a:t>, </a:t>
            </a:r>
            <a:r>
              <a:rPr sz="1800" b="1" spc="-5" dirty="0" err="1" smtClean="0">
                <a:solidFill>
                  <a:srgbClr val="0000FF"/>
                </a:solidFill>
                <a:latin typeface="Calibri"/>
                <a:cs typeface="Calibri"/>
              </a:rPr>
              <a:t>наприм</a:t>
            </a:r>
            <a:r>
              <a:rPr sz="1800" b="1" spc="5" dirty="0" err="1" smtClean="0">
                <a:solidFill>
                  <a:srgbClr val="0000FF"/>
                </a:solidFill>
                <a:latin typeface="Calibri"/>
                <a:cs typeface="Calibri"/>
              </a:rPr>
              <a:t>е</a:t>
            </a:r>
            <a:r>
              <a:rPr sz="1800" b="1" spc="0" dirty="0" err="1" smtClean="0">
                <a:solidFill>
                  <a:srgbClr val="0000FF"/>
                </a:solidFill>
                <a:latin typeface="Calibri"/>
                <a:cs typeface="Calibri"/>
              </a:rPr>
              <a:t>р</a:t>
            </a:r>
            <a:r>
              <a:rPr sz="1800" b="1" spc="0" dirty="0" smtClean="0">
                <a:solidFill>
                  <a:srgbClr val="0000FF"/>
                </a:solidFill>
                <a:latin typeface="Calibri"/>
                <a:cs typeface="Calibri"/>
              </a:rPr>
              <a:t>:</a:t>
            </a:r>
            <a:endParaRPr sz="1800" dirty="0">
              <a:latin typeface="Calibri"/>
              <a:cs typeface="Calibri"/>
            </a:endParaRPr>
          </a:p>
          <a:p>
            <a:pPr marL="12700" marR="255270">
              <a:lnSpc>
                <a:spcPct val="100000"/>
              </a:lnSpc>
            </a:pPr>
            <a:r>
              <a:rPr sz="1800" spc="-515" dirty="0" smtClean="0">
                <a:latin typeface="Wingdings"/>
                <a:cs typeface="Wingdings"/>
              </a:rPr>
              <a:t></a:t>
            </a:r>
            <a:r>
              <a:rPr sz="1800" b="1" spc="0" dirty="0" err="1" smtClean="0">
                <a:latin typeface="Calibri"/>
                <a:cs typeface="Calibri"/>
              </a:rPr>
              <a:t>Нал</a:t>
            </a:r>
            <a:r>
              <a:rPr sz="1800" b="1" spc="5" dirty="0" err="1" smtClean="0">
                <a:latin typeface="Calibri"/>
                <a:cs typeface="Calibri"/>
              </a:rPr>
              <a:t>о</a:t>
            </a:r>
            <a:r>
              <a:rPr sz="1800" b="1" spc="0" dirty="0" err="1" smtClean="0">
                <a:latin typeface="Calibri"/>
                <a:cs typeface="Calibri"/>
              </a:rPr>
              <a:t>г</a:t>
            </a:r>
            <a:r>
              <a:rPr sz="1800" b="1" spc="0" dirty="0" smtClean="0">
                <a:latin typeface="Calibri"/>
                <a:cs typeface="Calibri"/>
              </a:rPr>
              <a:t> </a:t>
            </a:r>
            <a:r>
              <a:rPr sz="1800" b="1" spc="0" dirty="0" err="1" smtClean="0">
                <a:latin typeface="Calibri"/>
                <a:cs typeface="Calibri"/>
              </a:rPr>
              <a:t>на</a:t>
            </a:r>
            <a:r>
              <a:rPr sz="1800" b="1" spc="0" dirty="0" smtClean="0">
                <a:latin typeface="Calibri"/>
                <a:cs typeface="Calibri"/>
              </a:rPr>
              <a:t> </a:t>
            </a:r>
            <a:r>
              <a:rPr sz="1800" b="1" spc="5" dirty="0" err="1" smtClean="0">
                <a:latin typeface="Calibri"/>
                <a:cs typeface="Calibri"/>
              </a:rPr>
              <a:t>и</a:t>
            </a:r>
            <a:r>
              <a:rPr sz="1800" b="1" spc="-15" dirty="0" err="1" smtClean="0">
                <a:latin typeface="Calibri"/>
                <a:cs typeface="Calibri"/>
              </a:rPr>
              <a:t>м</a:t>
            </a:r>
            <a:r>
              <a:rPr sz="1800" b="1" spc="0" dirty="0" err="1" smtClean="0">
                <a:latin typeface="Calibri"/>
                <a:cs typeface="Calibri"/>
              </a:rPr>
              <a:t>у</a:t>
            </a:r>
            <a:r>
              <a:rPr sz="1800" b="1" spc="-20" dirty="0" err="1" smtClean="0">
                <a:latin typeface="Calibri"/>
                <a:cs typeface="Calibri"/>
              </a:rPr>
              <a:t>щ</a:t>
            </a:r>
            <a:r>
              <a:rPr sz="1800" b="1" spc="5" dirty="0" err="1" smtClean="0">
                <a:latin typeface="Calibri"/>
                <a:cs typeface="Calibri"/>
              </a:rPr>
              <a:t>е</a:t>
            </a:r>
            <a:r>
              <a:rPr sz="1800" b="1" spc="0" dirty="0" err="1" smtClean="0">
                <a:latin typeface="Calibri"/>
                <a:cs typeface="Calibri"/>
              </a:rPr>
              <a:t>ст</a:t>
            </a:r>
            <a:r>
              <a:rPr sz="1800" b="1" spc="-10" dirty="0" err="1" smtClean="0">
                <a:latin typeface="Calibri"/>
                <a:cs typeface="Calibri"/>
              </a:rPr>
              <a:t>в</a:t>
            </a:r>
            <a:r>
              <a:rPr sz="1800" b="1" spc="0" dirty="0" err="1" smtClean="0">
                <a:latin typeface="Calibri"/>
                <a:cs typeface="Calibri"/>
              </a:rPr>
              <a:t>о</a:t>
            </a:r>
            <a:r>
              <a:rPr sz="1800" b="1" spc="0" dirty="0" smtClean="0">
                <a:latin typeface="Calibri"/>
                <a:cs typeface="Calibri"/>
              </a:rPr>
              <a:t> </a:t>
            </a:r>
            <a:r>
              <a:rPr sz="1800" b="1" spc="0" dirty="0" err="1" smtClean="0">
                <a:latin typeface="Calibri"/>
                <a:cs typeface="Calibri"/>
              </a:rPr>
              <a:t>о</a:t>
            </a:r>
            <a:r>
              <a:rPr sz="1800" b="1" spc="5" dirty="0" err="1" smtClean="0">
                <a:latin typeface="Calibri"/>
                <a:cs typeface="Calibri"/>
              </a:rPr>
              <a:t>р</a:t>
            </a:r>
            <a:r>
              <a:rPr sz="1800" b="1" spc="-15" dirty="0" err="1" smtClean="0">
                <a:latin typeface="Calibri"/>
                <a:cs typeface="Calibri"/>
              </a:rPr>
              <a:t>г</a:t>
            </a:r>
            <a:r>
              <a:rPr sz="1800" b="1" spc="0" dirty="0" err="1" smtClean="0">
                <a:latin typeface="Calibri"/>
                <a:cs typeface="Calibri"/>
              </a:rPr>
              <a:t>ан</a:t>
            </a:r>
            <a:r>
              <a:rPr sz="1800" b="1" spc="5" dirty="0" err="1" smtClean="0">
                <a:latin typeface="Calibri"/>
                <a:cs typeface="Calibri"/>
              </a:rPr>
              <a:t>и</a:t>
            </a:r>
            <a:r>
              <a:rPr sz="1800" b="1" spc="0" dirty="0" err="1" smtClean="0">
                <a:latin typeface="Calibri"/>
                <a:cs typeface="Calibri"/>
              </a:rPr>
              <a:t>за</a:t>
            </a:r>
            <a:r>
              <a:rPr sz="1800" b="1" spc="-10" dirty="0" err="1" smtClean="0">
                <a:latin typeface="Calibri"/>
                <a:cs typeface="Calibri"/>
              </a:rPr>
              <a:t>ц</a:t>
            </a:r>
            <a:r>
              <a:rPr sz="1800" b="1" spc="0" dirty="0" err="1" smtClean="0">
                <a:latin typeface="Calibri"/>
                <a:cs typeface="Calibri"/>
              </a:rPr>
              <a:t>ий</a:t>
            </a:r>
            <a:r>
              <a:rPr sz="1800" b="1" spc="0" dirty="0" smtClean="0">
                <a:latin typeface="Calibri"/>
                <a:cs typeface="Calibri"/>
              </a:rPr>
              <a:t>;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15" dirty="0" smtClean="0">
                <a:latin typeface="Wingdings"/>
                <a:cs typeface="Wingdings"/>
              </a:rPr>
              <a:t></a:t>
            </a:r>
            <a:r>
              <a:rPr sz="1800" b="1" spc="-100" dirty="0" err="1" smtClean="0">
                <a:latin typeface="Calibri"/>
                <a:cs typeface="Calibri"/>
              </a:rPr>
              <a:t>Т</a:t>
            </a:r>
            <a:r>
              <a:rPr sz="1800" b="1" spc="0" dirty="0" err="1" smtClean="0">
                <a:latin typeface="Calibri"/>
                <a:cs typeface="Calibri"/>
              </a:rPr>
              <a:t>рансп</a:t>
            </a:r>
            <a:r>
              <a:rPr sz="1800" b="1" spc="5" dirty="0" err="1" smtClean="0">
                <a:latin typeface="Calibri"/>
                <a:cs typeface="Calibri"/>
              </a:rPr>
              <a:t>о</a:t>
            </a:r>
            <a:r>
              <a:rPr sz="1800" b="1" spc="0" dirty="0" err="1" smtClean="0">
                <a:latin typeface="Calibri"/>
                <a:cs typeface="Calibri"/>
              </a:rPr>
              <a:t>р</a:t>
            </a:r>
            <a:r>
              <a:rPr sz="1800" b="1" spc="-10" dirty="0" err="1" smtClean="0">
                <a:latin typeface="Calibri"/>
                <a:cs typeface="Calibri"/>
              </a:rPr>
              <a:t>т</a:t>
            </a:r>
            <a:r>
              <a:rPr sz="1800" b="1" spc="0" dirty="0" err="1" smtClean="0">
                <a:latin typeface="Calibri"/>
                <a:cs typeface="Calibri"/>
              </a:rPr>
              <a:t>ный</a:t>
            </a:r>
            <a:r>
              <a:rPr sz="1800" b="1" spc="-20" dirty="0" smtClean="0">
                <a:latin typeface="Calibri"/>
                <a:cs typeface="Calibri"/>
              </a:rPr>
              <a:t> </a:t>
            </a:r>
            <a:r>
              <a:rPr sz="1800" b="1" spc="0" dirty="0" err="1" smtClean="0">
                <a:latin typeface="Calibri"/>
                <a:cs typeface="Calibri"/>
              </a:rPr>
              <a:t>нал</a:t>
            </a:r>
            <a:r>
              <a:rPr sz="1800" b="1" spc="5" dirty="0" err="1" smtClean="0">
                <a:latin typeface="Calibri"/>
                <a:cs typeface="Calibri"/>
              </a:rPr>
              <a:t>о</a:t>
            </a:r>
            <a:r>
              <a:rPr sz="1800" b="1" spc="0" dirty="0" err="1" smtClean="0">
                <a:latin typeface="Calibri"/>
                <a:cs typeface="Calibri"/>
              </a:rPr>
              <a:t>г</a:t>
            </a:r>
            <a:r>
              <a:rPr lang="en-US" b="1" dirty="0" smtClean="0">
                <a:latin typeface="Calibri"/>
                <a:cs typeface="Calibri"/>
              </a:rPr>
              <a:t>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156261" y="3401227"/>
            <a:ext cx="2830068" cy="345677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203124" y="3429039"/>
            <a:ext cx="2736341" cy="33843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203124" y="3429039"/>
            <a:ext cx="2736341" cy="3384384"/>
          </a:xfrm>
          <a:custGeom>
            <a:avLst/>
            <a:gdLst/>
            <a:ahLst/>
            <a:cxnLst/>
            <a:rect l="l" t="t" r="r" b="b"/>
            <a:pathLst>
              <a:path w="2736342" h="3384384">
                <a:moveTo>
                  <a:pt x="0" y="456056"/>
                </a:moveTo>
                <a:lnTo>
                  <a:pt x="5969" y="382090"/>
                </a:lnTo>
                <a:lnTo>
                  <a:pt x="23253" y="311920"/>
                </a:lnTo>
                <a:lnTo>
                  <a:pt x="50910" y="246486"/>
                </a:lnTo>
                <a:lnTo>
                  <a:pt x="88001" y="186729"/>
                </a:lnTo>
                <a:lnTo>
                  <a:pt x="133588" y="133588"/>
                </a:lnTo>
                <a:lnTo>
                  <a:pt x="186729" y="88001"/>
                </a:lnTo>
                <a:lnTo>
                  <a:pt x="246486" y="50910"/>
                </a:lnTo>
                <a:lnTo>
                  <a:pt x="311920" y="23253"/>
                </a:lnTo>
                <a:lnTo>
                  <a:pt x="382090" y="5969"/>
                </a:lnTo>
                <a:lnTo>
                  <a:pt x="456057" y="0"/>
                </a:lnTo>
                <a:lnTo>
                  <a:pt x="2280158" y="0"/>
                </a:lnTo>
                <a:lnTo>
                  <a:pt x="2354159" y="5969"/>
                </a:lnTo>
                <a:lnTo>
                  <a:pt x="2424356" y="23253"/>
                </a:lnTo>
                <a:lnTo>
                  <a:pt x="2489811" y="50910"/>
                </a:lnTo>
                <a:lnTo>
                  <a:pt x="2549584" y="88001"/>
                </a:lnTo>
                <a:lnTo>
                  <a:pt x="2602738" y="133588"/>
                </a:lnTo>
                <a:lnTo>
                  <a:pt x="2648332" y="186729"/>
                </a:lnTo>
                <a:lnTo>
                  <a:pt x="2685428" y="246486"/>
                </a:lnTo>
                <a:lnTo>
                  <a:pt x="2713087" y="311920"/>
                </a:lnTo>
                <a:lnTo>
                  <a:pt x="2730371" y="382090"/>
                </a:lnTo>
                <a:lnTo>
                  <a:pt x="2736341" y="456056"/>
                </a:lnTo>
                <a:lnTo>
                  <a:pt x="2736341" y="2928315"/>
                </a:lnTo>
                <a:lnTo>
                  <a:pt x="2730371" y="3002291"/>
                </a:lnTo>
                <a:lnTo>
                  <a:pt x="2713087" y="3072468"/>
                </a:lnTo>
                <a:lnTo>
                  <a:pt x="2685428" y="3137904"/>
                </a:lnTo>
                <a:lnTo>
                  <a:pt x="2648332" y="3197663"/>
                </a:lnTo>
                <a:lnTo>
                  <a:pt x="2602738" y="3250804"/>
                </a:lnTo>
                <a:lnTo>
                  <a:pt x="2549584" y="3296389"/>
                </a:lnTo>
                <a:lnTo>
                  <a:pt x="2489811" y="3333478"/>
                </a:lnTo>
                <a:lnTo>
                  <a:pt x="2424356" y="3361134"/>
                </a:lnTo>
                <a:lnTo>
                  <a:pt x="2354159" y="3378415"/>
                </a:lnTo>
                <a:lnTo>
                  <a:pt x="2280158" y="3384384"/>
                </a:lnTo>
                <a:lnTo>
                  <a:pt x="456057" y="3384384"/>
                </a:lnTo>
                <a:lnTo>
                  <a:pt x="382090" y="3378415"/>
                </a:lnTo>
                <a:lnTo>
                  <a:pt x="311920" y="3361134"/>
                </a:lnTo>
                <a:lnTo>
                  <a:pt x="246486" y="3333478"/>
                </a:lnTo>
                <a:lnTo>
                  <a:pt x="186729" y="3296389"/>
                </a:lnTo>
                <a:lnTo>
                  <a:pt x="133588" y="3250804"/>
                </a:lnTo>
                <a:lnTo>
                  <a:pt x="88001" y="3197663"/>
                </a:lnTo>
                <a:lnTo>
                  <a:pt x="50910" y="3137904"/>
                </a:lnTo>
                <a:lnTo>
                  <a:pt x="23253" y="3072468"/>
                </a:lnTo>
                <a:lnTo>
                  <a:pt x="5969" y="3002291"/>
                </a:lnTo>
                <a:lnTo>
                  <a:pt x="0" y="2928315"/>
                </a:lnTo>
                <a:lnTo>
                  <a:pt x="0" y="456056"/>
                </a:lnTo>
                <a:close/>
              </a:path>
            </a:pathLst>
          </a:custGeom>
          <a:ln w="9525">
            <a:solidFill>
              <a:srgbClr val="F6924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89572" y="782266"/>
            <a:ext cx="8415655" cy="15335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1899"/>
              </a:lnSpc>
            </a:pPr>
            <a:r>
              <a:rPr sz="2400" b="1" smtClean="0">
                <a:solidFill>
                  <a:srgbClr val="0000FF"/>
                </a:solidFill>
                <a:latin typeface="Calibri"/>
                <a:cs typeface="Calibri"/>
              </a:rPr>
              <a:t>Налог</a:t>
            </a:r>
            <a:r>
              <a:rPr sz="2400" b="1" spc="80" smtClean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800" b="1" spc="0" smtClean="0">
                <a:latin typeface="Calibri"/>
                <a:cs typeface="Calibri"/>
              </a:rPr>
              <a:t>–</a:t>
            </a:r>
            <a:r>
              <a:rPr sz="1800" b="1" spc="15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обяза</a:t>
            </a:r>
            <a:r>
              <a:rPr sz="1600" b="1" spc="-25" smtClean="0">
                <a:latin typeface="Calibri"/>
                <a:cs typeface="Calibri"/>
              </a:rPr>
              <a:t>т</a:t>
            </a:r>
            <a:r>
              <a:rPr sz="1600" b="1" spc="-35" smtClean="0">
                <a:latin typeface="Calibri"/>
                <a:cs typeface="Calibri"/>
              </a:rPr>
              <a:t>е</a:t>
            </a:r>
            <a:r>
              <a:rPr sz="1600" b="1" spc="-10" smtClean="0">
                <a:latin typeface="Calibri"/>
                <a:cs typeface="Calibri"/>
              </a:rPr>
              <a:t>ль</a:t>
            </a:r>
            <a:r>
              <a:rPr sz="1600" b="1" spc="-5" smtClean="0">
                <a:latin typeface="Calibri"/>
                <a:cs typeface="Calibri"/>
              </a:rPr>
              <a:t>н</a:t>
            </a:r>
            <a:r>
              <a:rPr sz="1600" b="1" spc="-10" smtClean="0">
                <a:latin typeface="Calibri"/>
                <a:cs typeface="Calibri"/>
              </a:rPr>
              <a:t>ый,</a:t>
            </a:r>
            <a:r>
              <a:rPr sz="1600" b="1" spc="-20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ин</a:t>
            </a:r>
            <a:r>
              <a:rPr sz="1600" b="1" spc="-15" smtClean="0">
                <a:latin typeface="Calibri"/>
                <a:cs typeface="Calibri"/>
              </a:rPr>
              <a:t>д</a:t>
            </a:r>
            <a:r>
              <a:rPr sz="1600" b="1" spc="-10" smtClean="0">
                <a:latin typeface="Calibri"/>
                <a:cs typeface="Calibri"/>
              </a:rPr>
              <a:t>иви</a:t>
            </a:r>
            <a:r>
              <a:rPr sz="1600" b="1" spc="-40" smtClean="0">
                <a:latin typeface="Calibri"/>
                <a:cs typeface="Calibri"/>
              </a:rPr>
              <a:t>д</a:t>
            </a:r>
            <a:r>
              <a:rPr sz="1600" b="1" spc="-10" smtClean="0">
                <a:latin typeface="Calibri"/>
                <a:cs typeface="Calibri"/>
              </a:rPr>
              <a:t>уально</a:t>
            </a:r>
            <a:r>
              <a:rPr sz="1600" b="1" spc="10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безв</a:t>
            </a:r>
            <a:r>
              <a:rPr sz="1600" b="1" spc="-5" smtClean="0">
                <a:latin typeface="Calibri"/>
                <a:cs typeface="Calibri"/>
              </a:rPr>
              <a:t>о</a:t>
            </a:r>
            <a:r>
              <a:rPr sz="1600" b="1" spc="-10" smtClean="0">
                <a:latin typeface="Calibri"/>
                <a:cs typeface="Calibri"/>
              </a:rPr>
              <a:t>зме</a:t>
            </a:r>
            <a:r>
              <a:rPr sz="1600" b="1" spc="-20" smtClean="0">
                <a:latin typeface="Calibri"/>
                <a:cs typeface="Calibri"/>
              </a:rPr>
              <a:t>з</a:t>
            </a:r>
            <a:r>
              <a:rPr sz="1600" b="1" spc="-15" smtClean="0">
                <a:latin typeface="Calibri"/>
                <a:cs typeface="Calibri"/>
              </a:rPr>
              <a:t>д</a:t>
            </a:r>
            <a:r>
              <a:rPr sz="1600" b="1" spc="-10" smtClean="0">
                <a:latin typeface="Calibri"/>
                <a:cs typeface="Calibri"/>
              </a:rPr>
              <a:t>ный</a:t>
            </a:r>
            <a:r>
              <a:rPr sz="1600" b="1" spc="10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пла</a:t>
            </a:r>
            <a:r>
              <a:rPr sz="1600" b="1" spc="-20" smtClean="0">
                <a:latin typeface="Calibri"/>
                <a:cs typeface="Calibri"/>
              </a:rPr>
              <a:t>т</a:t>
            </a:r>
            <a:r>
              <a:rPr sz="1600" b="1" spc="-35" smtClean="0">
                <a:latin typeface="Calibri"/>
                <a:cs typeface="Calibri"/>
              </a:rPr>
              <a:t>е</a:t>
            </a:r>
            <a:r>
              <a:rPr sz="1600" b="1" spc="-10" smtClean="0">
                <a:latin typeface="Calibri"/>
                <a:cs typeface="Calibri"/>
              </a:rPr>
              <a:t>ж,</a:t>
            </a:r>
            <a:r>
              <a:rPr sz="1600" b="1" spc="-20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взима</a:t>
            </a:r>
            <a:r>
              <a:rPr sz="1600" b="1" spc="-20" smtClean="0">
                <a:latin typeface="Calibri"/>
                <a:cs typeface="Calibri"/>
              </a:rPr>
              <a:t>е</a:t>
            </a:r>
            <a:r>
              <a:rPr sz="1600" b="1" spc="-15" smtClean="0">
                <a:latin typeface="Calibri"/>
                <a:cs typeface="Calibri"/>
              </a:rPr>
              <a:t>мый</a:t>
            </a:r>
            <a:r>
              <a:rPr sz="1600" b="1" spc="-20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с</a:t>
            </a:r>
            <a:r>
              <a:rPr sz="1600" b="1" spc="10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о</a:t>
            </a:r>
            <a:r>
              <a:rPr sz="1600" b="1" spc="-15" smtClean="0">
                <a:latin typeface="Calibri"/>
                <a:cs typeface="Calibri"/>
              </a:rPr>
              <a:t>рг</a:t>
            </a:r>
            <a:r>
              <a:rPr sz="1600" b="1" spc="-10" smtClean="0">
                <a:latin typeface="Calibri"/>
                <a:cs typeface="Calibri"/>
              </a:rPr>
              <a:t>а</a:t>
            </a:r>
            <a:r>
              <a:rPr sz="1600" b="1" spc="-5" smtClean="0">
                <a:latin typeface="Calibri"/>
                <a:cs typeface="Calibri"/>
              </a:rPr>
              <a:t>н</a:t>
            </a:r>
            <a:r>
              <a:rPr sz="1600" b="1" spc="-10" smtClean="0">
                <a:latin typeface="Calibri"/>
                <a:cs typeface="Calibri"/>
              </a:rPr>
              <a:t>изаций и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физиче</a:t>
            </a:r>
            <a:r>
              <a:rPr sz="1600" b="1" spc="-5" smtClean="0">
                <a:latin typeface="Calibri"/>
                <a:cs typeface="Calibri"/>
              </a:rPr>
              <a:t>с</a:t>
            </a:r>
            <a:r>
              <a:rPr sz="1600" b="1" spc="-10" smtClean="0">
                <a:latin typeface="Calibri"/>
                <a:cs typeface="Calibri"/>
              </a:rPr>
              <a:t>ких</a:t>
            </a:r>
            <a:r>
              <a:rPr sz="1600" b="1" spc="5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лиц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в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10" err="1" smtClean="0">
                <a:latin typeface="Calibri"/>
                <a:cs typeface="Calibri"/>
              </a:rPr>
              <a:t>фо</a:t>
            </a:r>
            <a:r>
              <a:rPr sz="1600" b="1" spc="-15" err="1" smtClean="0">
                <a:latin typeface="Calibri"/>
                <a:cs typeface="Calibri"/>
              </a:rPr>
              <a:t>р</a:t>
            </a:r>
            <a:r>
              <a:rPr sz="1600" b="1" spc="-10" err="1" smtClean="0">
                <a:latin typeface="Calibri"/>
                <a:cs typeface="Calibri"/>
              </a:rPr>
              <a:t>ме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10" err="1" smtClean="0">
                <a:latin typeface="Calibri"/>
                <a:cs typeface="Calibri"/>
              </a:rPr>
              <a:t>отчуж</a:t>
            </a:r>
            <a:r>
              <a:rPr sz="1600" b="1" spc="-30" err="1" smtClean="0">
                <a:latin typeface="Calibri"/>
                <a:cs typeface="Calibri"/>
              </a:rPr>
              <a:t>д</a:t>
            </a:r>
            <a:r>
              <a:rPr sz="1600" b="1" spc="-10" err="1" smtClean="0">
                <a:latin typeface="Calibri"/>
                <a:cs typeface="Calibri"/>
              </a:rPr>
              <a:t>е</a:t>
            </a:r>
            <a:r>
              <a:rPr sz="1600" b="1" spc="-5" err="1" smtClean="0">
                <a:latin typeface="Calibri"/>
                <a:cs typeface="Calibri"/>
              </a:rPr>
              <a:t>н</a:t>
            </a:r>
            <a:r>
              <a:rPr sz="1600" b="1" spc="-10" err="1" smtClean="0">
                <a:latin typeface="Calibri"/>
                <a:cs typeface="Calibri"/>
              </a:rPr>
              <a:t>ия</a:t>
            </a:r>
            <a:r>
              <a:rPr lang="ru-RU" sz="1600" b="1" spc="-10" smtClean="0">
                <a:latin typeface="Calibri"/>
                <a:cs typeface="Calibri"/>
              </a:rPr>
              <a:t> </a:t>
            </a:r>
            <a:r>
              <a:rPr sz="1600" b="1" spc="-10" err="1" smtClean="0">
                <a:latin typeface="Calibri"/>
                <a:cs typeface="Calibri"/>
              </a:rPr>
              <a:t>п</a:t>
            </a:r>
            <a:r>
              <a:rPr sz="1600" b="1" spc="-15" err="1" smtClean="0">
                <a:latin typeface="Calibri"/>
                <a:cs typeface="Calibri"/>
              </a:rPr>
              <a:t>р</a:t>
            </a:r>
            <a:r>
              <a:rPr sz="1600" b="1" spc="-10" err="1" smtClean="0">
                <a:latin typeface="Calibri"/>
                <a:cs typeface="Calibri"/>
              </a:rPr>
              <a:t>инадл</a:t>
            </a:r>
            <a:r>
              <a:rPr sz="1600" b="1" spc="-35" err="1" smtClean="0">
                <a:latin typeface="Calibri"/>
                <a:cs typeface="Calibri"/>
              </a:rPr>
              <a:t>е</a:t>
            </a:r>
            <a:r>
              <a:rPr sz="1600" b="1" spc="-40" err="1" smtClean="0">
                <a:latin typeface="Calibri"/>
                <a:cs typeface="Calibri"/>
              </a:rPr>
              <a:t>ж</a:t>
            </a:r>
            <a:r>
              <a:rPr sz="1600" b="1" spc="-10" err="1" smtClean="0">
                <a:latin typeface="Calibri"/>
                <a:cs typeface="Calibri"/>
              </a:rPr>
              <a:t>ащих</a:t>
            </a:r>
            <a:r>
              <a:rPr sz="1600" b="1" spc="10" smtClean="0">
                <a:latin typeface="Calibri"/>
                <a:cs typeface="Calibri"/>
              </a:rPr>
              <a:t> </a:t>
            </a:r>
            <a:r>
              <a:rPr sz="1600" b="1" spc="-15" smtClean="0">
                <a:latin typeface="Calibri"/>
                <a:cs typeface="Calibri"/>
              </a:rPr>
              <a:t>им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на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праве</a:t>
            </a:r>
            <a:r>
              <a:rPr sz="1600" b="1" spc="-5" smtClean="0">
                <a:latin typeface="Calibri"/>
                <a:cs typeface="Calibri"/>
              </a:rPr>
              <a:t> с</a:t>
            </a:r>
            <a:r>
              <a:rPr sz="1600" b="1" spc="-10" smtClean="0">
                <a:latin typeface="Calibri"/>
                <a:cs typeface="Calibri"/>
              </a:rPr>
              <a:t>об</a:t>
            </a:r>
            <a:r>
              <a:rPr sz="1600" b="1" spc="-5" smtClean="0">
                <a:latin typeface="Calibri"/>
                <a:cs typeface="Calibri"/>
              </a:rPr>
              <a:t>с</a:t>
            </a:r>
            <a:r>
              <a:rPr sz="1600" b="1" spc="-10" smtClean="0">
                <a:latin typeface="Calibri"/>
                <a:cs typeface="Calibri"/>
              </a:rPr>
              <a:t>тве</a:t>
            </a:r>
            <a:r>
              <a:rPr sz="1600" b="1" spc="-5" smtClean="0">
                <a:latin typeface="Calibri"/>
                <a:cs typeface="Calibri"/>
              </a:rPr>
              <a:t>н</a:t>
            </a:r>
            <a:r>
              <a:rPr sz="1600" b="1" spc="-10" smtClean="0">
                <a:latin typeface="Calibri"/>
                <a:cs typeface="Calibri"/>
              </a:rPr>
              <a:t>ности,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35" smtClean="0">
                <a:latin typeface="Calibri"/>
                <a:cs typeface="Calibri"/>
              </a:rPr>
              <a:t>х</a:t>
            </a:r>
            <a:r>
              <a:rPr sz="1600" b="1" spc="-10" smtClean="0">
                <a:latin typeface="Calibri"/>
                <a:cs typeface="Calibri"/>
              </a:rPr>
              <a:t>озяйстве</a:t>
            </a:r>
            <a:r>
              <a:rPr sz="1600" b="1" spc="-5" smtClean="0">
                <a:latin typeface="Calibri"/>
                <a:cs typeface="Calibri"/>
              </a:rPr>
              <a:t>н</a:t>
            </a:r>
            <a:r>
              <a:rPr sz="1600" b="1" spc="-10" smtClean="0">
                <a:latin typeface="Calibri"/>
                <a:cs typeface="Calibri"/>
              </a:rPr>
              <a:t>но</a:t>
            </a:r>
            <a:r>
              <a:rPr sz="1600" b="1" spc="-15" smtClean="0">
                <a:latin typeface="Calibri"/>
                <a:cs typeface="Calibri"/>
              </a:rPr>
              <a:t>г</a:t>
            </a:r>
            <a:r>
              <a:rPr sz="1600" b="1" spc="-10" smtClean="0">
                <a:latin typeface="Calibri"/>
                <a:cs typeface="Calibri"/>
              </a:rPr>
              <a:t>о в</a:t>
            </a:r>
            <a:r>
              <a:rPr sz="1600" b="1" spc="-35" smtClean="0">
                <a:latin typeface="Calibri"/>
                <a:cs typeface="Calibri"/>
              </a:rPr>
              <a:t>е</a:t>
            </a:r>
            <a:r>
              <a:rPr sz="1600" b="1" spc="-30" smtClean="0">
                <a:latin typeface="Calibri"/>
                <a:cs typeface="Calibri"/>
              </a:rPr>
              <a:t>д</a:t>
            </a:r>
            <a:r>
              <a:rPr sz="1600" b="1" spc="-10" smtClean="0">
                <a:latin typeface="Calibri"/>
                <a:cs typeface="Calibri"/>
              </a:rPr>
              <a:t>е</a:t>
            </a:r>
            <a:r>
              <a:rPr sz="1600" b="1" spc="-5" smtClean="0">
                <a:latin typeface="Calibri"/>
                <a:cs typeface="Calibri"/>
              </a:rPr>
              <a:t>н</a:t>
            </a:r>
            <a:r>
              <a:rPr sz="1600" b="1" spc="-10" smtClean="0">
                <a:latin typeface="Calibri"/>
                <a:cs typeface="Calibri"/>
              </a:rPr>
              <a:t>ия</a:t>
            </a:r>
            <a:r>
              <a:rPr sz="1600" b="1" spc="5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или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оперативно</a:t>
            </a:r>
            <a:r>
              <a:rPr sz="1600" b="1" spc="-15" smtClean="0">
                <a:latin typeface="Calibri"/>
                <a:cs typeface="Calibri"/>
              </a:rPr>
              <a:t>г</a:t>
            </a:r>
            <a:r>
              <a:rPr sz="1600" b="1" spc="-10" smtClean="0">
                <a:latin typeface="Calibri"/>
                <a:cs typeface="Calibri"/>
              </a:rPr>
              <a:t>о</a:t>
            </a:r>
            <a:r>
              <a:rPr sz="1600" b="1" spc="-15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уп</a:t>
            </a:r>
            <a:r>
              <a:rPr sz="1600" b="1" spc="-20" smtClean="0">
                <a:latin typeface="Calibri"/>
                <a:cs typeface="Calibri"/>
              </a:rPr>
              <a:t>р</a:t>
            </a:r>
            <a:r>
              <a:rPr sz="1600" b="1" spc="-10" smtClean="0">
                <a:latin typeface="Calibri"/>
                <a:cs typeface="Calibri"/>
              </a:rPr>
              <a:t>а</a:t>
            </a:r>
            <a:r>
              <a:rPr sz="1600" b="1" spc="-20" smtClean="0">
                <a:latin typeface="Calibri"/>
                <a:cs typeface="Calibri"/>
              </a:rPr>
              <a:t>в</a:t>
            </a:r>
            <a:r>
              <a:rPr sz="1600" b="1" spc="-10" smtClean="0">
                <a:latin typeface="Calibri"/>
                <a:cs typeface="Calibri"/>
              </a:rPr>
              <a:t>ле</a:t>
            </a:r>
            <a:r>
              <a:rPr sz="1600" b="1" spc="-5" smtClean="0">
                <a:latin typeface="Calibri"/>
                <a:cs typeface="Calibri"/>
              </a:rPr>
              <a:t>н</a:t>
            </a:r>
            <a:r>
              <a:rPr sz="1600" b="1" spc="-10" smtClean="0">
                <a:latin typeface="Calibri"/>
                <a:cs typeface="Calibri"/>
              </a:rPr>
              <a:t>ия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35" smtClean="0">
                <a:latin typeface="Calibri"/>
                <a:cs typeface="Calibri"/>
              </a:rPr>
              <a:t>д</a:t>
            </a:r>
            <a:r>
              <a:rPr sz="1600" b="1" spc="-10" smtClean="0">
                <a:latin typeface="Calibri"/>
                <a:cs typeface="Calibri"/>
              </a:rPr>
              <a:t>е</a:t>
            </a:r>
            <a:r>
              <a:rPr sz="1600" b="1" spc="-5" smtClean="0">
                <a:latin typeface="Calibri"/>
                <a:cs typeface="Calibri"/>
              </a:rPr>
              <a:t>н</a:t>
            </a:r>
            <a:r>
              <a:rPr sz="1600" b="1" spc="-35" smtClean="0">
                <a:latin typeface="Calibri"/>
                <a:cs typeface="Calibri"/>
              </a:rPr>
              <a:t>е</a:t>
            </a:r>
            <a:r>
              <a:rPr sz="1600" b="1" spc="-10" smtClean="0">
                <a:latin typeface="Calibri"/>
                <a:cs typeface="Calibri"/>
              </a:rPr>
              <a:t>жных</a:t>
            </a:r>
            <a:r>
              <a:rPr sz="1600" b="1" spc="10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с</a:t>
            </a:r>
            <a:r>
              <a:rPr sz="1600" b="1" spc="-15" smtClean="0">
                <a:latin typeface="Calibri"/>
                <a:cs typeface="Calibri"/>
              </a:rPr>
              <a:t>р</a:t>
            </a:r>
            <a:r>
              <a:rPr sz="1600" b="1" spc="-35" smtClean="0">
                <a:latin typeface="Calibri"/>
                <a:cs typeface="Calibri"/>
              </a:rPr>
              <a:t>е</a:t>
            </a:r>
            <a:r>
              <a:rPr sz="1600" b="1" spc="-30" smtClean="0">
                <a:latin typeface="Calibri"/>
                <a:cs typeface="Calibri"/>
              </a:rPr>
              <a:t>д</a:t>
            </a:r>
            <a:r>
              <a:rPr sz="1600" b="1" spc="-10" smtClean="0">
                <a:latin typeface="Calibri"/>
                <a:cs typeface="Calibri"/>
              </a:rPr>
              <a:t>ств</a:t>
            </a:r>
            <a:r>
              <a:rPr sz="1600" b="1" spc="20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в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20" smtClean="0">
                <a:latin typeface="Calibri"/>
                <a:cs typeface="Calibri"/>
              </a:rPr>
              <a:t>ц</a:t>
            </a:r>
            <a:r>
              <a:rPr sz="1600" b="1" spc="-35" smtClean="0">
                <a:latin typeface="Calibri"/>
                <a:cs typeface="Calibri"/>
              </a:rPr>
              <a:t>е</a:t>
            </a:r>
            <a:r>
              <a:rPr sz="1600" b="1" spc="-10" smtClean="0">
                <a:latin typeface="Calibri"/>
                <a:cs typeface="Calibri"/>
              </a:rPr>
              <a:t>лях фи</a:t>
            </a:r>
            <a:r>
              <a:rPr sz="1600" b="1" spc="-5" smtClean="0">
                <a:latin typeface="Calibri"/>
                <a:cs typeface="Calibri"/>
              </a:rPr>
              <a:t>н</a:t>
            </a:r>
            <a:r>
              <a:rPr sz="1600" b="1" spc="-10" smtClean="0">
                <a:latin typeface="Calibri"/>
                <a:cs typeface="Calibri"/>
              </a:rPr>
              <a:t>а</a:t>
            </a:r>
            <a:r>
              <a:rPr sz="1600" b="1" spc="-5" smtClean="0">
                <a:latin typeface="Calibri"/>
                <a:cs typeface="Calibri"/>
              </a:rPr>
              <a:t>н</a:t>
            </a:r>
            <a:r>
              <a:rPr sz="1600" b="1" spc="-10" smtClean="0">
                <a:latin typeface="Calibri"/>
                <a:cs typeface="Calibri"/>
              </a:rPr>
              <a:t>сов</a:t>
            </a:r>
            <a:r>
              <a:rPr sz="1600" b="1" spc="-5" smtClean="0">
                <a:latin typeface="Calibri"/>
                <a:cs typeface="Calibri"/>
              </a:rPr>
              <a:t>о</a:t>
            </a:r>
            <a:r>
              <a:rPr sz="1600" b="1" spc="-15" smtClean="0">
                <a:latin typeface="Calibri"/>
                <a:cs typeface="Calibri"/>
              </a:rPr>
              <a:t>г</a:t>
            </a:r>
            <a:r>
              <a:rPr sz="1600" b="1" spc="-10" smtClean="0">
                <a:latin typeface="Calibri"/>
                <a:cs typeface="Calibri"/>
              </a:rPr>
              <a:t>о</a:t>
            </a:r>
            <a:r>
              <a:rPr sz="1600" b="1" spc="-25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обе</a:t>
            </a:r>
            <a:r>
              <a:rPr sz="1600" b="1" spc="-5" smtClean="0">
                <a:latin typeface="Calibri"/>
                <a:cs typeface="Calibri"/>
              </a:rPr>
              <a:t>с</a:t>
            </a:r>
            <a:r>
              <a:rPr sz="1600" b="1" spc="-10" smtClean="0">
                <a:latin typeface="Calibri"/>
                <a:cs typeface="Calibri"/>
              </a:rPr>
              <a:t>пече</a:t>
            </a:r>
            <a:r>
              <a:rPr sz="1600" b="1" spc="-5" smtClean="0">
                <a:latin typeface="Calibri"/>
                <a:cs typeface="Calibri"/>
              </a:rPr>
              <a:t>н</a:t>
            </a:r>
            <a:r>
              <a:rPr sz="1600" b="1" spc="-10" smtClean="0">
                <a:latin typeface="Calibri"/>
                <a:cs typeface="Calibri"/>
              </a:rPr>
              <a:t>ия</a:t>
            </a:r>
            <a:r>
              <a:rPr sz="1600" b="1" spc="5" smtClean="0">
                <a:latin typeface="Calibri"/>
                <a:cs typeface="Calibri"/>
              </a:rPr>
              <a:t> </a:t>
            </a:r>
            <a:r>
              <a:rPr sz="1600" b="1" spc="-30" smtClean="0">
                <a:latin typeface="Calibri"/>
                <a:cs typeface="Calibri"/>
              </a:rPr>
              <a:t>д</a:t>
            </a:r>
            <a:r>
              <a:rPr sz="1600" b="1" spc="-10" smtClean="0">
                <a:latin typeface="Calibri"/>
                <a:cs typeface="Calibri"/>
              </a:rPr>
              <a:t>ея</a:t>
            </a:r>
            <a:r>
              <a:rPr sz="1600" b="1" spc="-25" smtClean="0">
                <a:latin typeface="Calibri"/>
                <a:cs typeface="Calibri"/>
              </a:rPr>
              <a:t>т</a:t>
            </a:r>
            <a:r>
              <a:rPr sz="1600" b="1" spc="-35" smtClean="0">
                <a:latin typeface="Calibri"/>
                <a:cs typeface="Calibri"/>
              </a:rPr>
              <a:t>е</a:t>
            </a:r>
            <a:r>
              <a:rPr sz="1600" b="1" spc="-10" smtClean="0">
                <a:latin typeface="Calibri"/>
                <a:cs typeface="Calibri"/>
              </a:rPr>
              <a:t>ль</a:t>
            </a:r>
            <a:r>
              <a:rPr sz="1600" b="1" spc="-5" smtClean="0">
                <a:latin typeface="Calibri"/>
                <a:cs typeface="Calibri"/>
              </a:rPr>
              <a:t>н</a:t>
            </a:r>
            <a:r>
              <a:rPr sz="1600" b="1" spc="-10" smtClean="0">
                <a:latin typeface="Calibri"/>
                <a:cs typeface="Calibri"/>
              </a:rPr>
              <a:t>ости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15" smtClean="0">
                <a:latin typeface="Calibri"/>
                <a:cs typeface="Calibri"/>
              </a:rPr>
              <a:t>г</a:t>
            </a:r>
            <a:r>
              <a:rPr sz="1600" b="1" spc="-10" smtClean="0">
                <a:latin typeface="Calibri"/>
                <a:cs typeface="Calibri"/>
              </a:rPr>
              <a:t>ос</a:t>
            </a:r>
            <a:r>
              <a:rPr sz="1600" b="1" spc="-75" smtClean="0">
                <a:latin typeface="Calibri"/>
                <a:cs typeface="Calibri"/>
              </a:rPr>
              <a:t>у</a:t>
            </a:r>
            <a:r>
              <a:rPr sz="1600" b="1" spc="-15" smtClean="0">
                <a:latin typeface="Calibri"/>
                <a:cs typeface="Calibri"/>
              </a:rPr>
              <a:t>д</a:t>
            </a:r>
            <a:r>
              <a:rPr sz="1600" b="1" spc="-10" smtClean="0">
                <a:latin typeface="Calibri"/>
                <a:cs typeface="Calibri"/>
              </a:rPr>
              <a:t>арства</a:t>
            </a:r>
            <a:r>
              <a:rPr sz="1600" b="1" spc="20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и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15" smtClean="0">
                <a:latin typeface="Calibri"/>
                <a:cs typeface="Calibri"/>
              </a:rPr>
              <a:t>(</a:t>
            </a:r>
            <a:r>
              <a:rPr sz="1600" b="1" spc="-10" smtClean="0">
                <a:latin typeface="Calibri"/>
                <a:cs typeface="Calibri"/>
              </a:rPr>
              <a:t>или)</a:t>
            </a:r>
            <a:r>
              <a:rPr sz="1600" b="1" spc="10" smtClean="0">
                <a:latin typeface="Calibri"/>
                <a:cs typeface="Calibri"/>
              </a:rPr>
              <a:t> </a:t>
            </a:r>
            <a:r>
              <a:rPr sz="1600" b="1" spc="-25" smtClean="0">
                <a:latin typeface="Calibri"/>
                <a:cs typeface="Calibri"/>
              </a:rPr>
              <a:t>м</a:t>
            </a:r>
            <a:r>
              <a:rPr sz="1600" b="1" spc="-10" smtClean="0">
                <a:latin typeface="Calibri"/>
                <a:cs typeface="Calibri"/>
              </a:rPr>
              <a:t>униципаль</a:t>
            </a:r>
            <a:r>
              <a:rPr sz="1600" b="1" spc="-5" smtClean="0">
                <a:latin typeface="Calibri"/>
                <a:cs typeface="Calibri"/>
              </a:rPr>
              <a:t>н</a:t>
            </a:r>
            <a:r>
              <a:rPr sz="1600" b="1" spc="-10" smtClean="0">
                <a:latin typeface="Calibri"/>
                <a:cs typeface="Calibri"/>
              </a:rPr>
              <a:t>ых</a:t>
            </a:r>
            <a:r>
              <a:rPr sz="1600" b="1" spc="-15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образ</a:t>
            </a:r>
            <a:r>
              <a:rPr sz="1600" b="1" spc="-5" smtClean="0">
                <a:latin typeface="Calibri"/>
                <a:cs typeface="Calibri"/>
              </a:rPr>
              <a:t>о</a:t>
            </a:r>
            <a:r>
              <a:rPr sz="1600" b="1" spc="-10" smtClean="0">
                <a:latin typeface="Calibri"/>
                <a:cs typeface="Calibri"/>
              </a:rPr>
              <a:t>ваний</a:t>
            </a:r>
            <a:endParaRPr sz="1600">
              <a:latin typeface="Calibri"/>
              <a:cs typeface="Calibri"/>
            </a:endParaRPr>
          </a:p>
          <a:p>
            <a:pPr>
              <a:lnSpc>
                <a:spcPts val="850"/>
              </a:lnSpc>
              <a:spcBef>
                <a:spcPts val="10"/>
              </a:spcBef>
            </a:pPr>
            <a:endParaRPr sz="850"/>
          </a:p>
          <a:p>
            <a:pPr marL="0" marR="115570" algn="ctr">
              <a:lnSpc>
                <a:spcPct val="100000"/>
              </a:lnSpc>
            </a:pPr>
            <a:r>
              <a:rPr sz="1800" b="1" smtClean="0">
                <a:solidFill>
                  <a:srgbClr val="0000FF"/>
                </a:solidFill>
                <a:latin typeface="Calibri"/>
                <a:cs typeface="Calibri"/>
              </a:rPr>
              <a:t>ВИДЫ НАЛ</a:t>
            </a:r>
            <a:r>
              <a:rPr sz="1800" b="1" spc="-10" smtClean="0">
                <a:solidFill>
                  <a:srgbClr val="0000FF"/>
                </a:solidFill>
                <a:latin typeface="Calibri"/>
                <a:cs typeface="Calibri"/>
              </a:rPr>
              <a:t>О</a:t>
            </a:r>
            <a:r>
              <a:rPr sz="1800" b="1" spc="-45" smtClean="0">
                <a:solidFill>
                  <a:srgbClr val="0000FF"/>
                </a:solidFill>
                <a:latin typeface="Calibri"/>
                <a:cs typeface="Calibri"/>
              </a:rPr>
              <a:t>Г</a:t>
            </a:r>
            <a:r>
              <a:rPr sz="1800" b="1" spc="0" smtClean="0">
                <a:solidFill>
                  <a:srgbClr val="0000FF"/>
                </a:solidFill>
                <a:latin typeface="Calibri"/>
                <a:cs typeface="Calibri"/>
              </a:rPr>
              <a:t>ОВ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58126" y="2398687"/>
            <a:ext cx="7342505" cy="330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6242050" algn="l"/>
              </a:tabLst>
            </a:pPr>
            <a:r>
              <a:rPr sz="2000" b="1" dirty="0" smtClean="0">
                <a:solidFill>
                  <a:srgbClr val="0000FF"/>
                </a:solidFill>
                <a:latin typeface="Calibri"/>
                <a:cs typeface="Calibri"/>
              </a:rPr>
              <a:t>Ф</a:t>
            </a:r>
            <a:r>
              <a:rPr sz="2000" b="1" spc="-20" dirty="0" smtClean="0">
                <a:solidFill>
                  <a:srgbClr val="0000FF"/>
                </a:solidFill>
                <a:latin typeface="Calibri"/>
                <a:cs typeface="Calibri"/>
              </a:rPr>
              <a:t>Е</a:t>
            </a:r>
            <a:r>
              <a:rPr sz="2000" b="1" spc="0" dirty="0" smtClean="0">
                <a:solidFill>
                  <a:srgbClr val="0000FF"/>
                </a:solidFill>
                <a:latin typeface="Calibri"/>
                <a:cs typeface="Calibri"/>
              </a:rPr>
              <a:t>Д</a:t>
            </a:r>
            <a:r>
              <a:rPr sz="2000" b="1" spc="-10" dirty="0" smtClean="0">
                <a:solidFill>
                  <a:srgbClr val="0000FF"/>
                </a:solidFill>
                <a:latin typeface="Calibri"/>
                <a:cs typeface="Calibri"/>
              </a:rPr>
              <a:t>Е</a:t>
            </a:r>
            <a:r>
              <a:rPr sz="2000" b="1" spc="-110" dirty="0" smtClean="0">
                <a:solidFill>
                  <a:srgbClr val="0000FF"/>
                </a:solidFill>
                <a:latin typeface="Calibri"/>
                <a:cs typeface="Calibri"/>
              </a:rPr>
              <a:t>Р</a:t>
            </a:r>
            <a:r>
              <a:rPr sz="2000" b="1" spc="0" dirty="0" smtClean="0">
                <a:solidFill>
                  <a:srgbClr val="0000FF"/>
                </a:solidFill>
                <a:latin typeface="Calibri"/>
                <a:cs typeface="Calibri"/>
              </a:rPr>
              <a:t>АЛ</a:t>
            </a:r>
            <a:r>
              <a:rPr sz="2000" b="1" spc="-10" dirty="0" smtClean="0">
                <a:solidFill>
                  <a:srgbClr val="0000FF"/>
                </a:solidFill>
                <a:latin typeface="Calibri"/>
                <a:cs typeface="Calibri"/>
              </a:rPr>
              <a:t>Ь</a:t>
            </a:r>
            <a:r>
              <a:rPr sz="2000" b="1" spc="0" dirty="0" smtClean="0">
                <a:solidFill>
                  <a:srgbClr val="0000FF"/>
                </a:solidFill>
                <a:latin typeface="Calibri"/>
                <a:cs typeface="Calibri"/>
              </a:rPr>
              <a:t>Н</a:t>
            </a:r>
            <a:r>
              <a:rPr sz="2000" b="1" spc="-10" dirty="0" smtClean="0">
                <a:solidFill>
                  <a:srgbClr val="0000FF"/>
                </a:solidFill>
                <a:latin typeface="Calibri"/>
                <a:cs typeface="Calibri"/>
              </a:rPr>
              <a:t>Ы</a:t>
            </a:r>
            <a:r>
              <a:rPr sz="2000" b="1" spc="0" dirty="0" smtClean="0">
                <a:solidFill>
                  <a:srgbClr val="0000FF"/>
                </a:solidFill>
                <a:latin typeface="Calibri"/>
                <a:cs typeface="Calibri"/>
              </a:rPr>
              <a:t>Е	М</a:t>
            </a:r>
            <a:r>
              <a:rPr sz="2000" b="1" spc="-55" dirty="0" smtClean="0">
                <a:solidFill>
                  <a:srgbClr val="0000FF"/>
                </a:solidFill>
                <a:latin typeface="Calibri"/>
                <a:cs typeface="Calibri"/>
              </a:rPr>
              <a:t>Е</a:t>
            </a:r>
            <a:r>
              <a:rPr sz="2000" b="1" spc="0" dirty="0" smtClean="0">
                <a:solidFill>
                  <a:srgbClr val="0000FF"/>
                </a:solidFill>
                <a:latin typeface="Calibri"/>
                <a:cs typeface="Calibri"/>
              </a:rPr>
              <a:t>СТН</a:t>
            </a:r>
            <a:r>
              <a:rPr sz="2000" b="1" spc="-10" dirty="0" smtClean="0">
                <a:solidFill>
                  <a:srgbClr val="0000FF"/>
                </a:solidFill>
                <a:latin typeface="Calibri"/>
                <a:cs typeface="Calibri"/>
              </a:rPr>
              <a:t>Ы</a:t>
            </a:r>
            <a:r>
              <a:rPr sz="2000" b="1" spc="0" dirty="0" smtClean="0">
                <a:solidFill>
                  <a:srgbClr val="0000FF"/>
                </a:solidFill>
                <a:latin typeface="Calibri"/>
                <a:cs typeface="Calibri"/>
              </a:rPr>
              <a:t>Е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517963" y="2542577"/>
            <a:ext cx="1833880" cy="330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smtClean="0">
                <a:solidFill>
                  <a:srgbClr val="0000FF"/>
                </a:solidFill>
                <a:latin typeface="Calibri"/>
                <a:cs typeface="Calibri"/>
              </a:rPr>
              <a:t>РЕГИО</a:t>
            </a:r>
            <a:r>
              <a:rPr sz="2000" b="1" spc="-10" smtClean="0">
                <a:solidFill>
                  <a:srgbClr val="0000FF"/>
                </a:solidFill>
                <a:latin typeface="Calibri"/>
                <a:cs typeface="Calibri"/>
              </a:rPr>
              <a:t>Н</a:t>
            </a:r>
            <a:r>
              <a:rPr sz="2000" b="1" spc="0" smtClean="0">
                <a:solidFill>
                  <a:srgbClr val="0000FF"/>
                </a:solidFill>
                <a:latin typeface="Calibri"/>
                <a:cs typeface="Calibri"/>
              </a:rPr>
              <a:t>АЛ</a:t>
            </a:r>
            <a:r>
              <a:rPr sz="2000" b="1" spc="-10" smtClean="0">
                <a:solidFill>
                  <a:srgbClr val="0000FF"/>
                </a:solidFill>
                <a:latin typeface="Calibri"/>
                <a:cs typeface="Calibri"/>
              </a:rPr>
              <a:t>Ь</a:t>
            </a:r>
            <a:r>
              <a:rPr sz="2000" b="1" spc="0" smtClean="0">
                <a:solidFill>
                  <a:srgbClr val="0000FF"/>
                </a:solidFill>
                <a:latin typeface="Calibri"/>
                <a:cs typeface="Calibri"/>
              </a:rPr>
              <a:t>Н</a:t>
            </a:r>
            <a:r>
              <a:rPr sz="2000" b="1" spc="-10" smtClean="0">
                <a:solidFill>
                  <a:srgbClr val="0000FF"/>
                </a:solidFill>
                <a:latin typeface="Calibri"/>
                <a:cs typeface="Calibri"/>
              </a:rPr>
              <a:t>Ы</a:t>
            </a:r>
            <a:r>
              <a:rPr sz="2000" b="1" spc="0" smtClean="0">
                <a:solidFill>
                  <a:srgbClr val="0000FF"/>
                </a:solidFill>
                <a:latin typeface="Calibri"/>
                <a:cs typeface="Calibri"/>
              </a:rPr>
              <a:t>Е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55576" y="2902750"/>
            <a:ext cx="7543800" cy="330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spc="-55" dirty="0" smtClean="0">
                <a:solidFill>
                  <a:srgbClr val="FF0000"/>
                </a:solidFill>
                <a:latin typeface="Calibri"/>
                <a:cs typeface="Calibri"/>
              </a:rPr>
              <a:t>У</a:t>
            </a:r>
            <a:r>
              <a:rPr sz="2000" b="1" spc="0" dirty="0" smtClean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2000" b="1" spc="-135" dirty="0" smtClean="0">
                <a:solidFill>
                  <a:srgbClr val="FF0000"/>
                </a:solidFill>
                <a:latin typeface="Calibri"/>
                <a:cs typeface="Calibri"/>
              </a:rPr>
              <a:t>Т</a:t>
            </a:r>
            <a:r>
              <a:rPr sz="2000" b="1" spc="0" dirty="0" smtClean="0">
                <a:solidFill>
                  <a:srgbClr val="FF0000"/>
                </a:solidFill>
                <a:latin typeface="Calibri"/>
                <a:cs typeface="Calibri"/>
              </a:rPr>
              <a:t>А</a:t>
            </a:r>
            <a:r>
              <a:rPr sz="20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Н</a:t>
            </a:r>
            <a:r>
              <a:rPr sz="2000" b="1" spc="0" dirty="0" smtClean="0">
                <a:solidFill>
                  <a:srgbClr val="FF0000"/>
                </a:solidFill>
                <a:latin typeface="Calibri"/>
                <a:cs typeface="Calibri"/>
              </a:rPr>
              <a:t>ОВЛЕНЫ</a:t>
            </a:r>
            <a:r>
              <a:rPr sz="20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0" dirty="0" smtClean="0">
                <a:solidFill>
                  <a:srgbClr val="FF0000"/>
                </a:solidFill>
                <a:latin typeface="Calibri"/>
                <a:cs typeface="Calibri"/>
              </a:rPr>
              <a:t>НАЛО</a:t>
            </a:r>
            <a:r>
              <a:rPr sz="2000" b="1" spc="-65" dirty="0" smtClean="0">
                <a:solidFill>
                  <a:srgbClr val="FF0000"/>
                </a:solidFill>
                <a:latin typeface="Calibri"/>
                <a:cs typeface="Calibri"/>
              </a:rPr>
              <a:t>Г</a:t>
            </a:r>
            <a:r>
              <a:rPr sz="2000" b="1" spc="0" dirty="0" smtClean="0">
                <a:solidFill>
                  <a:srgbClr val="FF0000"/>
                </a:solidFill>
                <a:latin typeface="Calibri"/>
                <a:cs typeface="Calibri"/>
              </a:rPr>
              <a:t>ОВЫМ</a:t>
            </a:r>
            <a:r>
              <a:rPr sz="20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50" dirty="0" smtClean="0">
                <a:solidFill>
                  <a:srgbClr val="FF0000"/>
                </a:solidFill>
                <a:latin typeface="Calibri"/>
                <a:cs typeface="Calibri"/>
              </a:rPr>
              <a:t>КО</a:t>
            </a:r>
            <a:r>
              <a:rPr sz="2000" b="1" spc="0" dirty="0" smtClean="0">
                <a:solidFill>
                  <a:srgbClr val="FF0000"/>
                </a:solidFill>
                <a:latin typeface="Calibri"/>
                <a:cs typeface="Calibri"/>
              </a:rPr>
              <a:t>Д</a:t>
            </a:r>
            <a:r>
              <a:rPr sz="20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Е</a:t>
            </a:r>
            <a:r>
              <a:rPr sz="2000" b="1" spc="-65" dirty="0" smtClean="0">
                <a:solidFill>
                  <a:srgbClr val="FF0000"/>
                </a:solidFill>
                <a:latin typeface="Calibri"/>
                <a:cs typeface="Calibri"/>
              </a:rPr>
              <a:t>К</a:t>
            </a:r>
            <a:r>
              <a:rPr sz="2000" b="1" spc="0" dirty="0" smtClean="0">
                <a:solidFill>
                  <a:srgbClr val="FF0000"/>
                </a:solidFill>
                <a:latin typeface="Calibri"/>
                <a:cs typeface="Calibri"/>
              </a:rPr>
              <a:t>СОМ</a:t>
            </a:r>
            <a:r>
              <a:rPr sz="2000" b="1" spc="-1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0" dirty="0" smtClean="0">
                <a:solidFill>
                  <a:srgbClr val="FF0000"/>
                </a:solidFill>
                <a:latin typeface="Calibri"/>
                <a:cs typeface="Calibri"/>
              </a:rPr>
              <a:t>РО</a:t>
            </a:r>
            <a:r>
              <a:rPr sz="2000" b="1" spc="-15" dirty="0" smtClean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2000" b="1" spc="0" dirty="0" smtClean="0">
                <a:solidFill>
                  <a:srgbClr val="FF0000"/>
                </a:solidFill>
                <a:latin typeface="Calibri"/>
                <a:cs typeface="Calibri"/>
              </a:rPr>
              <a:t>СИЙС</a:t>
            </a:r>
            <a:r>
              <a:rPr sz="2000" b="1" spc="-55" dirty="0" smtClean="0">
                <a:solidFill>
                  <a:srgbClr val="FF0000"/>
                </a:solidFill>
                <a:latin typeface="Calibri"/>
                <a:cs typeface="Calibri"/>
              </a:rPr>
              <a:t>К</a:t>
            </a:r>
            <a:r>
              <a:rPr sz="2000" b="1" spc="0" dirty="0" smtClean="0">
                <a:solidFill>
                  <a:srgbClr val="FF0000"/>
                </a:solidFill>
                <a:latin typeface="Calibri"/>
                <a:cs typeface="Calibri"/>
              </a:rPr>
              <a:t>ОЙ</a:t>
            </a:r>
            <a:r>
              <a:rPr sz="2000" b="1" spc="-4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0" dirty="0" smtClean="0">
                <a:solidFill>
                  <a:srgbClr val="FF0000"/>
                </a:solidFill>
                <a:latin typeface="Calibri"/>
                <a:cs typeface="Calibri"/>
              </a:rPr>
              <a:t>Ф</a:t>
            </a:r>
            <a:r>
              <a:rPr sz="2000" b="1" spc="-20" dirty="0" smtClean="0">
                <a:solidFill>
                  <a:srgbClr val="FF0000"/>
                </a:solidFill>
                <a:latin typeface="Calibri"/>
                <a:cs typeface="Calibri"/>
              </a:rPr>
              <a:t>Е</a:t>
            </a:r>
            <a:r>
              <a:rPr sz="2000" b="1" spc="0" dirty="0" smtClean="0">
                <a:solidFill>
                  <a:srgbClr val="FF0000"/>
                </a:solidFill>
                <a:latin typeface="Calibri"/>
                <a:cs typeface="Calibri"/>
              </a:rPr>
              <a:t>Д</a:t>
            </a:r>
            <a:r>
              <a:rPr sz="20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Е</a:t>
            </a:r>
            <a:r>
              <a:rPr sz="2000" b="1" spc="-110" dirty="0" smtClean="0">
                <a:solidFill>
                  <a:srgbClr val="FF0000"/>
                </a:solidFill>
                <a:latin typeface="Calibri"/>
                <a:cs typeface="Calibri"/>
              </a:rPr>
              <a:t>Р</a:t>
            </a:r>
            <a:r>
              <a:rPr sz="2000" b="1" spc="0" dirty="0" smtClean="0">
                <a:solidFill>
                  <a:srgbClr val="FF0000"/>
                </a:solidFill>
                <a:latin typeface="Calibri"/>
                <a:cs typeface="Calibri"/>
              </a:rPr>
              <a:t>АЦИИ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416357" y="3448459"/>
            <a:ext cx="2247265" cy="33445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9900"/>
              </a:lnSpc>
            </a:pPr>
            <a:r>
              <a:rPr sz="1600" b="1" spc="-10" smtClean="0">
                <a:latin typeface="Calibri"/>
                <a:cs typeface="Calibri"/>
              </a:rPr>
              <a:t>и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но</a:t>
            </a:r>
            <a:r>
              <a:rPr sz="1600" b="1" spc="-20" smtClean="0">
                <a:latin typeface="Calibri"/>
                <a:cs typeface="Calibri"/>
              </a:rPr>
              <a:t>р</a:t>
            </a:r>
            <a:r>
              <a:rPr sz="1600" b="1" spc="-10" smtClean="0">
                <a:latin typeface="Calibri"/>
                <a:cs typeface="Calibri"/>
              </a:rPr>
              <a:t>мативными</a:t>
            </a:r>
            <a:r>
              <a:rPr sz="1600" b="1" spc="-15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актами п</a:t>
            </a:r>
            <a:r>
              <a:rPr sz="1600" b="1" spc="-15" smtClean="0">
                <a:latin typeface="Calibri"/>
                <a:cs typeface="Calibri"/>
              </a:rPr>
              <a:t>р</a:t>
            </a:r>
            <a:r>
              <a:rPr sz="1600" b="1" spc="-35" smtClean="0">
                <a:latin typeface="Calibri"/>
                <a:cs typeface="Calibri"/>
              </a:rPr>
              <a:t>е</a:t>
            </a:r>
            <a:r>
              <a:rPr sz="1600" b="1" spc="-30" smtClean="0">
                <a:latin typeface="Calibri"/>
                <a:cs typeface="Calibri"/>
              </a:rPr>
              <a:t>д</a:t>
            </a:r>
            <a:r>
              <a:rPr sz="1600" b="1" spc="-10" smtClean="0">
                <a:latin typeface="Calibri"/>
                <a:cs typeface="Calibri"/>
              </a:rPr>
              <a:t>стави</a:t>
            </a:r>
            <a:r>
              <a:rPr sz="1600" b="1" spc="-20" smtClean="0">
                <a:latin typeface="Calibri"/>
                <a:cs typeface="Calibri"/>
              </a:rPr>
              <a:t>т</a:t>
            </a:r>
            <a:r>
              <a:rPr sz="1600" b="1" spc="-35" smtClean="0">
                <a:latin typeface="Calibri"/>
                <a:cs typeface="Calibri"/>
              </a:rPr>
              <a:t>е</a:t>
            </a:r>
            <a:r>
              <a:rPr sz="1600" b="1" spc="-10" smtClean="0">
                <a:latin typeface="Calibri"/>
                <a:cs typeface="Calibri"/>
              </a:rPr>
              <a:t>ль</a:t>
            </a:r>
            <a:r>
              <a:rPr sz="1600" b="1" spc="-5" smtClean="0">
                <a:latin typeface="Calibri"/>
                <a:cs typeface="Calibri"/>
              </a:rPr>
              <a:t>н</a:t>
            </a:r>
            <a:r>
              <a:rPr sz="1600" b="1" spc="-10" smtClean="0">
                <a:latin typeface="Calibri"/>
                <a:cs typeface="Calibri"/>
              </a:rPr>
              <a:t>ых о</a:t>
            </a:r>
            <a:r>
              <a:rPr sz="1600" b="1" spc="-15" smtClean="0">
                <a:latin typeface="Calibri"/>
                <a:cs typeface="Calibri"/>
              </a:rPr>
              <a:t>рг</a:t>
            </a:r>
            <a:r>
              <a:rPr sz="1600" b="1" spc="-10" smtClean="0">
                <a:latin typeface="Calibri"/>
                <a:cs typeface="Calibri"/>
              </a:rPr>
              <a:t>а</a:t>
            </a:r>
            <a:r>
              <a:rPr sz="1600" b="1" spc="-5" smtClean="0">
                <a:latin typeface="Calibri"/>
                <a:cs typeface="Calibri"/>
              </a:rPr>
              <a:t>н</a:t>
            </a:r>
            <a:r>
              <a:rPr sz="1600" b="1" spc="-10" smtClean="0">
                <a:latin typeface="Calibri"/>
                <a:cs typeface="Calibri"/>
              </a:rPr>
              <a:t>ов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25" smtClean="0">
                <a:latin typeface="Calibri"/>
                <a:cs typeface="Calibri"/>
              </a:rPr>
              <a:t>м</a:t>
            </a:r>
            <a:r>
              <a:rPr sz="1600" b="1" spc="-10" smtClean="0">
                <a:latin typeface="Calibri"/>
                <a:cs typeface="Calibri"/>
              </a:rPr>
              <a:t>униципаль</a:t>
            </a:r>
            <a:r>
              <a:rPr sz="1600" b="1" spc="-5" smtClean="0">
                <a:latin typeface="Calibri"/>
                <a:cs typeface="Calibri"/>
              </a:rPr>
              <a:t>н</a:t>
            </a:r>
            <a:r>
              <a:rPr sz="1600" b="1" spc="-10" smtClean="0">
                <a:latin typeface="Calibri"/>
                <a:cs typeface="Calibri"/>
              </a:rPr>
              <a:t>ых образ</a:t>
            </a:r>
            <a:r>
              <a:rPr sz="1600" b="1" spc="-5" smtClean="0">
                <a:latin typeface="Calibri"/>
                <a:cs typeface="Calibri"/>
              </a:rPr>
              <a:t>о</a:t>
            </a:r>
            <a:r>
              <a:rPr sz="1600" b="1" spc="-10" smtClean="0">
                <a:latin typeface="Calibri"/>
                <a:cs typeface="Calibri"/>
              </a:rPr>
              <a:t>ваний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и обяза</a:t>
            </a:r>
            <a:r>
              <a:rPr sz="1600" b="1" spc="-25" smtClean="0">
                <a:latin typeface="Calibri"/>
                <a:cs typeface="Calibri"/>
              </a:rPr>
              <a:t>т</a:t>
            </a:r>
            <a:r>
              <a:rPr sz="1600" b="1" spc="-35" smtClean="0">
                <a:latin typeface="Calibri"/>
                <a:cs typeface="Calibri"/>
              </a:rPr>
              <a:t>е</a:t>
            </a:r>
            <a:r>
              <a:rPr sz="1600" b="1" spc="-10" smtClean="0">
                <a:latin typeface="Calibri"/>
                <a:cs typeface="Calibri"/>
              </a:rPr>
              <a:t>ль</a:t>
            </a:r>
            <a:r>
              <a:rPr sz="1600" b="1" spc="-5" smtClean="0">
                <a:latin typeface="Calibri"/>
                <a:cs typeface="Calibri"/>
              </a:rPr>
              <a:t>н</a:t>
            </a:r>
            <a:r>
              <a:rPr sz="1600" b="1" spc="-15" smtClean="0">
                <a:latin typeface="Calibri"/>
                <a:cs typeface="Calibri"/>
              </a:rPr>
              <a:t>ы </a:t>
            </a:r>
            <a:r>
              <a:rPr sz="1600" b="1" spc="-10" smtClean="0">
                <a:latin typeface="Calibri"/>
                <a:cs typeface="Calibri"/>
              </a:rPr>
              <a:t>к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упла</a:t>
            </a:r>
            <a:r>
              <a:rPr sz="1600" b="1" spc="-20" smtClean="0">
                <a:latin typeface="Calibri"/>
                <a:cs typeface="Calibri"/>
              </a:rPr>
              <a:t>т</a:t>
            </a:r>
            <a:r>
              <a:rPr sz="1600" b="1" spc="-10" smtClean="0">
                <a:latin typeface="Calibri"/>
                <a:cs typeface="Calibri"/>
              </a:rPr>
              <a:t>е</a:t>
            </a:r>
            <a:r>
              <a:rPr sz="1600" b="1" spc="-15" smtClean="0">
                <a:latin typeface="Calibri"/>
                <a:cs typeface="Calibri"/>
              </a:rPr>
              <a:t> </a:t>
            </a:r>
            <a:r>
              <a:rPr sz="1600" b="1" spc="-10" smtClean="0">
                <a:latin typeface="Calibri"/>
                <a:cs typeface="Calibri"/>
              </a:rPr>
              <a:t>на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25" smtClean="0">
                <a:latin typeface="Calibri"/>
                <a:cs typeface="Calibri"/>
              </a:rPr>
              <a:t>т</a:t>
            </a:r>
            <a:r>
              <a:rPr sz="1600" b="1" spc="-10" smtClean="0">
                <a:latin typeface="Calibri"/>
                <a:cs typeface="Calibri"/>
              </a:rPr>
              <a:t>е</a:t>
            </a:r>
            <a:r>
              <a:rPr sz="1600" b="1" spc="-20" smtClean="0">
                <a:latin typeface="Calibri"/>
                <a:cs typeface="Calibri"/>
              </a:rPr>
              <a:t>рр</a:t>
            </a:r>
            <a:r>
              <a:rPr sz="1600" b="1" spc="-10" smtClean="0">
                <a:latin typeface="Calibri"/>
                <a:cs typeface="Calibri"/>
              </a:rPr>
              <a:t>и</a:t>
            </a:r>
            <a:r>
              <a:rPr sz="1600" b="1" spc="-25" smtClean="0">
                <a:latin typeface="Calibri"/>
                <a:cs typeface="Calibri"/>
              </a:rPr>
              <a:t>т</a:t>
            </a:r>
            <a:r>
              <a:rPr sz="1600" b="1" spc="-10" smtClean="0">
                <a:latin typeface="Calibri"/>
                <a:cs typeface="Calibri"/>
              </a:rPr>
              <a:t>ори</a:t>
            </a:r>
            <a:r>
              <a:rPr sz="1600" b="1" spc="-20" smtClean="0">
                <a:latin typeface="Calibri"/>
                <a:cs typeface="Calibri"/>
              </a:rPr>
              <a:t>я</a:t>
            </a:r>
            <a:r>
              <a:rPr sz="1600" b="1" spc="-10" smtClean="0">
                <a:latin typeface="Calibri"/>
                <a:cs typeface="Calibri"/>
              </a:rPr>
              <a:t>х со</a:t>
            </a:r>
            <a:r>
              <a:rPr sz="1600" b="1" spc="-20" smtClean="0">
                <a:latin typeface="Calibri"/>
                <a:cs typeface="Calibri"/>
              </a:rPr>
              <a:t>о</a:t>
            </a:r>
            <a:r>
              <a:rPr sz="1600" b="1" spc="-10" smtClean="0">
                <a:latin typeface="Calibri"/>
                <a:cs typeface="Calibri"/>
              </a:rPr>
              <a:t>тве</a:t>
            </a:r>
            <a:r>
              <a:rPr sz="1600" b="1" spc="-20" smtClean="0">
                <a:latin typeface="Calibri"/>
                <a:cs typeface="Calibri"/>
              </a:rPr>
              <a:t>т</a:t>
            </a:r>
            <a:r>
              <a:rPr sz="1600" b="1" spc="-10" smtClean="0">
                <a:latin typeface="Calibri"/>
                <a:cs typeface="Calibri"/>
              </a:rPr>
              <a:t>ст</a:t>
            </a:r>
            <a:r>
              <a:rPr sz="1600" b="1" spc="-20" smtClean="0">
                <a:latin typeface="Calibri"/>
                <a:cs typeface="Calibri"/>
              </a:rPr>
              <a:t>в</a:t>
            </a:r>
            <a:r>
              <a:rPr sz="1600" b="1" spc="-10" smtClean="0">
                <a:latin typeface="Calibri"/>
                <a:cs typeface="Calibri"/>
              </a:rPr>
              <a:t>ующих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1600" b="1" spc="-25" smtClean="0">
                <a:latin typeface="Calibri"/>
                <a:cs typeface="Calibri"/>
              </a:rPr>
              <a:t>м</a:t>
            </a:r>
            <a:r>
              <a:rPr sz="1600" b="1" spc="-10" smtClean="0">
                <a:latin typeface="Calibri"/>
                <a:cs typeface="Calibri"/>
              </a:rPr>
              <a:t>униципаль</a:t>
            </a:r>
            <a:r>
              <a:rPr sz="1600" b="1" spc="-5" smtClean="0">
                <a:latin typeface="Calibri"/>
                <a:cs typeface="Calibri"/>
              </a:rPr>
              <a:t>н</a:t>
            </a:r>
            <a:r>
              <a:rPr sz="1600" b="1" spc="-10" smtClean="0">
                <a:latin typeface="Calibri"/>
                <a:cs typeface="Calibri"/>
              </a:rPr>
              <a:t>ых образ</a:t>
            </a:r>
            <a:r>
              <a:rPr sz="1600" b="1" spc="-5" smtClean="0">
                <a:latin typeface="Calibri"/>
                <a:cs typeface="Calibri"/>
              </a:rPr>
              <a:t>о</a:t>
            </a:r>
            <a:r>
              <a:rPr sz="1600" b="1" spc="-10" smtClean="0">
                <a:latin typeface="Calibri"/>
                <a:cs typeface="Calibri"/>
              </a:rPr>
              <a:t>ваний,</a:t>
            </a:r>
            <a:r>
              <a:rPr sz="1600" b="1" spc="-5" smtClean="0">
                <a:latin typeface="Calibri"/>
                <a:cs typeface="Calibri"/>
              </a:rPr>
              <a:t> </a:t>
            </a:r>
            <a:r>
              <a:rPr sz="2000" b="1" spc="-5" smtClean="0">
                <a:solidFill>
                  <a:srgbClr val="0000FF"/>
                </a:solidFill>
                <a:latin typeface="Calibri"/>
                <a:cs typeface="Calibri"/>
              </a:rPr>
              <a:t>н</a:t>
            </a:r>
            <a:r>
              <a:rPr sz="2000" b="1" spc="-10" smtClean="0">
                <a:solidFill>
                  <a:srgbClr val="0000FF"/>
                </a:solidFill>
                <a:latin typeface="Calibri"/>
                <a:cs typeface="Calibri"/>
              </a:rPr>
              <a:t>а</a:t>
            </a:r>
            <a:r>
              <a:rPr sz="2000" b="1" spc="0" smtClean="0">
                <a:solidFill>
                  <a:srgbClr val="0000FF"/>
                </a:solidFill>
                <a:latin typeface="Calibri"/>
                <a:cs typeface="Calibri"/>
              </a:rPr>
              <a:t>пример: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515" smtClean="0">
                <a:latin typeface="Wingdings"/>
                <a:cs typeface="Wingdings"/>
              </a:rPr>
              <a:t></a:t>
            </a:r>
            <a:r>
              <a:rPr sz="1800" b="1" spc="0" smtClean="0">
                <a:latin typeface="Calibri"/>
                <a:cs typeface="Calibri"/>
              </a:rPr>
              <a:t>З</a:t>
            </a:r>
            <a:r>
              <a:rPr sz="1800" b="1" spc="-10" smtClean="0">
                <a:latin typeface="Calibri"/>
                <a:cs typeface="Calibri"/>
              </a:rPr>
              <a:t>е</a:t>
            </a:r>
            <a:r>
              <a:rPr sz="1800" b="1" spc="0" smtClean="0">
                <a:latin typeface="Calibri"/>
                <a:cs typeface="Calibri"/>
              </a:rPr>
              <a:t>м</a:t>
            </a:r>
            <a:r>
              <a:rPr sz="1800" b="1" spc="-20" smtClean="0">
                <a:latin typeface="Calibri"/>
                <a:cs typeface="Calibri"/>
              </a:rPr>
              <a:t>е</a:t>
            </a:r>
            <a:r>
              <a:rPr sz="1800" b="1" spc="0" smtClean="0">
                <a:latin typeface="Calibri"/>
                <a:cs typeface="Calibri"/>
              </a:rPr>
              <a:t>льный</a:t>
            </a:r>
            <a:r>
              <a:rPr sz="1800" b="1" spc="-20" smtClean="0">
                <a:latin typeface="Calibri"/>
                <a:cs typeface="Calibri"/>
              </a:rPr>
              <a:t> </a:t>
            </a:r>
            <a:r>
              <a:rPr sz="1800" b="1" spc="0" smtClean="0">
                <a:latin typeface="Calibri"/>
                <a:cs typeface="Calibri"/>
              </a:rPr>
              <a:t>нал</a:t>
            </a:r>
            <a:r>
              <a:rPr sz="1800" b="1" spc="5" smtClean="0">
                <a:latin typeface="Calibri"/>
                <a:cs typeface="Calibri"/>
              </a:rPr>
              <a:t>о</a:t>
            </a:r>
            <a:r>
              <a:rPr sz="1800" b="1" spc="0" smtClean="0">
                <a:latin typeface="Calibri"/>
                <a:cs typeface="Calibri"/>
              </a:rPr>
              <a:t>г;</a:t>
            </a:r>
            <a:endParaRPr sz="1800">
              <a:latin typeface="Calibri"/>
              <a:cs typeface="Calibri"/>
            </a:endParaRPr>
          </a:p>
          <a:p>
            <a:pPr marL="12700" marR="84455">
              <a:lnSpc>
                <a:spcPct val="100000"/>
              </a:lnSpc>
            </a:pPr>
            <a:r>
              <a:rPr sz="1800" spc="-515" smtClean="0">
                <a:latin typeface="Wingdings"/>
                <a:cs typeface="Wingdings"/>
              </a:rPr>
              <a:t></a:t>
            </a:r>
            <a:r>
              <a:rPr sz="1800" b="1" spc="0" smtClean="0">
                <a:latin typeface="Calibri"/>
                <a:cs typeface="Calibri"/>
              </a:rPr>
              <a:t>Нал</a:t>
            </a:r>
            <a:r>
              <a:rPr sz="1800" b="1" spc="5" smtClean="0">
                <a:latin typeface="Calibri"/>
                <a:cs typeface="Calibri"/>
              </a:rPr>
              <a:t>о</a:t>
            </a:r>
            <a:r>
              <a:rPr sz="1800" b="1" spc="0" smtClean="0">
                <a:latin typeface="Calibri"/>
                <a:cs typeface="Calibri"/>
              </a:rPr>
              <a:t>г на </a:t>
            </a:r>
            <a:r>
              <a:rPr sz="1800" b="1" spc="5" smtClean="0">
                <a:latin typeface="Calibri"/>
                <a:cs typeface="Calibri"/>
              </a:rPr>
              <a:t>и</a:t>
            </a:r>
            <a:r>
              <a:rPr sz="1800" b="1" spc="-15" smtClean="0">
                <a:latin typeface="Calibri"/>
                <a:cs typeface="Calibri"/>
              </a:rPr>
              <a:t>м</a:t>
            </a:r>
            <a:r>
              <a:rPr sz="1800" b="1" spc="0" smtClean="0">
                <a:latin typeface="Calibri"/>
                <a:cs typeface="Calibri"/>
              </a:rPr>
              <a:t>у</a:t>
            </a:r>
            <a:r>
              <a:rPr sz="1800" b="1" spc="-20" smtClean="0">
                <a:latin typeface="Calibri"/>
                <a:cs typeface="Calibri"/>
              </a:rPr>
              <a:t>щ</a:t>
            </a:r>
            <a:r>
              <a:rPr sz="1800" b="1" spc="5" smtClean="0">
                <a:latin typeface="Calibri"/>
                <a:cs typeface="Calibri"/>
              </a:rPr>
              <a:t>е</a:t>
            </a:r>
            <a:r>
              <a:rPr sz="1800" b="1" spc="0" smtClean="0">
                <a:latin typeface="Calibri"/>
                <a:cs typeface="Calibri"/>
              </a:rPr>
              <a:t>ст</a:t>
            </a:r>
            <a:r>
              <a:rPr sz="1800" b="1" spc="-10" smtClean="0">
                <a:latin typeface="Calibri"/>
                <a:cs typeface="Calibri"/>
              </a:rPr>
              <a:t>в</a:t>
            </a:r>
            <a:r>
              <a:rPr sz="1800" b="1" spc="0" smtClean="0">
                <a:latin typeface="Calibri"/>
                <a:cs typeface="Calibri"/>
              </a:rPr>
              <a:t>о физ</a:t>
            </a:r>
            <a:r>
              <a:rPr sz="1800" b="1" spc="5" smtClean="0">
                <a:latin typeface="Calibri"/>
                <a:cs typeface="Calibri"/>
              </a:rPr>
              <a:t>и</a:t>
            </a:r>
            <a:r>
              <a:rPr sz="1800" b="1" spc="0" smtClean="0">
                <a:latin typeface="Calibri"/>
                <a:cs typeface="Calibri"/>
              </a:rPr>
              <a:t>че</a:t>
            </a:r>
            <a:r>
              <a:rPr sz="1800" b="1" spc="5" smtClean="0">
                <a:latin typeface="Calibri"/>
                <a:cs typeface="Calibri"/>
              </a:rPr>
              <a:t>с</a:t>
            </a:r>
            <a:r>
              <a:rPr sz="1800" b="1" spc="0" smtClean="0">
                <a:latin typeface="Calibri"/>
                <a:cs typeface="Calibri"/>
              </a:rPr>
              <a:t>к</a:t>
            </a:r>
            <a:r>
              <a:rPr sz="1800" b="1" spc="-10" smtClean="0">
                <a:latin typeface="Calibri"/>
                <a:cs typeface="Calibri"/>
              </a:rPr>
              <a:t>и</a:t>
            </a:r>
            <a:r>
              <a:rPr sz="1800" b="1" spc="0" smtClean="0">
                <a:latin typeface="Calibri"/>
                <a:cs typeface="Calibri"/>
              </a:rPr>
              <a:t>х</a:t>
            </a:r>
            <a:r>
              <a:rPr sz="1800" b="1" spc="-35" smtClean="0">
                <a:latin typeface="Calibri"/>
                <a:cs typeface="Calibri"/>
              </a:rPr>
              <a:t> </a:t>
            </a:r>
            <a:r>
              <a:rPr sz="1800" b="1" spc="0" smtClean="0">
                <a:latin typeface="Calibri"/>
                <a:cs typeface="Calibri"/>
              </a:rPr>
              <a:t>л</a:t>
            </a:r>
            <a:r>
              <a:rPr sz="1800" b="1" spc="5" smtClean="0">
                <a:latin typeface="Calibri"/>
                <a:cs typeface="Calibri"/>
              </a:rPr>
              <a:t>и</a:t>
            </a:r>
            <a:r>
              <a:rPr sz="1800" b="1" spc="0" smtClean="0">
                <a:latin typeface="Calibri"/>
                <a:cs typeface="Calibri"/>
              </a:rPr>
              <a:t>ц.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962718" y="1988857"/>
            <a:ext cx="2808351" cy="360044"/>
          </a:xfrm>
          <a:custGeom>
            <a:avLst/>
            <a:gdLst/>
            <a:ahLst/>
            <a:cxnLst/>
            <a:rect l="l" t="t" r="r" b="b"/>
            <a:pathLst>
              <a:path w="2808351" h="360044">
                <a:moveTo>
                  <a:pt x="0" y="180086"/>
                </a:moveTo>
                <a:lnTo>
                  <a:pt x="40808" y="136815"/>
                </a:lnTo>
                <a:lnTo>
                  <a:pt x="110345" y="109995"/>
                </a:lnTo>
                <a:lnTo>
                  <a:pt x="156729" y="97333"/>
                </a:lnTo>
                <a:lnTo>
                  <a:pt x="210375" y="85232"/>
                </a:lnTo>
                <a:lnTo>
                  <a:pt x="270922" y="73737"/>
                </a:lnTo>
                <a:lnTo>
                  <a:pt x="338008" y="62895"/>
                </a:lnTo>
                <a:lnTo>
                  <a:pt x="411273" y="52752"/>
                </a:lnTo>
                <a:lnTo>
                  <a:pt x="490355" y="43355"/>
                </a:lnTo>
                <a:lnTo>
                  <a:pt x="574892" y="34751"/>
                </a:lnTo>
                <a:lnTo>
                  <a:pt x="664523" y="26985"/>
                </a:lnTo>
                <a:lnTo>
                  <a:pt x="758888" y="20104"/>
                </a:lnTo>
                <a:lnTo>
                  <a:pt x="857625" y="14154"/>
                </a:lnTo>
                <a:lnTo>
                  <a:pt x="960371" y="9182"/>
                </a:lnTo>
                <a:lnTo>
                  <a:pt x="1066768" y="5234"/>
                </a:lnTo>
                <a:lnTo>
                  <a:pt x="1176452" y="2357"/>
                </a:lnTo>
                <a:lnTo>
                  <a:pt x="1289062" y="597"/>
                </a:lnTo>
                <a:lnTo>
                  <a:pt x="1404239" y="0"/>
                </a:lnTo>
                <a:lnTo>
                  <a:pt x="1519396" y="597"/>
                </a:lnTo>
                <a:lnTo>
                  <a:pt x="1631991" y="2357"/>
                </a:lnTo>
                <a:lnTo>
                  <a:pt x="1741660" y="5234"/>
                </a:lnTo>
                <a:lnTo>
                  <a:pt x="1848044" y="9182"/>
                </a:lnTo>
                <a:lnTo>
                  <a:pt x="1950779" y="14154"/>
                </a:lnTo>
                <a:lnTo>
                  <a:pt x="2049505" y="20104"/>
                </a:lnTo>
                <a:lnTo>
                  <a:pt x="2143861" y="26985"/>
                </a:lnTo>
                <a:lnTo>
                  <a:pt x="2233486" y="34751"/>
                </a:lnTo>
                <a:lnTo>
                  <a:pt x="2318016" y="43355"/>
                </a:lnTo>
                <a:lnTo>
                  <a:pt x="2397093" y="52752"/>
                </a:lnTo>
                <a:lnTo>
                  <a:pt x="2470353" y="62895"/>
                </a:lnTo>
                <a:lnTo>
                  <a:pt x="2537436" y="73737"/>
                </a:lnTo>
                <a:lnTo>
                  <a:pt x="2597980" y="85232"/>
                </a:lnTo>
                <a:lnTo>
                  <a:pt x="2651625" y="97333"/>
                </a:lnTo>
                <a:lnTo>
                  <a:pt x="2698007" y="109995"/>
                </a:lnTo>
                <a:lnTo>
                  <a:pt x="2736767" y="123171"/>
                </a:lnTo>
                <a:lnTo>
                  <a:pt x="2789973" y="150879"/>
                </a:lnTo>
                <a:lnTo>
                  <a:pt x="2808351" y="180086"/>
                </a:lnTo>
                <a:lnTo>
                  <a:pt x="2803696" y="194852"/>
                </a:lnTo>
                <a:lnTo>
                  <a:pt x="2767543" y="223349"/>
                </a:lnTo>
                <a:lnTo>
                  <a:pt x="2698007" y="250156"/>
                </a:lnTo>
                <a:lnTo>
                  <a:pt x="2651625" y="262810"/>
                </a:lnTo>
                <a:lnTo>
                  <a:pt x="2597980" y="274903"/>
                </a:lnTo>
                <a:lnTo>
                  <a:pt x="2537436" y="286390"/>
                </a:lnTo>
                <a:lnTo>
                  <a:pt x="2470353" y="297222"/>
                </a:lnTo>
                <a:lnTo>
                  <a:pt x="2397093" y="307355"/>
                </a:lnTo>
                <a:lnTo>
                  <a:pt x="2318016" y="316743"/>
                </a:lnTo>
                <a:lnTo>
                  <a:pt x="2233486" y="325338"/>
                </a:lnTo>
                <a:lnTo>
                  <a:pt x="2143861" y="333095"/>
                </a:lnTo>
                <a:lnTo>
                  <a:pt x="2049505" y="339968"/>
                </a:lnTo>
                <a:lnTo>
                  <a:pt x="1950779" y="345910"/>
                </a:lnTo>
                <a:lnTo>
                  <a:pt x="1848044" y="350875"/>
                </a:lnTo>
                <a:lnTo>
                  <a:pt x="1741660" y="354817"/>
                </a:lnTo>
                <a:lnTo>
                  <a:pt x="1631991" y="357691"/>
                </a:lnTo>
                <a:lnTo>
                  <a:pt x="1519396" y="359448"/>
                </a:lnTo>
                <a:lnTo>
                  <a:pt x="1404239" y="360044"/>
                </a:lnTo>
                <a:lnTo>
                  <a:pt x="1289062" y="359448"/>
                </a:lnTo>
                <a:lnTo>
                  <a:pt x="1176452" y="357691"/>
                </a:lnTo>
                <a:lnTo>
                  <a:pt x="1066768" y="354817"/>
                </a:lnTo>
                <a:lnTo>
                  <a:pt x="960371" y="350875"/>
                </a:lnTo>
                <a:lnTo>
                  <a:pt x="857625" y="345910"/>
                </a:lnTo>
                <a:lnTo>
                  <a:pt x="758888" y="339968"/>
                </a:lnTo>
                <a:lnTo>
                  <a:pt x="664523" y="333095"/>
                </a:lnTo>
                <a:lnTo>
                  <a:pt x="574892" y="325338"/>
                </a:lnTo>
                <a:lnTo>
                  <a:pt x="490355" y="316743"/>
                </a:lnTo>
                <a:lnTo>
                  <a:pt x="411273" y="307355"/>
                </a:lnTo>
                <a:lnTo>
                  <a:pt x="338008" y="297222"/>
                </a:lnTo>
                <a:lnTo>
                  <a:pt x="270922" y="286390"/>
                </a:lnTo>
                <a:lnTo>
                  <a:pt x="210375" y="274903"/>
                </a:lnTo>
                <a:lnTo>
                  <a:pt x="156729" y="262810"/>
                </a:lnTo>
                <a:lnTo>
                  <a:pt x="110345" y="250156"/>
                </a:lnTo>
                <a:lnTo>
                  <a:pt x="71584" y="236987"/>
                </a:lnTo>
                <a:lnTo>
                  <a:pt x="18377" y="209289"/>
                </a:lnTo>
                <a:lnTo>
                  <a:pt x="0" y="180086"/>
                </a:lnTo>
                <a:close/>
              </a:path>
            </a:pathLst>
          </a:custGeom>
          <a:ln w="50800">
            <a:solidFill>
              <a:srgbClr val="C050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26349" y="2231174"/>
            <a:ext cx="1624583" cy="42519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38565" y="2257971"/>
            <a:ext cx="1370202" cy="231955"/>
          </a:xfrm>
          <a:custGeom>
            <a:avLst/>
            <a:gdLst/>
            <a:ahLst/>
            <a:cxnLst/>
            <a:rect l="l" t="t" r="r" b="b"/>
            <a:pathLst>
              <a:path w="1370202" h="231955">
                <a:moveTo>
                  <a:pt x="141518" y="62056"/>
                </a:moveTo>
                <a:lnTo>
                  <a:pt x="132969" y="65404"/>
                </a:lnTo>
                <a:lnTo>
                  <a:pt x="0" y="162940"/>
                </a:lnTo>
                <a:lnTo>
                  <a:pt x="150368" y="230758"/>
                </a:lnTo>
                <a:lnTo>
                  <a:pt x="162414" y="231955"/>
                </a:lnTo>
                <a:lnTo>
                  <a:pt x="172542" y="225876"/>
                </a:lnTo>
                <a:lnTo>
                  <a:pt x="176235" y="212252"/>
                </a:lnTo>
                <a:lnTo>
                  <a:pt x="173152" y="201785"/>
                </a:lnTo>
                <a:lnTo>
                  <a:pt x="122480" y="177926"/>
                </a:lnTo>
                <a:lnTo>
                  <a:pt x="39496" y="177926"/>
                </a:lnTo>
                <a:lnTo>
                  <a:pt x="35559" y="140080"/>
                </a:lnTo>
                <a:lnTo>
                  <a:pt x="105579" y="132709"/>
                </a:lnTo>
                <a:lnTo>
                  <a:pt x="155448" y="96138"/>
                </a:lnTo>
                <a:lnTo>
                  <a:pt x="162426" y="86400"/>
                </a:lnTo>
                <a:lnTo>
                  <a:pt x="162334" y="74683"/>
                </a:lnTo>
                <a:lnTo>
                  <a:pt x="152208" y="64535"/>
                </a:lnTo>
                <a:lnTo>
                  <a:pt x="141518" y="62056"/>
                </a:lnTo>
                <a:close/>
              </a:path>
              <a:path w="1370202" h="231955">
                <a:moveTo>
                  <a:pt x="105579" y="132709"/>
                </a:moveTo>
                <a:lnTo>
                  <a:pt x="35559" y="140080"/>
                </a:lnTo>
                <a:lnTo>
                  <a:pt x="39496" y="177926"/>
                </a:lnTo>
                <a:lnTo>
                  <a:pt x="73277" y="174370"/>
                </a:lnTo>
                <a:lnTo>
                  <a:pt x="48768" y="174370"/>
                </a:lnTo>
                <a:lnTo>
                  <a:pt x="45338" y="141604"/>
                </a:lnTo>
                <a:lnTo>
                  <a:pt x="93448" y="141604"/>
                </a:lnTo>
                <a:lnTo>
                  <a:pt x="105579" y="132709"/>
                </a:lnTo>
                <a:close/>
              </a:path>
              <a:path w="1370202" h="231955">
                <a:moveTo>
                  <a:pt x="107317" y="170787"/>
                </a:moveTo>
                <a:lnTo>
                  <a:pt x="39496" y="177926"/>
                </a:lnTo>
                <a:lnTo>
                  <a:pt x="122480" y="177926"/>
                </a:lnTo>
                <a:lnTo>
                  <a:pt x="107317" y="170787"/>
                </a:lnTo>
                <a:close/>
              </a:path>
              <a:path w="1370202" h="231955">
                <a:moveTo>
                  <a:pt x="45338" y="141604"/>
                </a:moveTo>
                <a:lnTo>
                  <a:pt x="48768" y="174370"/>
                </a:lnTo>
                <a:lnTo>
                  <a:pt x="74637" y="155400"/>
                </a:lnTo>
                <a:lnTo>
                  <a:pt x="45338" y="141604"/>
                </a:lnTo>
                <a:close/>
              </a:path>
              <a:path w="1370202" h="231955">
                <a:moveTo>
                  <a:pt x="74637" y="155400"/>
                </a:moveTo>
                <a:lnTo>
                  <a:pt x="48768" y="174370"/>
                </a:lnTo>
                <a:lnTo>
                  <a:pt x="73277" y="174370"/>
                </a:lnTo>
                <a:lnTo>
                  <a:pt x="107317" y="170787"/>
                </a:lnTo>
                <a:lnTo>
                  <a:pt x="74637" y="155400"/>
                </a:lnTo>
                <a:close/>
              </a:path>
              <a:path w="1370202" h="231955">
                <a:moveTo>
                  <a:pt x="1366139" y="0"/>
                </a:moveTo>
                <a:lnTo>
                  <a:pt x="105579" y="132709"/>
                </a:lnTo>
                <a:lnTo>
                  <a:pt x="74637" y="155400"/>
                </a:lnTo>
                <a:lnTo>
                  <a:pt x="107317" y="170787"/>
                </a:lnTo>
                <a:lnTo>
                  <a:pt x="1370202" y="37845"/>
                </a:lnTo>
                <a:lnTo>
                  <a:pt x="1366139" y="0"/>
                </a:lnTo>
                <a:close/>
              </a:path>
              <a:path w="1370202" h="231955">
                <a:moveTo>
                  <a:pt x="93448" y="141604"/>
                </a:moveTo>
                <a:lnTo>
                  <a:pt x="45338" y="141604"/>
                </a:lnTo>
                <a:lnTo>
                  <a:pt x="74637" y="155400"/>
                </a:lnTo>
                <a:lnTo>
                  <a:pt x="93448" y="141604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654864" y="2231174"/>
            <a:ext cx="1696211" cy="42519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697156" y="2257971"/>
            <a:ext cx="1442085" cy="232765"/>
          </a:xfrm>
          <a:custGeom>
            <a:avLst/>
            <a:gdLst/>
            <a:ahLst/>
            <a:cxnLst/>
            <a:rect l="l" t="t" r="r" b="b"/>
            <a:pathLst>
              <a:path w="1442084" h="232765">
                <a:moveTo>
                  <a:pt x="1334705" y="171389"/>
                </a:moveTo>
                <a:lnTo>
                  <a:pt x="1269162" y="202650"/>
                </a:lnTo>
                <a:lnTo>
                  <a:pt x="1266105" y="213125"/>
                </a:lnTo>
                <a:lnTo>
                  <a:pt x="1269822" y="226772"/>
                </a:lnTo>
                <a:lnTo>
                  <a:pt x="1280015" y="232765"/>
                </a:lnTo>
                <a:lnTo>
                  <a:pt x="1292097" y="231520"/>
                </a:lnTo>
                <a:lnTo>
                  <a:pt x="1408754" y="178180"/>
                </a:lnTo>
                <a:lnTo>
                  <a:pt x="1402588" y="178180"/>
                </a:lnTo>
                <a:lnTo>
                  <a:pt x="1334705" y="171389"/>
                </a:lnTo>
                <a:close/>
              </a:path>
              <a:path w="1442084" h="232765">
                <a:moveTo>
                  <a:pt x="1367387" y="155800"/>
                </a:moveTo>
                <a:lnTo>
                  <a:pt x="1334705" y="171389"/>
                </a:lnTo>
                <a:lnTo>
                  <a:pt x="1402588" y="178180"/>
                </a:lnTo>
                <a:lnTo>
                  <a:pt x="1402944" y="174625"/>
                </a:lnTo>
                <a:lnTo>
                  <a:pt x="1393316" y="174625"/>
                </a:lnTo>
                <a:lnTo>
                  <a:pt x="1367387" y="155800"/>
                </a:lnTo>
                <a:close/>
              </a:path>
              <a:path w="1442084" h="232765">
                <a:moveTo>
                  <a:pt x="1300156" y="62784"/>
                </a:moveTo>
                <a:lnTo>
                  <a:pt x="1289445" y="65260"/>
                </a:lnTo>
                <a:lnTo>
                  <a:pt x="1279344" y="75431"/>
                </a:lnTo>
                <a:lnTo>
                  <a:pt x="1279248" y="87145"/>
                </a:lnTo>
                <a:lnTo>
                  <a:pt x="1286256" y="96900"/>
                </a:lnTo>
                <a:lnTo>
                  <a:pt x="1336250" y="133195"/>
                </a:lnTo>
                <a:lnTo>
                  <a:pt x="1406397" y="140207"/>
                </a:lnTo>
                <a:lnTo>
                  <a:pt x="1402588" y="178180"/>
                </a:lnTo>
                <a:lnTo>
                  <a:pt x="1408754" y="178180"/>
                </a:lnTo>
                <a:lnTo>
                  <a:pt x="1442085" y="162940"/>
                </a:lnTo>
                <a:lnTo>
                  <a:pt x="1308608" y="66039"/>
                </a:lnTo>
                <a:lnTo>
                  <a:pt x="1300156" y="62784"/>
                </a:lnTo>
                <a:close/>
              </a:path>
              <a:path w="1442084" h="232765">
                <a:moveTo>
                  <a:pt x="1396618" y="141858"/>
                </a:moveTo>
                <a:lnTo>
                  <a:pt x="1367387" y="155800"/>
                </a:lnTo>
                <a:lnTo>
                  <a:pt x="1393316" y="174625"/>
                </a:lnTo>
                <a:lnTo>
                  <a:pt x="1396618" y="141858"/>
                </a:lnTo>
                <a:close/>
              </a:path>
              <a:path w="1442084" h="232765">
                <a:moveTo>
                  <a:pt x="1406232" y="141858"/>
                </a:moveTo>
                <a:lnTo>
                  <a:pt x="1396618" y="141858"/>
                </a:lnTo>
                <a:lnTo>
                  <a:pt x="1393316" y="174625"/>
                </a:lnTo>
                <a:lnTo>
                  <a:pt x="1402944" y="174625"/>
                </a:lnTo>
                <a:lnTo>
                  <a:pt x="1406232" y="141858"/>
                </a:lnTo>
                <a:close/>
              </a:path>
              <a:path w="1442084" h="232765">
                <a:moveTo>
                  <a:pt x="3810" y="0"/>
                </a:moveTo>
                <a:lnTo>
                  <a:pt x="0" y="37845"/>
                </a:lnTo>
                <a:lnTo>
                  <a:pt x="1334705" y="171389"/>
                </a:lnTo>
                <a:lnTo>
                  <a:pt x="1367387" y="155800"/>
                </a:lnTo>
                <a:lnTo>
                  <a:pt x="1336250" y="133195"/>
                </a:lnTo>
                <a:lnTo>
                  <a:pt x="3810" y="0"/>
                </a:lnTo>
                <a:close/>
              </a:path>
              <a:path w="1442084" h="232765">
                <a:moveTo>
                  <a:pt x="1336250" y="133195"/>
                </a:moveTo>
                <a:lnTo>
                  <a:pt x="1367387" y="155800"/>
                </a:lnTo>
                <a:lnTo>
                  <a:pt x="1396618" y="141858"/>
                </a:lnTo>
                <a:lnTo>
                  <a:pt x="1406232" y="141858"/>
                </a:lnTo>
                <a:lnTo>
                  <a:pt x="1406397" y="140207"/>
                </a:lnTo>
                <a:lnTo>
                  <a:pt x="1336250" y="133195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355976" y="3197010"/>
            <a:ext cx="233172" cy="2118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380312" y="3197010"/>
            <a:ext cx="233172" cy="2118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0" y="0"/>
            <a:ext cx="9144000" cy="93610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atin typeface="+mj-lt"/>
                <a:ea typeface="+mj-ea"/>
                <a:cs typeface="+mj-cs"/>
              </a:rPr>
              <a:t>Федеральные, региональные и местные налоги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8" name="Номер слайда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E15F3-8BD0-4E72-8BAC-1566A884398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 txBox="1"/>
          <p:nvPr/>
        </p:nvSpPr>
        <p:spPr>
          <a:xfrm>
            <a:off x="0" y="0"/>
            <a:ext cx="9144000" cy="32626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>
              <a:lnSpc>
                <a:spcPct val="100000"/>
              </a:lnSpc>
            </a:pPr>
            <a:r>
              <a:rPr sz="1600" b="1" spc="-1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Но</a:t>
            </a:r>
            <a:r>
              <a:rPr sz="1600" b="1" spc="-1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р</a:t>
            </a:r>
            <a:r>
              <a:rPr sz="1600" b="1" spc="-1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мативы</a:t>
            </a:r>
            <a:r>
              <a:rPr sz="1600" b="1" spc="-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sz="1600" b="1" spc="-1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зачисле</a:t>
            </a:r>
            <a:r>
              <a:rPr sz="1600" b="1" spc="-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н</a:t>
            </a:r>
            <a:r>
              <a:rPr sz="1600" b="1" spc="-1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ия</a:t>
            </a:r>
            <a:r>
              <a:rPr sz="1600" b="1" spc="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sz="1600" b="1" spc="-1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нал</a:t>
            </a:r>
            <a:r>
              <a:rPr sz="1600" b="1" spc="-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</a:t>
            </a:r>
            <a:r>
              <a:rPr sz="1600" b="1" spc="-1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г</a:t>
            </a:r>
            <a:r>
              <a:rPr sz="1600" b="1" spc="-1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ов</a:t>
            </a:r>
            <a:r>
              <a:rPr sz="1600" b="1" spc="-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sz="1600" b="1" spc="-1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по</a:t>
            </a:r>
            <a:r>
              <a:rPr sz="1600" b="1" spc="-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sz="1600" b="1" spc="-1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у</a:t>
            </a:r>
            <a:r>
              <a:rPr sz="1600" b="1" spc="-2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р</a:t>
            </a:r>
            <a:r>
              <a:rPr sz="1600" b="1" spc="-1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ов</a:t>
            </a:r>
            <a:r>
              <a:rPr sz="1600" b="1" spc="-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н</a:t>
            </a:r>
            <a:r>
              <a:rPr sz="1600" b="1" spc="-1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ям</a:t>
            </a:r>
            <a:r>
              <a:rPr sz="1600" b="1" spc="1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sz="1600" b="1" spc="-1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б</a:t>
            </a:r>
            <a:r>
              <a:rPr sz="1600" b="1" spc="-5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ю</a:t>
            </a:r>
            <a:r>
              <a:rPr sz="1600" b="1" spc="-1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д</a:t>
            </a:r>
            <a:r>
              <a:rPr sz="1600" b="1" spc="-4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ж</a:t>
            </a:r>
            <a:r>
              <a:rPr sz="1600" b="1" spc="-1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ета</a:t>
            </a:r>
            <a:r>
              <a:rPr sz="1600" b="1" spc="-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sz="1600" b="1" spc="-1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на</a:t>
            </a:r>
            <a:r>
              <a:rPr sz="1600" b="1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sz="1600" b="1" spc="-2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т</a:t>
            </a:r>
            <a:r>
              <a:rPr sz="1600" b="1" spc="-1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ер</a:t>
            </a:r>
            <a:r>
              <a:rPr sz="1600" b="1" spc="-2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р</a:t>
            </a:r>
            <a:r>
              <a:rPr sz="1600" b="1" spc="-1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и</a:t>
            </a:r>
            <a:r>
              <a:rPr sz="1600" b="1" spc="-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т</a:t>
            </a:r>
            <a:r>
              <a:rPr sz="1600" b="1" spc="-1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</a:t>
            </a:r>
            <a:r>
              <a:rPr sz="1600" b="1" spc="-1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р</a:t>
            </a:r>
            <a:r>
              <a:rPr sz="1600" b="1" spc="-1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ии</a:t>
            </a:r>
            <a:r>
              <a:rPr sz="1600" b="1" spc="3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ru-RU" sz="1600" b="1" spc="-1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Холмского района</a:t>
            </a:r>
            <a:endParaRPr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97" name="object 94"/>
          <p:cNvSpPr/>
          <p:nvPr/>
        </p:nvSpPr>
        <p:spPr>
          <a:xfrm>
            <a:off x="755573" y="987171"/>
            <a:ext cx="0" cy="5855769"/>
          </a:xfrm>
          <a:custGeom>
            <a:avLst/>
            <a:gdLst/>
            <a:ahLst/>
            <a:cxnLst/>
            <a:rect l="l" t="t" r="r" b="b"/>
            <a:pathLst>
              <a:path h="5855769">
                <a:moveTo>
                  <a:pt x="0" y="0"/>
                </a:moveTo>
                <a:lnTo>
                  <a:pt x="0" y="585576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/>
            <a:endParaRPr>
              <a:cs typeface="Times New Roman" panose="02020603050405020304" pitchFamily="18" charset="0"/>
            </a:endParaRPr>
          </a:p>
        </p:txBody>
      </p:sp>
      <p:sp>
        <p:nvSpPr>
          <p:cNvPr id="101" name="object 98"/>
          <p:cNvSpPr/>
          <p:nvPr/>
        </p:nvSpPr>
        <p:spPr>
          <a:xfrm>
            <a:off x="7380351" y="2956305"/>
            <a:ext cx="0" cy="3886634"/>
          </a:xfrm>
          <a:custGeom>
            <a:avLst/>
            <a:gdLst/>
            <a:ahLst/>
            <a:cxnLst/>
            <a:rect l="l" t="t" r="r" b="b"/>
            <a:pathLst>
              <a:path h="3886634">
                <a:moveTo>
                  <a:pt x="0" y="0"/>
                </a:moveTo>
                <a:lnTo>
                  <a:pt x="0" y="388663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/>
            <a:endParaRPr>
              <a:cs typeface="Times New Roman" panose="02020603050405020304" pitchFamily="18" charset="0"/>
            </a:endParaRPr>
          </a:p>
        </p:txBody>
      </p:sp>
      <p:sp>
        <p:nvSpPr>
          <p:cNvPr id="103" name="object 100"/>
          <p:cNvSpPr/>
          <p:nvPr/>
        </p:nvSpPr>
        <p:spPr>
          <a:xfrm>
            <a:off x="8316468" y="2956305"/>
            <a:ext cx="0" cy="3886634"/>
          </a:xfrm>
          <a:custGeom>
            <a:avLst/>
            <a:gdLst/>
            <a:ahLst/>
            <a:cxnLst/>
            <a:rect l="l" t="t" r="r" b="b"/>
            <a:pathLst>
              <a:path h="3886634">
                <a:moveTo>
                  <a:pt x="0" y="0"/>
                </a:moveTo>
                <a:lnTo>
                  <a:pt x="0" y="388663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/>
            <a:endParaRPr>
              <a:cs typeface="Times New Roman" panose="02020603050405020304" pitchFamily="18" charset="0"/>
            </a:endParaRPr>
          </a:p>
        </p:txBody>
      </p:sp>
      <p:sp>
        <p:nvSpPr>
          <p:cNvPr id="116" name="object 113"/>
          <p:cNvSpPr/>
          <p:nvPr/>
        </p:nvSpPr>
        <p:spPr>
          <a:xfrm>
            <a:off x="0" y="5129657"/>
            <a:ext cx="9114790" cy="0"/>
          </a:xfrm>
          <a:custGeom>
            <a:avLst/>
            <a:gdLst/>
            <a:ahLst/>
            <a:cxnLst/>
            <a:rect l="l" t="t" r="r" b="b"/>
            <a:pathLst>
              <a:path w="9114790">
                <a:moveTo>
                  <a:pt x="0" y="0"/>
                </a:moveTo>
                <a:lnTo>
                  <a:pt x="911479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/>
            <a:endParaRPr>
              <a:cs typeface="Times New Roman" panose="02020603050405020304" pitchFamily="18" charset="0"/>
            </a:endParaRPr>
          </a:p>
        </p:txBody>
      </p:sp>
      <p:sp>
        <p:nvSpPr>
          <p:cNvPr id="119" name="object 116"/>
          <p:cNvSpPr/>
          <p:nvPr/>
        </p:nvSpPr>
        <p:spPr>
          <a:xfrm>
            <a:off x="0" y="6044107"/>
            <a:ext cx="9114790" cy="0"/>
          </a:xfrm>
          <a:custGeom>
            <a:avLst/>
            <a:gdLst/>
            <a:ahLst/>
            <a:cxnLst/>
            <a:rect l="l" t="t" r="r" b="b"/>
            <a:pathLst>
              <a:path w="9114790">
                <a:moveTo>
                  <a:pt x="0" y="0"/>
                </a:moveTo>
                <a:lnTo>
                  <a:pt x="911479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/>
            <a:endParaRPr>
              <a:cs typeface="Times New Roman" panose="02020603050405020304" pitchFamily="18" charset="0"/>
            </a:endParaRPr>
          </a:p>
        </p:txBody>
      </p:sp>
      <p:sp>
        <p:nvSpPr>
          <p:cNvPr id="121" name="object 118"/>
          <p:cNvSpPr/>
          <p:nvPr/>
        </p:nvSpPr>
        <p:spPr>
          <a:xfrm>
            <a:off x="0" y="326263"/>
            <a:ext cx="0" cy="6516677"/>
          </a:xfrm>
          <a:custGeom>
            <a:avLst/>
            <a:gdLst/>
            <a:ahLst/>
            <a:cxnLst/>
            <a:rect l="l" t="t" r="r" b="b"/>
            <a:pathLst>
              <a:path h="6516677">
                <a:moveTo>
                  <a:pt x="0" y="0"/>
                </a:moveTo>
                <a:lnTo>
                  <a:pt x="0" y="651667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/>
            <a:endParaRPr>
              <a:cs typeface="Times New Roman" panose="02020603050405020304" pitchFamily="18" charset="0"/>
            </a:endParaRPr>
          </a:p>
        </p:txBody>
      </p:sp>
      <p:sp>
        <p:nvSpPr>
          <p:cNvPr id="122" name="object 119"/>
          <p:cNvSpPr/>
          <p:nvPr/>
        </p:nvSpPr>
        <p:spPr>
          <a:xfrm>
            <a:off x="9108440" y="326263"/>
            <a:ext cx="0" cy="6516677"/>
          </a:xfrm>
          <a:custGeom>
            <a:avLst/>
            <a:gdLst/>
            <a:ahLst/>
            <a:cxnLst/>
            <a:rect l="l" t="t" r="r" b="b"/>
            <a:pathLst>
              <a:path h="6516677">
                <a:moveTo>
                  <a:pt x="0" y="0"/>
                </a:moveTo>
                <a:lnTo>
                  <a:pt x="0" y="651667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/>
            <a:endParaRPr>
              <a:cs typeface="Times New Roman" panose="02020603050405020304" pitchFamily="18" charset="0"/>
            </a:endParaRPr>
          </a:p>
        </p:txBody>
      </p:sp>
      <p:sp>
        <p:nvSpPr>
          <p:cNvPr id="123" name="object 120"/>
          <p:cNvSpPr/>
          <p:nvPr/>
        </p:nvSpPr>
        <p:spPr>
          <a:xfrm>
            <a:off x="0" y="332613"/>
            <a:ext cx="9114790" cy="0"/>
          </a:xfrm>
          <a:custGeom>
            <a:avLst/>
            <a:gdLst/>
            <a:ahLst/>
            <a:cxnLst/>
            <a:rect l="l" t="t" r="r" b="b"/>
            <a:pathLst>
              <a:path w="9114790">
                <a:moveTo>
                  <a:pt x="0" y="0"/>
                </a:moveTo>
                <a:lnTo>
                  <a:pt x="911479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/>
            <a:endParaRPr>
              <a:cs typeface="Times New Roman" panose="02020603050405020304" pitchFamily="18" charset="0"/>
            </a:endParaRPr>
          </a:p>
        </p:txBody>
      </p:sp>
      <p:sp>
        <p:nvSpPr>
          <p:cNvPr id="124" name="object 121"/>
          <p:cNvSpPr/>
          <p:nvPr/>
        </p:nvSpPr>
        <p:spPr>
          <a:xfrm>
            <a:off x="0" y="6836590"/>
            <a:ext cx="9114790" cy="0"/>
          </a:xfrm>
          <a:custGeom>
            <a:avLst/>
            <a:gdLst/>
            <a:ahLst/>
            <a:cxnLst/>
            <a:rect l="l" t="t" r="r" b="b"/>
            <a:pathLst>
              <a:path w="9114790">
                <a:moveTo>
                  <a:pt x="0" y="0"/>
                </a:moveTo>
                <a:lnTo>
                  <a:pt x="911479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/>
            <a:endParaRPr>
              <a:cs typeface="Times New Roman" panose="02020603050405020304" pitchFamily="18" charset="0"/>
            </a:endParaRPr>
          </a:p>
        </p:txBody>
      </p:sp>
      <p:sp>
        <p:nvSpPr>
          <p:cNvPr id="208" name="Номер слайда 28"/>
          <p:cNvSpPr txBox="1">
            <a:spLocks/>
          </p:cNvSpPr>
          <p:nvPr/>
        </p:nvSpPr>
        <p:spPr>
          <a:xfrm>
            <a:off x="7010400" y="6669360"/>
            <a:ext cx="2133600" cy="188640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DE15F3-8BD0-4E72-8BAC-1566A884398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09" name="Таблица 20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579591"/>
              </p:ext>
            </p:extLst>
          </p:nvPr>
        </p:nvGraphicFramePr>
        <p:xfrm>
          <a:off x="306662" y="332613"/>
          <a:ext cx="8820916" cy="18675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20380"/>
                <a:gridCol w="1080120"/>
                <a:gridCol w="936104"/>
                <a:gridCol w="1080120"/>
                <a:gridCol w="1116124"/>
                <a:gridCol w="1188068"/>
              </a:tblGrid>
              <a:tr h="443068">
                <a:tc row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600" b="1" dirty="0">
                          <a:effectLst/>
                          <a:latin typeface="+mn-lt"/>
                        </a:rPr>
                        <a:t>Наименование дохода</a:t>
                      </a:r>
                      <a:endParaRPr lang="ru-RU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600" b="1" dirty="0">
                          <a:effectLst/>
                          <a:latin typeface="+mn-lt"/>
                        </a:rPr>
                        <a:t>Нормативы отчислений доходов в консолидированный бюджет района (%)</a:t>
                      </a:r>
                      <a:endParaRPr lang="ru-RU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27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600" b="1" dirty="0">
                          <a:effectLst/>
                          <a:latin typeface="+mn-lt"/>
                        </a:rPr>
                        <a:t>Всего</a:t>
                      </a:r>
                      <a:endParaRPr lang="ru-RU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600" b="1" dirty="0">
                          <a:effectLst/>
                          <a:latin typeface="+mn-lt"/>
                        </a:rPr>
                        <a:t>в том числе бюджет</a:t>
                      </a:r>
                      <a:endParaRPr lang="ru-RU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600" b="1" dirty="0" err="1" smtClean="0">
                          <a:effectLst/>
                          <a:latin typeface="+mn-lt"/>
                        </a:rPr>
                        <a:t>мун</a:t>
                      </a:r>
                      <a:r>
                        <a:rPr lang="ru-RU" sz="1600" b="1" dirty="0" smtClean="0">
                          <a:effectLst/>
                          <a:latin typeface="+mn-lt"/>
                        </a:rPr>
                        <a:t>. района с территории</a:t>
                      </a:r>
                      <a:r>
                        <a:rPr lang="ru-RU" sz="1600" b="1" baseline="0" dirty="0" smtClean="0">
                          <a:effectLst/>
                          <a:latin typeface="+mn-lt"/>
                        </a:rPr>
                        <a:t> г/п</a:t>
                      </a:r>
                      <a:endParaRPr lang="ru-RU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600" b="1" dirty="0" err="1" smtClean="0">
                          <a:effectLst/>
                          <a:latin typeface="+mn-lt"/>
                        </a:rPr>
                        <a:t>мун</a:t>
                      </a:r>
                      <a:r>
                        <a:rPr lang="ru-RU" sz="1600" b="1" dirty="0" smtClean="0">
                          <a:effectLst/>
                          <a:latin typeface="+mn-lt"/>
                        </a:rPr>
                        <a:t>. </a:t>
                      </a:r>
                      <a:r>
                        <a:rPr lang="ru-RU" sz="1600" b="1" dirty="0">
                          <a:effectLst/>
                          <a:latin typeface="+mn-lt"/>
                        </a:rPr>
                        <a:t>района с территории </a:t>
                      </a:r>
                      <a:r>
                        <a:rPr lang="ru-RU" sz="1600" b="1" dirty="0" smtClean="0">
                          <a:effectLst/>
                          <a:latin typeface="+mn-lt"/>
                        </a:rPr>
                        <a:t>с/п</a:t>
                      </a:r>
                      <a:endParaRPr lang="ru-RU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600" b="1" dirty="0">
                          <a:effectLst/>
                          <a:latin typeface="+mn-lt"/>
                        </a:rPr>
                        <a:t>городских поселений</a:t>
                      </a:r>
                      <a:endParaRPr lang="ru-RU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600" b="1" dirty="0">
                          <a:effectLst/>
                          <a:latin typeface="+mn-lt"/>
                        </a:rPr>
                        <a:t>сельских поселений</a:t>
                      </a:r>
                      <a:endParaRPr lang="ru-RU" sz="16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210" name="Таблица 20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834701"/>
              </p:ext>
            </p:extLst>
          </p:nvPr>
        </p:nvGraphicFramePr>
        <p:xfrm>
          <a:off x="251521" y="2181949"/>
          <a:ext cx="8863271" cy="47277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458863"/>
                <a:gridCol w="1080894"/>
                <a:gridCol w="936775"/>
                <a:gridCol w="1080894"/>
                <a:gridCol w="1116924"/>
                <a:gridCol w="1188921"/>
              </a:tblGrid>
              <a:tr h="2545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Налоги на прибыль, доходы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396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Налог на доходы физических лиц *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>
                          <a:effectLst/>
                        </a:rPr>
                        <a:t>100,0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>
                          <a:effectLst/>
                        </a:rPr>
                        <a:t>90,0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>
                          <a:effectLst/>
                        </a:rPr>
                        <a:t>98,0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>
                          <a:effectLst/>
                        </a:rPr>
                        <a:t>10,0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2,0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7168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Налог, взимаемый с налогоплательщиков, выбравших в качестве объекта налогообложения доходы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396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Налог на совокупный доход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90,0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90,0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90,0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54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Государственная пошлина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100,0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100,0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7488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Задолженность и перерасчеты по отмененным налогам, сборам и иным налоговым платежам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100,0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100,0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396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Налог с продаж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100,0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60,0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60,0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7637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Доходы от использования  имущества, находящегося в государственной и муниципальной собственности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100,0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100,0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50,0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50,0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50,0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942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Платежи при пользовании природными ресурсами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40,0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40,0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942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Доходы от продажи материальных и нематериальных активов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100,0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50,0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50,0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396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Штрафы, санкции, возмещение ущерба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100,0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100,0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8054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5701</TotalTime>
  <Words>2388</Words>
  <Application>Microsoft Office PowerPoint</Application>
  <PresentationFormat>Экран (4:3)</PresentationFormat>
  <Paragraphs>772</Paragraphs>
  <Slides>28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Доходы бюджета – это безвозмездные и безвозвратные поступления денежных средств в бюджет.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Давыдов Сергей Игоревич</dc:creator>
  <cp:lastModifiedBy>User</cp:lastModifiedBy>
  <cp:revision>529</cp:revision>
  <cp:lastPrinted>2017-11-16T08:26:36Z</cp:lastPrinted>
  <dcterms:created xsi:type="dcterms:W3CDTF">2013-11-11T10:07:08Z</dcterms:created>
  <dcterms:modified xsi:type="dcterms:W3CDTF">2017-11-17T04:55:20Z</dcterms:modified>
</cp:coreProperties>
</file>