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8" r:id="rId8"/>
    <p:sldId id="449" r:id="rId9"/>
    <p:sldId id="454" r:id="rId10"/>
    <p:sldId id="455" r:id="rId11"/>
    <p:sldId id="319" r:id="rId12"/>
    <p:sldId id="414" r:id="rId13"/>
    <p:sldId id="440" r:id="rId14"/>
    <p:sldId id="456" r:id="rId15"/>
    <p:sldId id="457" r:id="rId16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09"/>
    <a:srgbClr val="FFB869"/>
    <a:srgbClr val="3F8DFF"/>
    <a:srgbClr val="004CBC"/>
    <a:srgbClr val="217BFF"/>
    <a:srgbClr val="0057D6"/>
    <a:srgbClr val="0066FF"/>
    <a:srgbClr val="EE7D00"/>
    <a:srgbClr val="FA8300"/>
    <a:srgbClr val="D26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3939" autoAdjust="0"/>
  </p:normalViewPr>
  <p:slideViewPr>
    <p:cSldViewPr>
      <p:cViewPr>
        <p:scale>
          <a:sx n="100" d="100"/>
          <a:sy n="100" d="100"/>
        </p:scale>
        <p:origin x="-558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F_BUH\AppData\Local\Temp\&#1042;&#1072;&#1088;&#1080;&#1072;&#1085;&#1090;_13.02.2009_15_55_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549619243086051E-2"/>
          <c:y val="4.131800954033947E-2"/>
          <c:w val="0.91935618264637264"/>
          <c:h val="0.854473108919509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Лист1!$B$5</c:f>
              <c:strCache>
                <c:ptCount val="1"/>
                <c:pt idx="0">
                  <c:v>НДФЛ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</c:numCache>
            </c:numRef>
          </c:cat>
          <c:val>
            <c:numRef>
              <c:f>Лист1!$C$5:$E$5</c:f>
              <c:numCache>
                <c:formatCode>General</c:formatCode>
                <c:ptCount val="3"/>
                <c:pt idx="0">
                  <c:v>3865.9</c:v>
                </c:pt>
              </c:numCache>
            </c:numRef>
          </c:val>
        </c:ser>
        <c:ser>
          <c:idx val="1"/>
          <c:order val="1"/>
          <c:tx>
            <c:strRef>
              <c:f>Лист1!$B$6</c:f>
              <c:strCache>
                <c:ptCount val="1"/>
                <c:pt idx="0">
                  <c:v>акцизы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</c:numCache>
            </c:numRef>
          </c:cat>
          <c:val>
            <c:numRef>
              <c:f>Лист1!$C$6:$E$6</c:f>
              <c:numCache>
                <c:formatCode>General</c:formatCode>
                <c:ptCount val="3"/>
                <c:pt idx="0">
                  <c:v>1254.9000000000001</c:v>
                </c:pt>
              </c:numCache>
            </c:numRef>
          </c:val>
        </c:ser>
        <c:ser>
          <c:idx val="2"/>
          <c:order val="2"/>
          <c:tx>
            <c:strRef>
              <c:f>Лист1!$B$7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</c:numCache>
            </c:numRef>
          </c:cat>
          <c:val>
            <c:numRef>
              <c:f>Лист1!$C$7:$E$7</c:f>
              <c:numCache>
                <c:formatCode>General</c:formatCode>
                <c:ptCount val="3"/>
                <c:pt idx="0">
                  <c:v>727.4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359616"/>
        <c:axId val="81361152"/>
      </c:barChart>
      <c:catAx>
        <c:axId val="8135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361152"/>
        <c:crosses val="autoZero"/>
        <c:auto val="1"/>
        <c:lblAlgn val="ctr"/>
        <c:lblOffset val="100"/>
        <c:noMultiLvlLbl val="0"/>
      </c:catAx>
      <c:valAx>
        <c:axId val="81361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3596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Лист1!$B$5:$B$10</c:f>
              <c:strCache>
                <c:ptCount val="6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аренда земли</c:v>
                </c:pt>
                <c:pt idx="5">
                  <c:v>доходы от продажи земли</c:v>
                </c:pt>
              </c:strCache>
            </c:strRef>
          </c:cat>
          <c:val>
            <c:numRef>
              <c:f>Лист1!$C$5:$C$10</c:f>
              <c:numCache>
                <c:formatCode>General</c:formatCode>
                <c:ptCount val="6"/>
                <c:pt idx="0">
                  <c:v>3865.9</c:v>
                </c:pt>
                <c:pt idx="1">
                  <c:v>1254.9000000000001</c:v>
                </c:pt>
                <c:pt idx="2">
                  <c:v>727.4</c:v>
                </c:pt>
                <c:pt idx="3">
                  <c:v>1054.7</c:v>
                </c:pt>
                <c:pt idx="4">
                  <c:v>383.3</c:v>
                </c:pt>
                <c:pt idx="5">
                  <c:v>117.3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795108493692273"/>
          <c:y val="0.10853467482592026"/>
          <c:w val="0.26292636546130888"/>
          <c:h val="0.7161963235316196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14667993494293E-4"/>
          <c:y val="0.10389538291575663"/>
          <c:w val="0.6717590406294216"/>
          <c:h val="0.6808167129220787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6518062132343003"/>
          <c:y val="2.244606786120576E-2"/>
          <c:w val="0.32416229359925786"/>
          <c:h val="0.9742844694584618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22"/>
          <c:order val="22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бюджета'!$AC$8:$AC$120</c:f>
              <c:numCache>
                <c:formatCode>#,##0.0</c:formatCode>
                <c:ptCount val="7"/>
                <c:pt idx="0">
                  <c:v>37.503999999999998</c:v>
                </c:pt>
                <c:pt idx="1">
                  <c:v>198.9</c:v>
                </c:pt>
                <c:pt idx="2">
                  <c:v>56667.218999999997</c:v>
                </c:pt>
                <c:pt idx="3">
                  <c:v>15623.928400000001</c:v>
                </c:pt>
                <c:pt idx="4">
                  <c:v>4</c:v>
                </c:pt>
                <c:pt idx="5">
                  <c:v>33.950000000000003</c:v>
                </c:pt>
                <c:pt idx="6">
                  <c:v>17.899999999999999</c:v>
                </c:pt>
              </c:numCache>
            </c:numRef>
          </c:val>
        </c:ser>
        <c:ser>
          <c:idx val="21"/>
          <c:order val="21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бюджета'!$AB$8:$AB$120</c:f>
            </c:numRef>
          </c:val>
        </c:ser>
        <c:ser>
          <c:idx val="20"/>
          <c:order val="20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бюджета'!$AA$8:$AA$120</c:f>
            </c:numRef>
          </c:val>
        </c:ser>
        <c:ser>
          <c:idx val="19"/>
          <c:order val="19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бюджета'!$Z$8:$Z$120</c:f>
            </c:numRef>
          </c:val>
        </c:ser>
        <c:ser>
          <c:idx val="18"/>
          <c:order val="18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бюджета'!$Y$8:$Y$120</c:f>
            </c:numRef>
          </c:val>
        </c:ser>
        <c:ser>
          <c:idx val="17"/>
          <c:order val="17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бюджета'!$X$8:$X$120</c:f>
            </c:numRef>
          </c:val>
        </c:ser>
        <c:ser>
          <c:idx val="16"/>
          <c:order val="16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бюджета'!$W$8:$W$120</c:f>
            </c:numRef>
          </c:val>
        </c:ser>
        <c:ser>
          <c:idx val="15"/>
          <c:order val="15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бюджета'!$V$8:$V$120</c:f>
            </c:numRef>
          </c:val>
        </c:ser>
        <c:ser>
          <c:idx val="14"/>
          <c:order val="14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бюджета'!$U$8:$U$120</c:f>
            </c:numRef>
          </c:val>
        </c:ser>
        <c:ser>
          <c:idx val="13"/>
          <c:order val="13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бюджета'!$T$8:$T$120</c:f>
            </c:numRef>
          </c:val>
        </c:ser>
        <c:ser>
          <c:idx val="12"/>
          <c:order val="12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бюджета'!$S$8:$S$120</c:f>
            </c:numRef>
          </c:val>
        </c:ser>
        <c:ser>
          <c:idx val="11"/>
          <c:order val="11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бюджета'!$R$8:$R$120</c:f>
            </c:numRef>
          </c:val>
        </c:ser>
        <c:ser>
          <c:idx val="10"/>
          <c:order val="10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бюджета'!$Q$8:$Q$120</c:f>
            </c:numRef>
          </c:val>
        </c:ser>
        <c:ser>
          <c:idx val="9"/>
          <c:order val="9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бюджета'!$P$8:$P$120</c:f>
            </c:numRef>
          </c:val>
        </c:ser>
        <c:ser>
          <c:idx val="8"/>
          <c:order val="8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бюджета'!$O$8:$O$120</c:f>
            </c:numRef>
          </c:val>
        </c:ser>
        <c:ser>
          <c:idx val="7"/>
          <c:order val="7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бюджета'!$N$8:$N$120</c:f>
            </c:numRef>
          </c:val>
        </c:ser>
        <c:ser>
          <c:idx val="6"/>
          <c:order val="6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бюджета'!$M$8:$M$120</c:f>
            </c:numRef>
          </c:val>
        </c:ser>
        <c:ser>
          <c:idx val="5"/>
          <c:order val="5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бюджета'!$L$8:$L$120</c:f>
            </c:numRef>
          </c:val>
        </c:ser>
        <c:ser>
          <c:idx val="4"/>
          <c:order val="4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бюджета'!$K$8:$K$120</c:f>
            </c:numRef>
          </c:val>
        </c:ser>
        <c:ser>
          <c:idx val="3"/>
          <c:order val="3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бюджета'!$J$8:$J$120</c:f>
            </c:numRef>
          </c:val>
        </c:ser>
        <c:ser>
          <c:idx val="2"/>
          <c:order val="2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бюджета'!$I$8:$I$120</c:f>
            </c:numRef>
          </c:val>
        </c:ser>
        <c:ser>
          <c:idx val="1"/>
          <c:order val="1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бюджета'!$H$8:$H$120</c:f>
            </c:numRef>
          </c:val>
        </c:ser>
        <c:ser>
          <c:idx val="0"/>
          <c:order val="0"/>
          <c:explosion val="25"/>
          <c:cat>
            <c:strRef>
              <c:f>'без учета счетов бюджета'!$A$8:$F$120</c:f>
              <c:strCache>
                <c:ptCount val="7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экономика</c:v>
                </c:pt>
                <c:pt idx="3">
                  <c:v>    Жилищно-коммунальное хозяйство</c:v>
                </c:pt>
                <c:pt idx="4">
                  <c:v>    Образование</c:v>
                </c:pt>
                <c:pt idx="5">
                  <c:v>    Культура, кинематография</c:v>
                </c:pt>
                <c:pt idx="6">
                  <c:v>    Физическая культура и спорт</c:v>
                </c:pt>
              </c:strCache>
            </c:strRef>
          </c:cat>
          <c:val>
            <c:numRef>
              <c:f>'без учета счетов бюджета'!$G$8:$G$120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450352725413412"/>
          <c:y val="7.389513975014958E-2"/>
          <c:w val="0.28591407176841072"/>
          <c:h val="0.84901289980081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8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8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884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7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6" tIns="45383" rIns="90766" bIns="4538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9"/>
            <a:ext cx="5388610" cy="4441270"/>
          </a:xfrm>
          <a:prstGeom prst="rect">
            <a:avLst/>
          </a:prstGeom>
        </p:spPr>
        <p:txBody>
          <a:bodyPr vert="horz" lIns="90766" tIns="45383" rIns="90766" bIns="453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7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60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4" y="4687733"/>
            <a:ext cx="5389240" cy="4441506"/>
          </a:xfrm>
          <a:noFill/>
        </p:spPr>
        <p:txBody>
          <a:bodyPr lIns="90723" tIns="45358" rIns="90723" bIns="45358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3/25/2020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16632"/>
            <a:ext cx="9144000" cy="158417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городского поселения  за 2019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2020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X:\PwD2P4OAdb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244408" cy="430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2019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008446"/>
              </p:ext>
            </p:extLst>
          </p:nvPr>
        </p:nvGraphicFramePr>
        <p:xfrm>
          <a:off x="226953" y="1931967"/>
          <a:ext cx="8619100" cy="3797352"/>
        </p:xfrm>
        <a:graphic>
          <a:graphicData uri="http://schemas.openxmlformats.org/drawingml/2006/table">
            <a:tbl>
              <a:tblPr/>
              <a:tblGrid>
                <a:gridCol w="4622328"/>
                <a:gridCol w="1110213"/>
                <a:gridCol w="1253878"/>
                <a:gridCol w="798575"/>
                <a:gridCol w="834106"/>
              </a:tblGrid>
              <a:tr h="7271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запланировано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636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 и кинематография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579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 и спорт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665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109263,0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72583,4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66,4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городского поселения в разрезе муниципальных программ городского поселения за 2019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081076"/>
              </p:ext>
            </p:extLst>
          </p:nvPr>
        </p:nvGraphicFramePr>
        <p:xfrm>
          <a:off x="190440" y="1895453"/>
          <a:ext cx="8774047" cy="4435409"/>
        </p:xfrm>
        <a:graphic>
          <a:graphicData uri="http://schemas.openxmlformats.org/drawingml/2006/table">
            <a:tbl>
              <a:tblPr/>
              <a:tblGrid>
                <a:gridCol w="6361780"/>
                <a:gridCol w="792088"/>
                <a:gridCol w="828092"/>
                <a:gridCol w="792087"/>
              </a:tblGrid>
              <a:tr h="9967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«Совершенствование и содержание дорожного хозяйства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Холмского городского поселения на 2016-2018 годы и на период до 2021 года»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92232,4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56318,2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«Развитие градостроительной деятельности в Холмском городском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поселении на 2019-2021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199,0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199,0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«Благоустройство территории в Холмском городском поселении на 2016-2018 годы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и на период до 2021 года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7696,0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6951,2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«Формирование современной городской среды на территории Холмского городского поселения на 2018 -2022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1734,5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1734,5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«Комплексное развитие систем коммунальной инфраструктуры водоснабжения и водоотведения в Холмском городском поселении на 2018-2020годы»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6740,1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6740,1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141277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городского поселения на  2016-2018 годы и на период до 2021 года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776275"/>
              </p:ext>
            </p:extLst>
          </p:nvPr>
        </p:nvGraphicFramePr>
        <p:xfrm>
          <a:off x="3995935" y="1088740"/>
          <a:ext cx="4848085" cy="3348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83709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7093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709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7093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92232,4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56318,2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93477"/>
              </p:ext>
            </p:extLst>
          </p:nvPr>
        </p:nvGraphicFramePr>
        <p:xfrm>
          <a:off x="107504" y="1232756"/>
          <a:ext cx="3816424" cy="4140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735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4678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</a:t>
                      </a:r>
                    </a:p>
                    <a:p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3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7072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990079"/>
              </p:ext>
            </p:extLst>
          </p:nvPr>
        </p:nvGraphicFramePr>
        <p:xfrm>
          <a:off x="107506" y="4689140"/>
          <a:ext cx="8928990" cy="539137"/>
        </p:xfrm>
        <a:graphic>
          <a:graphicData uri="http://schemas.openxmlformats.org/drawingml/2006/table">
            <a:tbl>
              <a:tblPr/>
              <a:tblGrid>
                <a:gridCol w="1908212"/>
                <a:gridCol w="1800200"/>
                <a:gridCol w="1764196"/>
                <a:gridCol w="1800200"/>
                <a:gridCol w="165618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573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temp\20160525\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27684" cy="1249954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«Развитие градостроительной деятельности в Холмском городском поселении на 2019-2021 годы»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46137"/>
              </p:ext>
            </p:extLst>
          </p:nvPr>
        </p:nvGraphicFramePr>
        <p:xfrm>
          <a:off x="3995936" y="1238220"/>
          <a:ext cx="4608512" cy="4062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156"/>
                <a:gridCol w="1472164"/>
                <a:gridCol w="1728192"/>
              </a:tblGrid>
              <a:tr h="101574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5747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574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5747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199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199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628198"/>
              </p:ext>
            </p:extLst>
          </p:nvPr>
        </p:nvGraphicFramePr>
        <p:xfrm>
          <a:off x="107504" y="1232756"/>
          <a:ext cx="3888432" cy="406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489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5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устойчивого развития территории Холмского городского поселения</a:t>
                      </a: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9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45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5805264"/>
            <a:ext cx="9144000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«Благоустройство территории в Холмском городском поселении на 2016-2018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660061"/>
              </p:ext>
            </p:extLst>
          </p:nvPr>
        </p:nvGraphicFramePr>
        <p:xfrm>
          <a:off x="4143373" y="1088740"/>
          <a:ext cx="4627622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99"/>
                <a:gridCol w="1733483"/>
                <a:gridCol w="1542540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2019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 плану 2019года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6951,2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785793"/>
          <a:ext cx="3816424" cy="23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0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   </a:t>
                      </a:r>
                      <a:r>
                        <a:rPr lang="ru-RU" sz="1400" baseline="0" dirty="0" smtClean="0"/>
                        <a:t>Обеспечение комфортных условий проживания жителей населенного пункта, в том числе улучшение внешнего облика населенного пункта, благоустройство территории населенного пункта</a:t>
                      </a:r>
                      <a:endParaRPr lang="ru-RU" sz="14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901"/>
                    </a:solidFill>
                  </a:tcPr>
                </a:tc>
              </a:tr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899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 Ад</a:t>
                      </a:r>
                      <a:r>
                        <a:rPr lang="ru-RU" sz="1200" dirty="0" smtClean="0"/>
                        <a:t>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074276"/>
              </p:ext>
            </p:extLst>
          </p:nvPr>
        </p:nvGraphicFramePr>
        <p:xfrm>
          <a:off x="71500" y="4689140"/>
          <a:ext cx="9000492" cy="1908212"/>
        </p:xfrm>
        <a:graphic>
          <a:graphicData uri="http://schemas.openxmlformats.org/drawingml/2006/table">
            <a:tbl>
              <a:tblPr/>
              <a:tblGrid>
                <a:gridCol w="1419289"/>
                <a:gridCol w="1419289"/>
                <a:gridCol w="1792786"/>
                <a:gridCol w="1456376"/>
                <a:gridCol w="1456376"/>
                <a:gridCol w="1456376"/>
              </a:tblGrid>
              <a:tr h="4263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3008,2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528,9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231,8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3182,3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18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уличного освещения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на территории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Озеленение территории городского поселения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и содержание мест захоронения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Прочие мероприятия по благоустройству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27584" y="332656"/>
            <a:ext cx="7992888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«Благоустройство территории в Холмском городском поселении на 2016-2018 годы и на плановый период до 2021 года»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7089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Адрес: </a:t>
            </a:r>
          </a:p>
          <a:p>
            <a:pPr algn="ctr"/>
            <a:r>
              <a:rPr lang="ru-RU" dirty="0" smtClean="0"/>
              <a:t>175270,Новгородская обл.,</a:t>
            </a:r>
          </a:p>
          <a:p>
            <a:pPr algn="ctr"/>
            <a:r>
              <a:rPr lang="ru-RU" dirty="0" smtClean="0"/>
              <a:t> г.Холм, пл.Победы,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</a:t>
            </a:r>
            <a:r>
              <a:rPr lang="ru-RU" sz="2400" dirty="0" err="1" smtClean="0"/>
              <a:t>holmfin@mail.ru</a:t>
            </a:r>
            <a:r>
              <a:rPr lang="ru-RU" sz="2400" dirty="0" smtClean="0"/>
              <a:t> </a:t>
            </a:r>
            <a:r>
              <a:rPr lang="ru-RU" sz="2400" b="1" dirty="0" smtClean="0"/>
              <a:t>       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ru-RU" b="1" dirty="0" smtClean="0"/>
          </a:p>
          <a:p>
            <a:r>
              <a:rPr lang="ru-RU" sz="2400" b="1" dirty="0" smtClean="0"/>
              <a:t>Режим работы:                     </a:t>
            </a:r>
            <a:r>
              <a:rPr lang="ru-RU" dirty="0" smtClean="0"/>
              <a:t>понедельник-пятница с 8:30 до 17:30, </a:t>
            </a:r>
          </a:p>
          <a:p>
            <a:r>
              <a:rPr lang="ru-RU" dirty="0" smtClean="0"/>
              <a:t>                                                                  выходной- суббота и воскресенье </a:t>
            </a:r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</a:t>
            </a:r>
          </a:p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муниципального района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Холмского городского поселения </a:t>
            </a:r>
            <a:r>
              <a:rPr sz="1800" spc="-5" smtClean="0">
                <a:latin typeface="Calibri"/>
                <a:cs typeface="Calibri"/>
              </a:rPr>
              <a:t>о</a:t>
            </a:r>
            <a:r>
              <a:rPr lang="ru-RU" sz="1800" spc="-5" dirty="0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-15" smtClean="0">
                <a:latin typeface="Calibri"/>
                <a:cs typeface="Calibri"/>
              </a:rPr>
              <a:t>т</a:t>
            </a:r>
            <a:r>
              <a:rPr sz="1800" spc="0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</a:t>
            </a:r>
            <a:r>
              <a:rPr sz="1800" spc="0" err="1" smtClean="0">
                <a:latin typeface="Calibri"/>
                <a:cs typeface="Calibri"/>
              </a:rPr>
              <a:t>б</a:t>
            </a:r>
            <a:r>
              <a:rPr sz="1800" spc="-55" err="1" smtClean="0">
                <a:latin typeface="Calibri"/>
                <a:cs typeface="Calibri"/>
              </a:rPr>
              <a:t>ю</a:t>
            </a:r>
            <a:r>
              <a:rPr sz="1800" spc="0" err="1" smtClean="0">
                <a:latin typeface="Calibri"/>
                <a:cs typeface="Calibri"/>
              </a:rPr>
              <a:t>д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</a:t>
            </a:r>
            <a:r>
              <a:rPr sz="1800" spc="-10" smtClean="0">
                <a:latin typeface="Calibri"/>
                <a:cs typeface="Calibri"/>
              </a:rPr>
              <a:t>з</a:t>
            </a:r>
            <a:r>
              <a:rPr sz="1800" spc="0" smtClean="0">
                <a:latin typeface="Calibri"/>
                <a:cs typeface="Calibri"/>
              </a:rPr>
              <a:t>атрагивает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pc="-10" dirty="0" smtClean="0">
                <a:latin typeface="Calibri"/>
                <a:cs typeface="Calibri"/>
              </a:rPr>
              <a:t> поселения.</a:t>
            </a: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8253" y="5276596"/>
            <a:ext cx="1168416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solidFill>
                  <a:srgbClr val="A6A6A6"/>
                </a:solidFill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012317"/>
              </p:ext>
            </p:extLst>
          </p:nvPr>
        </p:nvGraphicFramePr>
        <p:xfrm>
          <a:off x="125506" y="1772816"/>
          <a:ext cx="8892988" cy="3032551"/>
        </p:xfrm>
        <a:graphic>
          <a:graphicData uri="http://schemas.openxmlformats.org/drawingml/2006/table">
            <a:tbl>
              <a:tblPr/>
              <a:tblGrid>
                <a:gridCol w="5416580"/>
                <a:gridCol w="1156939"/>
                <a:gridCol w="1156939"/>
                <a:gridCol w="1162530"/>
              </a:tblGrid>
              <a:tr h="3463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2019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3,38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3,38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1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29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-1"/>
            <a:ext cx="9144000" cy="1347759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городского поселения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918547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err="1" smtClean="0">
                          <a:latin typeface="+mn-lt"/>
                          <a:cs typeface="Arial"/>
                        </a:rPr>
                        <a:t>заплани-ровано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2018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95860,5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69534,5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337,6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5657,8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7459,8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123,7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90202,7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62074,7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426,2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109263,0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72583,4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802,5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-13402,5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-3048,9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13402,5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3048,9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Холмского городского поселения в 2019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215856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Холмского городского поселения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025222"/>
              </p:ext>
            </p:extLst>
          </p:nvPr>
        </p:nvGraphicFramePr>
        <p:xfrm>
          <a:off x="467544" y="1196500"/>
          <a:ext cx="8208912" cy="5256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бюджета городского поселения за 2019 год,     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29628"/>
              </p:ext>
            </p:extLst>
          </p:nvPr>
        </p:nvGraphicFramePr>
        <p:xfrm>
          <a:off x="148463" y="1018315"/>
          <a:ext cx="8847074" cy="5664968"/>
        </p:xfrm>
        <a:graphic>
          <a:graphicData uri="http://schemas.openxmlformats.org/drawingml/2006/table">
            <a:tbl>
              <a:tblPr/>
              <a:tblGrid>
                <a:gridCol w="4831313"/>
                <a:gridCol w="1182419"/>
                <a:gridCol w="1338586"/>
                <a:gridCol w="1494756"/>
              </a:tblGrid>
              <a:tr h="5024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5533,3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6902,9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1123,3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1254,9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3865,99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4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3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124,5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556,9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90202,7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62074,7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1611,4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1611,4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86536,7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59468,6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61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трансферты, передаваемые бюджетам 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муниципальных образований на осуществление части полномочий по решению</a:t>
                      </a:r>
                      <a:r>
                        <a:rPr lang="ru-RU" sz="1400" b="0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вопросов местного значения в соответствии с заключёнными соглашениями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255,7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255,7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95860,5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69534,5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3442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бюджета городского поселения в 2019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764704"/>
            <a:ext cx="7416824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 бюджета поселения за 2019 год в разрезе доходных источников (тыс.рублей, % в общей сумме доходов)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1119752"/>
              </p:ext>
            </p:extLst>
          </p:nvPr>
        </p:nvGraphicFramePr>
        <p:xfrm>
          <a:off x="467544" y="1412776"/>
          <a:ext cx="835292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 бюджета городского поселения в 2019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912654404"/>
              </p:ext>
            </p:extLst>
          </p:nvPr>
        </p:nvGraphicFramePr>
        <p:xfrm>
          <a:off x="0" y="1055655"/>
          <a:ext cx="8990073" cy="483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91072" y="5025433"/>
            <a:ext cx="328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72583,4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2804" y="6057936"/>
            <a:ext cx="5609138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 в 2019г.:  – 66,4 %</a:t>
            </a:r>
          </a:p>
          <a:p>
            <a:r>
              <a:rPr lang="ru-RU" sz="1600" b="1" dirty="0" smtClean="0">
                <a:latin typeface="Calibri" pitchFamily="34" charset="0"/>
              </a:rPr>
              <a:t>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309991"/>
              </p:ext>
            </p:extLst>
          </p:nvPr>
        </p:nvGraphicFramePr>
        <p:xfrm>
          <a:off x="436346" y="1052735"/>
          <a:ext cx="7952078" cy="3972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2019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918117"/>
              </p:ext>
            </p:extLst>
          </p:nvPr>
        </p:nvGraphicFramePr>
        <p:xfrm>
          <a:off x="153927" y="1530325"/>
          <a:ext cx="8836146" cy="4781172"/>
        </p:xfrm>
        <a:graphic>
          <a:graphicData uri="http://schemas.openxmlformats.org/drawingml/2006/table">
            <a:tbl>
              <a:tblPr/>
              <a:tblGrid>
                <a:gridCol w="5184846"/>
                <a:gridCol w="949338"/>
                <a:gridCol w="876312"/>
                <a:gridCol w="865533"/>
                <a:gridCol w="960117"/>
              </a:tblGrid>
              <a:tr h="639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заплани-ровано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9108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Общегосударственные вопросы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6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0106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Резервные фонды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Другие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общегосударственные вопросы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5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оборона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Мобилизационная и вневойсковая подготовка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0203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экономика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92581,4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56667,2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Дорожное хозяйство(дорожные фонды)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92382,4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56468,2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Другие вопросы в области национальной экономики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199,0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199,0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Жилищно-коммунальное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хозяйство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16368,7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15623,9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621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6740,1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6740,1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9430,5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8685,7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Молодежная политика и оздоровление детей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5018</TotalTime>
  <Words>1128</Words>
  <Application>Microsoft Office PowerPoint</Application>
  <PresentationFormat>Экран (4:3)</PresentationFormat>
  <Paragraphs>358</Paragraphs>
  <Slides>15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KF_BUH</cp:lastModifiedBy>
  <cp:revision>596</cp:revision>
  <cp:lastPrinted>2018-03-27T09:33:14Z</cp:lastPrinted>
  <dcterms:created xsi:type="dcterms:W3CDTF">2013-11-11T10:07:08Z</dcterms:created>
  <dcterms:modified xsi:type="dcterms:W3CDTF">2020-03-25T13:31:03Z</dcterms:modified>
</cp:coreProperties>
</file>