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92" r:id="rId2"/>
    <p:sldId id="257" r:id="rId3"/>
    <p:sldId id="391" r:id="rId4"/>
    <p:sldId id="390" r:id="rId5"/>
    <p:sldId id="307" r:id="rId6"/>
    <p:sldId id="448" r:id="rId7"/>
    <p:sldId id="389" r:id="rId8"/>
    <p:sldId id="388" r:id="rId9"/>
    <p:sldId id="449" r:id="rId10"/>
    <p:sldId id="454" r:id="rId11"/>
    <p:sldId id="455" r:id="rId12"/>
    <p:sldId id="319" r:id="rId13"/>
    <p:sldId id="414" r:id="rId14"/>
    <p:sldId id="440" r:id="rId15"/>
    <p:sldId id="456" r:id="rId16"/>
    <p:sldId id="457" r:id="rId17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09"/>
    <a:srgbClr val="FFB869"/>
    <a:srgbClr val="3F8DFF"/>
    <a:srgbClr val="004CBC"/>
    <a:srgbClr val="217BFF"/>
    <a:srgbClr val="0057D6"/>
    <a:srgbClr val="0066FF"/>
    <a:srgbClr val="EE7D00"/>
    <a:srgbClr val="FA8300"/>
    <a:srgbClr val="D26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3939" autoAdjust="0"/>
  </p:normalViewPr>
  <p:slideViewPr>
    <p:cSldViewPr>
      <p:cViewPr>
        <p:scale>
          <a:sx n="100" d="100"/>
          <a:sy n="100" d="100"/>
        </p:scale>
        <p:origin x="-558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7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663359089986622E-2"/>
          <c:y val="9.4763564780114717E-2"/>
          <c:w val="0.89461118701845765"/>
          <c:h val="0.716636754666262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Лист2!$A$2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>
              <a:gsLst>
                <a:gs pos="0">
                  <a:srgbClr val="1F497D">
                    <a:lumMod val="60000"/>
                    <a:lumOff val="40000"/>
                  </a:srgbClr>
                </a:gs>
                <a:gs pos="51000">
                  <a:srgbClr val="1F497D">
                    <a:lumMod val="40000"/>
                    <a:lumOff val="60000"/>
                  </a:srgb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0" scaled="0"/>
            </a:gra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Лист2!$B$1:$D$1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Лист2!$B$2:$D$2</c:f>
              <c:numCache>
                <c:formatCode>General</c:formatCode>
                <c:ptCount val="3"/>
                <c:pt idx="0">
                  <c:v>9842.7000000000007</c:v>
                </c:pt>
                <c:pt idx="1">
                  <c:v>10885.9</c:v>
                </c:pt>
                <c:pt idx="2">
                  <c:v>20595.2</c:v>
                </c:pt>
              </c:numCache>
            </c:numRef>
          </c:val>
        </c:ser>
        <c:ser>
          <c:idx val="1"/>
          <c:order val="1"/>
          <c:tx>
            <c:strRef>
              <c:f>Лист2!$A$3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>
              <a:gsLst>
                <a:gs pos="0">
                  <a:srgbClr val="C0504D">
                    <a:lumMod val="60000"/>
                    <a:lumOff val="40000"/>
                  </a:srgbClr>
                </a:gs>
                <a:gs pos="51000">
                  <a:srgbClr val="C0504D">
                    <a:lumMod val="40000"/>
                    <a:lumOff val="60000"/>
                  </a:srgb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0"/>
            </a:gradFill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9045,2</a:t>
                    </a:r>
                    <a:endParaRPr lang="en-US" dirty="0"/>
                  </a:p>
                </c:rich>
              </c:tx>
              <c:numFmt formatCode="#,##0.0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Лист2!$B$1:$D$1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Лист2!$B$3:$D$3</c:f>
              <c:numCache>
                <c:formatCode>General</c:formatCode>
                <c:ptCount val="3"/>
                <c:pt idx="0" formatCode="0.0">
                  <c:v>9038</c:v>
                </c:pt>
                <c:pt idx="1">
                  <c:v>10004.799999999999</c:v>
                </c:pt>
                <c:pt idx="2">
                  <c:v>9045.2000000000007</c:v>
                </c:pt>
              </c:numCache>
            </c:numRef>
          </c:val>
        </c:ser>
        <c:ser>
          <c:idx val="2"/>
          <c:order val="2"/>
          <c:tx>
            <c:strRef>
              <c:f>Лист2!$A$4</c:f>
              <c:strCache>
                <c:ptCount val="1"/>
                <c:pt idx="0">
                  <c:v>Профицит/Дефицит</c:v>
                </c:pt>
              </c:strCache>
            </c:strRef>
          </c:tx>
          <c:spPr>
            <a:gradFill>
              <a:gsLst>
                <a:gs pos="0">
                  <a:srgbClr val="9BBB59">
                    <a:lumMod val="75000"/>
                  </a:srgbClr>
                </a:gs>
                <a:gs pos="51000">
                  <a:srgbClr val="9BBB59">
                    <a:lumMod val="60000"/>
                    <a:lumOff val="40000"/>
                  </a:srgbClr>
                </a:gs>
                <a:gs pos="100000">
                  <a:schemeClr val="accent3">
                    <a:lumMod val="75000"/>
                  </a:schemeClr>
                </a:gs>
              </a:gsLst>
              <a:lin ang="0" scaled="0"/>
            </a:gra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Лист2!$B$1:$D$1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Лист2!$B$4:$D$4</c:f>
              <c:numCache>
                <c:formatCode>General</c:formatCode>
                <c:ptCount val="3"/>
                <c:pt idx="0" formatCode="0.0">
                  <c:v>804.7</c:v>
                </c:pt>
                <c:pt idx="1">
                  <c:v>881.1</c:v>
                </c:pt>
                <c:pt idx="2">
                  <c:v>11550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73243648"/>
        <c:axId val="25248512"/>
      </c:barChart>
      <c:catAx>
        <c:axId val="7324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/>
          <a:lstStyle/>
          <a:p>
            <a:pPr>
              <a:defRPr sz="1600"/>
            </a:pPr>
            <a:endParaRPr lang="ru-RU"/>
          </a:p>
        </c:txPr>
        <c:crossAx val="25248512"/>
        <c:crosses val="autoZero"/>
        <c:auto val="1"/>
        <c:lblAlgn val="ctr"/>
        <c:lblOffset val="100"/>
        <c:noMultiLvlLbl val="0"/>
      </c:catAx>
      <c:valAx>
        <c:axId val="25248512"/>
        <c:scaling>
          <c:orientation val="minMax"/>
        </c:scaling>
        <c:delete val="0"/>
        <c:axPos val="l"/>
        <c:majorGridlines/>
        <c:numFmt formatCode="#,##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ru-RU"/>
          </a:p>
        </c:txPr>
        <c:crossAx val="73243648"/>
        <c:crosses val="autoZero"/>
        <c:crossBetween val="between"/>
      </c:valAx>
      <c:spPr>
        <a:noFill/>
        <a:ln w="19037">
          <a:noFill/>
        </a:ln>
      </c:spPr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 b="1">
          <a:latin typeface="Calibri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42074919756371E-2"/>
          <c:y val="1.1547257141292143E-2"/>
          <c:w val="0.97289377444378988"/>
          <c:h val="0.772031011166095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gradFill flip="none" rotWithShape="1">
              <a:gsLst>
                <a:gs pos="0">
                  <a:srgbClr val="1F497D">
                    <a:lumMod val="60000"/>
                    <a:lumOff val="40000"/>
                  </a:srgbClr>
                </a:gs>
                <a:gs pos="50000">
                  <a:srgbClr val="1F497D">
                    <a:lumMod val="60000"/>
                    <a:lumOff val="40000"/>
                  </a:srgb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73">
              <a:noFill/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 rot="0" vert="horz"/>
              <a:lstStyle/>
              <a:p>
                <a:pPr>
                  <a:defRPr sz="16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2016г.</c:v>
                </c:pt>
                <c:pt idx="1">
                  <c:v>2017г.</c:v>
                </c:pt>
                <c:pt idx="2">
                  <c:v>2018 г.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5979.1</c:v>
                </c:pt>
                <c:pt idx="1">
                  <c:v>5719.4</c:v>
                </c:pt>
                <c:pt idx="2">
                  <c:v>6030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gradFill>
              <a:gsLst>
                <a:gs pos="0">
                  <a:srgbClr val="C0504D">
                    <a:lumMod val="40000"/>
                    <a:lumOff val="60000"/>
                  </a:srgbClr>
                </a:gs>
                <a:gs pos="50000">
                  <a:srgbClr val="C0504D">
                    <a:lumMod val="40000"/>
                    <a:lumOff val="60000"/>
                  </a:srgb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2016г.</c:v>
                </c:pt>
                <c:pt idx="1">
                  <c:v>2017г.</c:v>
                </c:pt>
                <c:pt idx="2">
                  <c:v>2018 г.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3863.6</c:v>
                </c:pt>
                <c:pt idx="1">
                  <c:v>5166.5</c:v>
                </c:pt>
                <c:pt idx="2">
                  <c:v>14565.2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24706048"/>
        <c:axId val="26945024"/>
      </c:barChart>
      <c:catAx>
        <c:axId val="24706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6945024"/>
        <c:crosses val="autoZero"/>
        <c:auto val="1"/>
        <c:lblAlgn val="ctr"/>
        <c:lblOffset val="100"/>
        <c:noMultiLvlLbl val="0"/>
      </c:catAx>
      <c:valAx>
        <c:axId val="26945024"/>
        <c:scaling>
          <c:orientation val="minMax"/>
          <c:max val="26000"/>
          <c:min val="0"/>
        </c:scaling>
        <c:delete val="1"/>
        <c:axPos val="l"/>
        <c:numFmt formatCode="#,##0" sourceLinked="0"/>
        <c:majorTickMark val="out"/>
        <c:minorTickMark val="none"/>
        <c:tickLblPos val="none"/>
        <c:crossAx val="24706048"/>
        <c:crosses val="autoZero"/>
        <c:crossBetween val="between"/>
      </c:valAx>
      <c:spPr>
        <a:noFill/>
        <a:ln w="19146">
          <a:noFill/>
        </a:ln>
      </c:spPr>
    </c:plotArea>
    <c:legend>
      <c:legendPos val="b"/>
      <c:layout>
        <c:manualLayout>
          <c:xMode val="edge"/>
          <c:yMode val="edge"/>
          <c:x val="4.2764473679725431E-3"/>
          <c:y val="0.88823014730153749"/>
          <c:w val="0.97396905729031391"/>
          <c:h val="0.10948148446286952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87">
          <a:latin typeface="Calibri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374347746366082E-2"/>
          <c:y val="1.570473628861091E-3"/>
          <c:w val="0.96262576048882631"/>
          <c:h val="0.9809577136191316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explosion val="18"/>
          <c:dLbls>
            <c:dLbl>
              <c:idx val="0"/>
              <c:layout>
                <c:manualLayout>
                  <c:x val="0.14972601555021009"/>
                  <c:y val="7.615748991442529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
</a:t>
                    </a:r>
                    <a:r>
                      <a:rPr lang="ru-RU" dirty="0" smtClean="0"/>
                      <a:t>6,5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0.14794833094425838"/>
                  <c:y val="8.5070843326700812E-2"/>
                </c:manualLayout>
              </c:layout>
              <c:tx>
                <c:rich>
                  <a:bodyPr/>
                  <a:lstStyle/>
                  <a:p>
                    <a:r>
                      <a:rPr lang="ru-RU" sz="1100" dirty="0" smtClean="0"/>
                      <a:t>НДФЛ </a:t>
                    </a:r>
                  </a:p>
                  <a:p>
                    <a:r>
                      <a:rPr lang="ru-RU" sz="1100" dirty="0" smtClean="0"/>
                      <a:t>3145,9</a:t>
                    </a:r>
                    <a:r>
                      <a:rPr lang="en-US" sz="1100" dirty="0"/>
                      <a:t>
</a:t>
                    </a:r>
                    <a:r>
                      <a:rPr lang="ru-RU" sz="1100" dirty="0" smtClean="0"/>
                      <a:t>52,2</a:t>
                    </a:r>
                    <a:r>
                      <a:rPr lang="en-US" sz="1100" dirty="0" smtClean="0"/>
                      <a:t>%</a:t>
                    </a:r>
                    <a:endParaRPr lang="en-US" sz="1100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-2.6218857344667214E-3"/>
                  <c:y val="-7.5953259854796201E-2"/>
                </c:manualLayout>
              </c:layout>
              <c:tx>
                <c:rich>
                  <a:bodyPr/>
                  <a:lstStyle/>
                  <a:p>
                    <a:r>
                      <a:rPr lang="ru-RU" sz="1100" dirty="0" smtClean="0"/>
                      <a:t>АКЦИЗЫ 1210,2</a:t>
                    </a:r>
                    <a:r>
                      <a:rPr lang="en-US" sz="1100" dirty="0"/>
                      <a:t>
</a:t>
                    </a:r>
                    <a:r>
                      <a:rPr lang="ru-RU" sz="1100" dirty="0" smtClean="0"/>
                      <a:t>20,1</a:t>
                    </a:r>
                    <a:r>
                      <a:rPr lang="en-US" sz="1100" dirty="0" smtClean="0"/>
                      <a:t>%</a:t>
                    </a:r>
                    <a:endParaRPr lang="en-US" sz="1100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0.12618290831280715"/>
                  <c:y val="0.17299134624149887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 smtClean="0"/>
                      <a:t>ИМУЩЕСТВО 269,3</a:t>
                    </a:r>
                    <a:r>
                      <a:rPr lang="en-US" sz="1000" dirty="0"/>
                      <a:t>
</a:t>
                    </a:r>
                    <a:r>
                      <a:rPr lang="ru-RU" sz="1000" dirty="0" smtClean="0"/>
                      <a:t>4,5</a:t>
                    </a:r>
                    <a:r>
                      <a:rPr lang="en-US" sz="1000" dirty="0" smtClean="0"/>
                      <a:t>%</a:t>
                    </a:r>
                    <a:endParaRPr lang="en-US" sz="1000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1.9468252398333358E-2"/>
                  <c:y val="9.4595146812128991E-3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ЗЕМЕЛЬНЫЙ НАЛОГ 971,4</a:t>
                    </a:r>
                    <a:r>
                      <a:rPr lang="en-US" sz="1000" dirty="0"/>
                      <a:t>
</a:t>
                    </a:r>
                    <a:r>
                      <a:rPr lang="ru-RU" sz="1000" dirty="0" smtClean="0"/>
                      <a:t>16,1</a:t>
                    </a:r>
                    <a:r>
                      <a:rPr lang="en-US" sz="1000" dirty="0" smtClean="0"/>
                      <a:t>%</a:t>
                    </a:r>
                    <a:endParaRPr lang="en-US" sz="1000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6.8832473229673785E-2"/>
                  <c:y val="-8.9055612693510228E-2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Аренда земли 393,6</a:t>
                    </a:r>
                    <a:r>
                      <a:rPr lang="en-US" dirty="0"/>
                      <a:t>
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1.173988797992635E-3"/>
                  <c:y val="0.15255301068858088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Доходы от продажи зем.участков39,6</a:t>
                    </a:r>
                  </a:p>
                  <a:p>
                    <a:r>
                      <a:rPr lang="ru-RU" dirty="0" smtClean="0"/>
                      <a:t>0,7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3.0447131480528682E-2"/>
                  <c:y val="6.7473206963433424E-2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186,2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1</a:t>
                    </a:r>
                    <a:r>
                      <a:rPr lang="en-US" dirty="0" smtClean="0"/>
                      <a:t>,0</a:t>
                    </a:r>
                    <a:r>
                      <a:rPr lang="en-US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3.2245739633265678E-2"/>
                  <c:y val="-1.101427134948268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
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tx>
                <c:rich>
                  <a:bodyPr/>
                  <a:lstStyle/>
                  <a:p>
                    <a:r>
                      <a:rPr lang="en-US" sz="1100" b="1" dirty="0"/>
                      <a:t>8</a:t>
                    </a:r>
                    <a:r>
                      <a:rPr lang="en-US" sz="1400" dirty="0"/>
                      <a:t>06,5</a:t>
                    </a:r>
                    <a:r>
                      <a:rPr lang="en-US" dirty="0"/>
                      <a:t>
3,0%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numFmt formatCode="0.0%" sourceLinked="0"/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Лист1!$A$2:$A$10</c:f>
              <c:strCache>
                <c:ptCount val="7"/>
                <c:pt idx="1">
                  <c:v>НДФЛ</c:v>
                </c:pt>
                <c:pt idx="2">
                  <c:v>Акцизы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 аренда   земли</c:v>
                </c:pt>
                <c:pt idx="6">
                  <c:v>доходы от продажи земель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1">
                  <c:v>3145.9</c:v>
                </c:pt>
                <c:pt idx="2">
                  <c:v>1210.2</c:v>
                </c:pt>
                <c:pt idx="3">
                  <c:v>269.3</c:v>
                </c:pt>
                <c:pt idx="4">
                  <c:v>971.4</c:v>
                </c:pt>
                <c:pt idx="5">
                  <c:v>393.6</c:v>
                </c:pt>
                <c:pt idx="6">
                  <c:v>39.6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egendEntry>
        <c:idx val="0"/>
        <c:delete val="1"/>
      </c:legendEntry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14946803562025313"/>
          <c:y val="0.8032124768917015"/>
          <c:w val="0.83302858006158265"/>
          <c:h val="0.19346495763929872"/>
        </c:manualLayout>
      </c:layout>
      <c:overlay val="0"/>
      <c:txPr>
        <a:bodyPr/>
        <a:lstStyle/>
        <a:p>
          <a:pPr>
            <a:defRPr sz="1100" b="1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000">
          <a:latin typeface="Calibri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gradFill flip="none" rotWithShape="1">
          <a:gsLst>
            <a:gs pos="0">
              <a:schemeClr val="bg1">
                <a:lumMod val="75000"/>
              </a:schemeClr>
            </a:gs>
            <a:gs pos="50000">
              <a:srgbClr val="FFFFFF">
                <a:lumMod val="95000"/>
              </a:srgbClr>
            </a:gs>
            <a:gs pos="100000">
              <a:srgbClr val="FFFFFF">
                <a:lumMod val="75000"/>
              </a:srgbClr>
            </a:gs>
          </a:gsLst>
          <a:lin ang="2700000" scaled="1"/>
          <a:tileRect/>
        </a:gradFill>
        <a:ln w="9525">
          <a:solidFill>
            <a:schemeClr val="bg1">
              <a:lumMod val="50000"/>
            </a:schemeClr>
          </a:solidFill>
        </a:ln>
      </c:spPr>
    </c:floor>
    <c:sideWall>
      <c:thickness val="0"/>
    </c:sideWall>
    <c:backWall>
      <c:thickness val="0"/>
      <c:spPr>
        <a:noFill/>
        <a:ln>
          <a:solidFill>
            <a:schemeClr val="bg1">
              <a:lumMod val="50000"/>
            </a:schemeClr>
          </a:solidFill>
        </a:ln>
      </c:spPr>
    </c:backWall>
    <c:plotArea>
      <c:layout>
        <c:manualLayout>
          <c:layoutTarget val="inner"/>
          <c:xMode val="edge"/>
          <c:yMode val="edge"/>
          <c:x val="0.14248225414111548"/>
          <c:y val="5.5000801764006284E-2"/>
          <c:w val="0.82014851271131139"/>
          <c:h val="0.8008606366905195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gradFill>
              <a:gsLst>
                <a:gs pos="0">
                  <a:srgbClr val="2A8649">
                    <a:alpha val="90000"/>
                  </a:srgbClr>
                </a:gs>
                <a:gs pos="50000">
                  <a:srgbClr val="79D5A3">
                    <a:alpha val="90000"/>
                  </a:srgbClr>
                </a:gs>
                <a:gs pos="100000">
                  <a:srgbClr val="2A8649">
                    <a:alpha val="90000"/>
                  </a:srgbClr>
                </a:gs>
              </a:gsLst>
              <a:lin ang="16200000" scaled="1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plastic">
              <a:bevelT/>
            </a:sp3d>
          </c:spPr>
          <c:invertIfNegative val="0"/>
          <c:dLbls>
            <c:dLbl>
              <c:idx val="0"/>
              <c:layout>
                <c:manualLayout>
                  <c:x val="-8.6236691879016027E-3"/>
                  <c:y val="3.1861495320186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6236691879016565E-3"/>
                  <c:y val="3.4516619930201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7491127919344067E-3"/>
                  <c:y val="3.45166199302014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5653.4</c:v>
                </c:pt>
                <c:pt idx="1">
                  <c:v>5268.6</c:v>
                </c:pt>
                <c:pt idx="2">
                  <c:v>5596.8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gradFill flip="none" rotWithShape="1">
              <a:gsLst>
                <a:gs pos="0">
                  <a:srgbClr val="8064A2">
                    <a:lumMod val="60000"/>
                    <a:lumOff val="40000"/>
                    <a:alpha val="90000"/>
                  </a:srgbClr>
                </a:gs>
                <a:gs pos="50000">
                  <a:srgbClr val="8064A2">
                    <a:lumMod val="40000"/>
                    <a:lumOff val="60000"/>
                  </a:srgbClr>
                </a:gs>
                <a:gs pos="100000">
                  <a:srgbClr val="8064A2">
                    <a:lumMod val="60000"/>
                    <a:lumOff val="40000"/>
                  </a:srgbClr>
                </a:gs>
              </a:gsLst>
              <a:lin ang="5400000" scaled="0"/>
              <a:tileRect r="-100000" b="-100000"/>
            </a:gradFill>
            <a:ln>
              <a:solidFill>
                <a:schemeClr val="accent4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5.174201512740962E-2"/>
                  <c:y val="-9.5584485960558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498225583868805E-2"/>
                  <c:y val="-0.100894944245519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121894771770409E-2"/>
                  <c:y val="-0.1035500688555346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433,2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325.7</c:v>
                </c:pt>
                <c:pt idx="1">
                  <c:v>450.8</c:v>
                </c:pt>
                <c:pt idx="2">
                  <c:v>450.8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7100288"/>
        <c:axId val="7101824"/>
        <c:axId val="0"/>
      </c:bar3DChart>
      <c:catAx>
        <c:axId val="710028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sz="1200" b="1" baseline="0"/>
            </a:pPr>
            <a:endParaRPr lang="ru-RU"/>
          </a:p>
        </c:txPr>
        <c:crossAx val="7101824"/>
        <c:crosses val="autoZero"/>
        <c:auto val="1"/>
        <c:lblAlgn val="r"/>
        <c:lblOffset val="100"/>
        <c:noMultiLvlLbl val="0"/>
      </c:catAx>
      <c:valAx>
        <c:axId val="7101824"/>
        <c:scaling>
          <c:orientation val="minMax"/>
          <c:max val="25000"/>
          <c:min val="5000"/>
        </c:scaling>
        <c:delete val="0"/>
        <c:axPos val="l"/>
        <c:majorGridlines>
          <c:spPr>
            <a:ln>
              <a:solidFill>
                <a:schemeClr val="bg1">
                  <a:lumMod val="50000"/>
                </a:schemeClr>
              </a:solidFill>
            </a:ln>
          </c:spPr>
        </c:majorGridlines>
        <c:numFmt formatCode="#,##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100" b="1" baseline="0"/>
            </a:pPr>
            <a:endParaRPr lang="ru-RU"/>
          </a:p>
        </c:txPr>
        <c:crossAx val="7100288"/>
        <c:crosses val="autoZero"/>
        <c:crossBetween val="between"/>
        <c:majorUnit val="10000"/>
      </c:valAx>
      <c:spPr>
        <a:ln>
          <a:noFill/>
        </a:ln>
      </c:spPr>
    </c:plotArea>
    <c:legend>
      <c:legendPos val="b"/>
      <c:layout/>
      <c:overlay val="0"/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libri" pitchFamily="34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14667993494293E-4"/>
          <c:y val="0.10389538291575663"/>
          <c:w val="0.6717590406294216"/>
          <c:h val="0.680816712922078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explosion val="11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rgbClr val="FFC000"/>
              </a:solidFill>
            </c:spPr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rgbClr val="88B23C"/>
              </a:solidFill>
            </c:spPr>
          </c:dPt>
          <c:dPt>
            <c:idx val="4"/>
            <c:bubble3D val="0"/>
            <c:spPr>
              <a:solidFill>
                <a:srgbClr val="A4C1E0"/>
              </a:solidFill>
            </c:spPr>
          </c:dPt>
          <c:dPt>
            <c:idx val="5"/>
            <c:bubble3D val="0"/>
            <c:spPr>
              <a:solidFill>
                <a:srgbClr val="2F6291"/>
              </a:solidFill>
            </c:spPr>
          </c:dPt>
          <c:dPt>
            <c:idx val="6"/>
            <c:bubble3D val="0"/>
            <c:spPr>
              <a:solidFill>
                <a:srgbClr val="A78ADC"/>
              </a:solidFill>
            </c:spPr>
          </c:dPt>
          <c:dPt>
            <c:idx val="7"/>
            <c:bubble3D val="0"/>
            <c:spPr>
              <a:solidFill>
                <a:schemeClr val="accent4">
                  <a:lumMod val="50000"/>
                  <a:lumOff val="50000"/>
                </a:schemeClr>
              </a:solidFill>
            </c:spPr>
          </c:dPt>
          <c:dLbls>
            <c:dLbl>
              <c:idx val="0"/>
              <c:layout>
                <c:manualLayout>
                  <c:x val="0.29359528003832674"/>
                  <c:y val="5.5648180708685853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0.25058946716936104"/>
                  <c:y val="0.1307944867570121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0.24373782026126817"/>
                  <c:y val="0.2702678946075494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-7.1153276722233483E-2"/>
                  <c:y val="2.937694506603800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экономика </a:t>
                    </a:r>
                  </a:p>
                  <a:p>
                    <a:r>
                      <a:rPr lang="ru-RU" dirty="0" smtClean="0"/>
                      <a:t>2071,1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31,0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7.5312847848955242E-2"/>
                  <c:y val="-0.1156200484041123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хозяйство</a:t>
                    </a:r>
                  </a:p>
                  <a:p>
                    <a:r>
                      <a:rPr lang="ru-RU" dirty="0" smtClean="0"/>
                      <a:t>6577,1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65,5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0.32094669500241557"/>
                  <c:y val="0.5199719276688733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4,0
</a:t>
                    </a:r>
                    <a:r>
                      <a:rPr lang="en-US" dirty="0" smtClean="0"/>
                      <a:t>0,</a:t>
                    </a:r>
                    <a:r>
                      <a:rPr lang="ru-RU" dirty="0" smtClean="0"/>
                      <a:t>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0.32154486411381134"/>
                  <c:y val="0.7183333880777715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0.32098817823293879"/>
                  <c:y val="0.83846311851769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20,0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0,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4.7211656049827133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4.8785377918154321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numFmt formatCode="0.0%" sourceLinked="0"/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Лист1!$A$2:$A$9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 и кинематография</c:v>
                </c:pt>
                <c:pt idx="7">
                  <c:v>физическая культура и спорт</c:v>
                </c:pt>
              </c:strCache>
            </c:strRef>
          </c:cat>
          <c:val>
            <c:numRef>
              <c:f>Лист1!$B$2:$B$9</c:f>
              <c:numCache>
                <c:formatCode>#,##0.0</c:formatCode>
                <c:ptCount val="8"/>
                <c:pt idx="0">
                  <c:v>78.400000000000006</c:v>
                </c:pt>
                <c:pt idx="1">
                  <c:v>193.1</c:v>
                </c:pt>
                <c:pt idx="2">
                  <c:v>75.5</c:v>
                </c:pt>
                <c:pt idx="3">
                  <c:v>2071.1</c:v>
                </c:pt>
                <c:pt idx="4">
                  <c:v>6577.1</c:v>
                </c:pt>
                <c:pt idx="5">
                  <c:v>4</c:v>
                </c:pt>
                <c:pt idx="6">
                  <c:v>28</c:v>
                </c:pt>
                <c:pt idx="7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6518062132343003"/>
          <c:y val="2.244606786120576E-2"/>
          <c:w val="0.32416229359925786"/>
          <c:h val="0.97428446945846181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000">
          <a:latin typeface="Calibri" pitchFamily="34" charset="0"/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0.59563</cdr:x>
      <cdr:y>0.61048</cdr:y>
    </cdr:from>
    <cdr:to>
      <cdr:x>0.69581</cdr:x>
      <cdr:y>0.68825</cdr:y>
    </cdr:to>
    <cdr:sp macro="" textlink="">
      <cdr:nvSpPr>
        <cdr:cNvPr id="4" name="TextBox 3"/>
        <cdr:cNvSpPr txBox="1"/>
      </cdr:nvSpPr>
      <cdr:spPr>
        <a:xfrm xmlns:a="http://schemas.openxmlformats.org/drawingml/2006/main" rot="21064747">
          <a:off x="5067363" y="3388154"/>
          <a:ext cx="852288" cy="4316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4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0.40911</cdr:x>
      <cdr:y>0.17518</cdr:y>
    </cdr:from>
    <cdr:to>
      <cdr:x>0.5794</cdr:x>
      <cdr:y>0.27007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480515" y="972259"/>
          <a:ext cx="1448740" cy="526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latin typeface="Calibri" pitchFamily="34" charset="0"/>
            </a:rPr>
            <a:t>10885,9</a:t>
          </a:r>
          <a:endParaRPr lang="ru-RU" sz="18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0.12397</cdr:x>
      <cdr:y>0.17518</cdr:y>
    </cdr:from>
    <cdr:to>
      <cdr:x>0.25141</cdr:x>
      <cdr:y>0.28467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054678" y="876312"/>
          <a:ext cx="1084200" cy="5476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latin typeface="Calibri" pitchFamily="34" charset="0"/>
            </a:rPr>
            <a:t>9842,7</a:t>
          </a:r>
          <a:endParaRPr lang="ru-RU" sz="18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0.60051</cdr:x>
      <cdr:y>0.40471</cdr:y>
    </cdr:from>
    <cdr:to>
      <cdr:x>0.71685</cdr:x>
      <cdr:y>0.47526</cdr:y>
    </cdr:to>
    <cdr:sp macro="" textlink="">
      <cdr:nvSpPr>
        <cdr:cNvPr id="9" name="TextBox 8"/>
        <cdr:cNvSpPr txBox="1"/>
      </cdr:nvSpPr>
      <cdr:spPr>
        <a:xfrm xmlns:a="http://schemas.openxmlformats.org/drawingml/2006/main" rot="21447720">
          <a:off x="5108872" y="2246154"/>
          <a:ext cx="989734" cy="3915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4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0.72961</cdr:x>
      <cdr:y>0.17105</cdr:y>
    </cdr:from>
    <cdr:to>
      <cdr:x>0.91416</cdr:x>
      <cdr:y>0.25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6207209" y="949337"/>
          <a:ext cx="1570059" cy="4381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0.26994</cdr:x>
      <cdr:y>0.64457</cdr:y>
    </cdr:from>
    <cdr:to>
      <cdr:x>0.38408</cdr:x>
      <cdr:y>0.70326</cdr:y>
    </cdr:to>
    <cdr:sp macro="" textlink="">
      <cdr:nvSpPr>
        <cdr:cNvPr id="14" name="TextBox 13"/>
        <cdr:cNvSpPr txBox="1"/>
      </cdr:nvSpPr>
      <cdr:spPr>
        <a:xfrm xmlns:a="http://schemas.openxmlformats.org/drawingml/2006/main" rot="21102761">
          <a:off x="2296539" y="3224302"/>
          <a:ext cx="971003" cy="2936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4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0.75189</cdr:x>
      <cdr:y>0.02561</cdr:y>
    </cdr:from>
    <cdr:to>
      <cdr:x>0.92709</cdr:x>
      <cdr:y>0.14238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96766" y="142115"/>
          <a:ext cx="1490464" cy="6480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/>
      </cdr:spPr>
      <cdr:txBody>
        <a:bodyPr xmlns:a="http://schemas.openxmlformats.org/drawingml/2006/main" vertOverflow="clip" vert="horz" wrap="none" rtlCol="0" anchor="ctr">
          <a:noAutofit/>
        </a:bodyPr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solidFill>
                <a:schemeClr val="tx1"/>
              </a:solidFill>
            </a:rPr>
            <a:t>20565,2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4027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628" y="0"/>
            <a:ext cx="2919565" cy="494027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r">
              <a:defRPr sz="1200"/>
            </a:lvl1pPr>
          </a:lstStyle>
          <a:p>
            <a:fld id="{6F129B55-CEB7-4C61-B104-3E7004456A56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3885"/>
            <a:ext cx="2919565" cy="494026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628" y="9373885"/>
            <a:ext cx="2919565" cy="494026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r">
              <a:defRPr sz="1200"/>
            </a:lvl1pPr>
          </a:lstStyle>
          <a:p>
            <a:fld id="{619B7C07-86A6-4EC6-BF16-31EA646FDE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884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7" y="2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/>
          <a:lstStyle>
            <a:lvl1pPr algn="r">
              <a:defRPr sz="1200"/>
            </a:lvl1pPr>
          </a:lstStyle>
          <a:p>
            <a:fld id="{33BFF151-7695-4F2C-935C-981BD61A1EFD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6" tIns="45383" rIns="90766" bIns="4538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9"/>
            <a:ext cx="5388610" cy="4441270"/>
          </a:xfrm>
          <a:prstGeom prst="rect">
            <a:avLst/>
          </a:prstGeom>
        </p:spPr>
        <p:txBody>
          <a:bodyPr vert="horz" lIns="90766" tIns="45383" rIns="90766" bIns="4538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4303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7" y="9374303"/>
            <a:ext cx="2918830" cy="493474"/>
          </a:xfrm>
          <a:prstGeom prst="rect">
            <a:avLst/>
          </a:prstGeom>
        </p:spPr>
        <p:txBody>
          <a:bodyPr vert="horz" lIns="90766" tIns="45383" rIns="90766" bIns="45383" rtlCol="0" anchor="b"/>
          <a:lstStyle>
            <a:lvl1pPr algn="r">
              <a:defRPr sz="1200"/>
            </a:lvl1pPr>
          </a:lstStyle>
          <a:p>
            <a:fld id="{2EC6298F-2780-4B3F-B063-5CEE9F42DE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601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4" y="4687733"/>
            <a:ext cx="5389240" cy="4441506"/>
          </a:xfrm>
          <a:noFill/>
        </p:spPr>
        <p:txBody>
          <a:bodyPr lIns="90723" tIns="45358" rIns="90723" bIns="45358"/>
          <a:lstStyle/>
          <a:p>
            <a:endParaRPr lang="ru-RU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16256-B379-46B5-89AC-2AA2DBDCD20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3950" cy="370205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3" y="4687732"/>
            <a:ext cx="5389240" cy="4441506"/>
          </a:xfrm>
          <a:noFill/>
        </p:spPr>
        <p:txBody>
          <a:bodyPr lIns="90730" tIns="45362" rIns="90730" bIns="45362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38D3-D101-44C6-B991-D928E36EE784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3CA8-59ED-4571-B826-27D3492FD838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B42D-6345-4471-A348-0889FE5BC166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74099-83AF-47D0-AE38-B223F02144E9}" type="datetime1">
              <a:rPr lang="en-US" smtClean="0"/>
              <a:pPr/>
              <a:t>4/15/2019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B20D-FD84-4099-B4AB-0E6FA923D9F8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02D3-1A53-436D-87CB-8A21AF414F28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2-9B2C-4749-B2D1-69AA102129B2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E41A-2000-4EFB-BA63-1438B0696B7E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4E61C-737C-443E-BD79-D2A273AF1EB7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647-1BDD-4CC0-8FB6-BC62791456A8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1E40F-8A76-4DD4-BB69-8CF256DC4B66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C046-9629-4407-B6DE-74DD16F43122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291DE-F664-4966-B917-7AE9AF1FCB6A}" type="datetime1">
              <a:rPr lang="en-US" smtClean="0"/>
              <a:pPr/>
              <a:t>4/15/2019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10400" y="6669360"/>
            <a:ext cx="2133600" cy="1886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 txBox="1">
            <a:spLocks/>
          </p:cNvSpPr>
          <p:nvPr/>
        </p:nvSpPr>
        <p:spPr>
          <a:xfrm>
            <a:off x="0" y="1844824"/>
            <a:ext cx="9144000" cy="230425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Об исполнении бюджета Холмского городского поселения  за 2018 год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(Бюджет для граждан)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0" y="6209928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Комитет финансов Администрации Холмского муниципального района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2019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год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бюджета городского поселения в 2018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357406"/>
              </p:ext>
            </p:extLst>
          </p:nvPr>
        </p:nvGraphicFramePr>
        <p:xfrm>
          <a:off x="153927" y="1530325"/>
          <a:ext cx="8836146" cy="5067027"/>
        </p:xfrm>
        <a:graphic>
          <a:graphicData uri="http://schemas.openxmlformats.org/drawingml/2006/table">
            <a:tbl>
              <a:tblPr/>
              <a:tblGrid>
                <a:gridCol w="5184846"/>
                <a:gridCol w="949338"/>
                <a:gridCol w="876312"/>
                <a:gridCol w="865533"/>
                <a:gridCol w="960117"/>
              </a:tblGrid>
              <a:tr h="6399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Раздел, подраздел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заплани-ровано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но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9108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Общегосударственные вопросы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0100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78,4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81,6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685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0106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58,1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58,1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49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Резервные фонды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0111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49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Другие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общегосударственные вопросы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0113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55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Национальная оборона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0200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Мобилизационная и вневойсковая подготовка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0203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0300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1332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Обеспечение пожарной безопасности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0310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332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Национальная экономика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0400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11511,9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2071,1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Дорожное хозяйство(дорожные фонды)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0409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11511,9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2071,1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0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Жилищно-коммунальное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хозяйство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10111,2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6577,1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6621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Жилищное хозяйство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211,5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Коммунальное хозяйство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3334,0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Благоустройство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6565,6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6365,6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33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Образование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0700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Молодежная политика и оздоровление детей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0707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бюджета городского поселения в 2017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80531"/>
              </p:ext>
            </p:extLst>
          </p:nvPr>
        </p:nvGraphicFramePr>
        <p:xfrm>
          <a:off x="226953" y="1931967"/>
          <a:ext cx="8619100" cy="3797352"/>
        </p:xfrm>
        <a:graphic>
          <a:graphicData uri="http://schemas.openxmlformats.org/drawingml/2006/table">
            <a:tbl>
              <a:tblPr/>
              <a:tblGrid>
                <a:gridCol w="4622328"/>
                <a:gridCol w="1110213"/>
                <a:gridCol w="1253878"/>
                <a:gridCol w="798575"/>
                <a:gridCol w="834106"/>
              </a:tblGrid>
              <a:tr h="7271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Раздел, подраздел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запланировано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но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5636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Культура и кинематография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0801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</a:tr>
              <a:tr h="57942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культура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03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Физическая культура и спорт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9665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Физическая культура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9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8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22037,8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9045,2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41,0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городского поселения в разрезе муниципальных программ городского поселения за 2018 год,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042182"/>
              </p:ext>
            </p:extLst>
          </p:nvPr>
        </p:nvGraphicFramePr>
        <p:xfrm>
          <a:off x="190440" y="1895453"/>
          <a:ext cx="8774047" cy="4811160"/>
        </p:xfrm>
        <a:graphic>
          <a:graphicData uri="http://schemas.openxmlformats.org/drawingml/2006/table">
            <a:tbl>
              <a:tblPr/>
              <a:tblGrid>
                <a:gridCol w="6361780"/>
                <a:gridCol w="792088"/>
                <a:gridCol w="828092"/>
                <a:gridCol w="792087"/>
              </a:tblGrid>
              <a:tr h="9967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 показателя</a:t>
                      </a: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ровано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«Обеспечение пожарной безопасности на территории Холмского городского поселения на 2016-2018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«Совершенствование и содержание дорожного хозяйства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Холмского городского поселения на 2016-2018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11411,9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1971,1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«Благоустройство территории в Холмском городском поселении на 2016-2018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5159,7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4959,7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«Формирование современной городской среды на территории Холмского городского поселения на 2018 -2022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1405,8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1405,8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«Комплексное развитие систем коммунальной инфраструктуры водоснабжения и водоотведения в Холмском городском поселении на 2018-2020годы»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3334,0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57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Непрограммные расходы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650,9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633,1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temp\20160525\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07704" cy="1269491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Совершенствование и содержание дорожного хозяйства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Холмского городского поселения на  2016-2018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2018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037514"/>
              </p:ext>
            </p:extLst>
          </p:nvPr>
        </p:nvGraphicFramePr>
        <p:xfrm>
          <a:off x="3995935" y="1088740"/>
          <a:ext cx="4848085" cy="2267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359"/>
                <a:gridCol w="1548694"/>
                <a:gridCol w="1818032"/>
              </a:tblGrid>
              <a:tr h="56680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6809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680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6809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11411,9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1971,1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17,3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2123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3295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7836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условий для безопасного и бесперебойного движения автомобильного транспорта путем обеспечения сохранности автомобильных дорог и улучшения их транспортно-эксплуатационного состояния</a:t>
                      </a:r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6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7221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Администрация Холмского муниципального района в лице отдела обеспечения по вопросам жизнедеятельности и строительства Администрации муниципального района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691851"/>
              </p:ext>
            </p:extLst>
          </p:nvPr>
        </p:nvGraphicFramePr>
        <p:xfrm>
          <a:off x="107506" y="4689140"/>
          <a:ext cx="8928990" cy="2206968"/>
        </p:xfrm>
        <a:graphic>
          <a:graphicData uri="http://schemas.openxmlformats.org/drawingml/2006/table">
            <a:tbl>
              <a:tblPr/>
              <a:tblGrid>
                <a:gridCol w="1908212"/>
                <a:gridCol w="1800200"/>
                <a:gridCol w="1764196"/>
                <a:gridCol w="1800200"/>
                <a:gridCol w="165618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1080,9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857,8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32,4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5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Содержание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и ремонт автомобильных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дорог общего пользования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местного значения за счет средств субсидии на формирование муниципальных дорожных фондов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Содержание и ремонт автомобильных дорог общего пользования местного значения за счет собственных средств бюджета поселения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Содержание и ремонт автомобильных дорог общего пользования местного значения за счет средств иных межбюджетных трансфертов из дорожного фонда муниципального района бюджетам городского и сельских поселений    на формирование муниципального дорожного фонда</a:t>
                      </a:r>
                    </a:p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temp\20160525\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27684" cy="1249954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«Обеспечение пожарной безопасности на территории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Холмского городского поселения на 2016-2018 годы»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2018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790700"/>
              </p:ext>
            </p:extLst>
          </p:nvPr>
        </p:nvGraphicFramePr>
        <p:xfrm>
          <a:off x="3995936" y="1238220"/>
          <a:ext cx="4409928" cy="2190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7478"/>
                <a:gridCol w="1408727"/>
                <a:gridCol w="1653723"/>
              </a:tblGrid>
              <a:tr h="54769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769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2017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769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769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75,5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75,5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2435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26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необходимых условий для повышения эффективности и усиления деятельности по пожарной безопасности района, уменьшение гибели, травматизма людей, размера материальных потерь от огня, укрепление материально-технической базы района</a:t>
                      </a:r>
                      <a:endParaRPr lang="ru-RU" sz="12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Администрация Холмского муниципального района, в лице отдела по вопросам жизнеобеспечения и строительства Администрации муниципального района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475898"/>
              </p:ext>
            </p:extLst>
          </p:nvPr>
        </p:nvGraphicFramePr>
        <p:xfrm>
          <a:off x="107504" y="4690970"/>
          <a:ext cx="8928992" cy="1285905"/>
        </p:xfrm>
        <a:graphic>
          <a:graphicData uri="http://schemas.openxmlformats.org/drawingml/2006/table">
            <a:tbl>
              <a:tblPr/>
              <a:tblGrid>
                <a:gridCol w="1260140"/>
                <a:gridCol w="1548172"/>
                <a:gridCol w="1728192"/>
                <a:gridCol w="1764196"/>
                <a:gridCol w="262829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75,5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5764"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5" marR="5745" marT="57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5" marR="5745" marT="57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Создание системы организационных и практических мер по предупреждению и тушению пожаров на территории Холмского городского поселения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5" marR="5745" marT="57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 txBox="1">
            <a:spLocks/>
          </p:cNvSpPr>
          <p:nvPr/>
        </p:nvSpPr>
        <p:spPr>
          <a:xfrm>
            <a:off x="0" y="5805264"/>
            <a:ext cx="9144000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«Благоустройство территории в Холмском городском поселении на 2016-2018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2017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872025"/>
              </p:ext>
            </p:extLst>
          </p:nvPr>
        </p:nvGraphicFramePr>
        <p:xfrm>
          <a:off x="4143373" y="1088740"/>
          <a:ext cx="4627622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599"/>
                <a:gridCol w="1733483"/>
                <a:gridCol w="1542540"/>
              </a:tblGrid>
              <a:tr h="50585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2018 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% исполнения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план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факт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 плану 2018года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6565,6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6365,6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785793"/>
          <a:ext cx="3816424" cy="2396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3635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208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aseline="0" dirty="0" smtClean="0"/>
                        <a:t>   </a:t>
                      </a:r>
                      <a:r>
                        <a:rPr lang="ru-RU" sz="1400" baseline="0" dirty="0" smtClean="0"/>
                        <a:t>Обеспечение комфортных условий проживания жителей населенного пункта, в том числе улучшение внешнего облика населенного пункта, благоустройство территории населенного пункта</a:t>
                      </a:r>
                      <a:endParaRPr lang="ru-RU" sz="14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901"/>
                    </a:solidFill>
                  </a:tcPr>
                </a:tc>
              </a:tr>
              <a:tr h="3635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3899">
                <a:tc>
                  <a:txBody>
                    <a:bodyPr/>
                    <a:lstStyle/>
                    <a:p>
                      <a:r>
                        <a:rPr lang="ru-RU" sz="1200" baseline="0" dirty="0" smtClean="0"/>
                        <a:t> Ад</a:t>
                      </a:r>
                      <a:r>
                        <a:rPr lang="ru-RU" sz="1200" dirty="0" smtClean="0"/>
                        <a:t>министрация Холмского муниципального района, в лице отдела по вопросам жизнеобеспечения и строительства Администрации муниципального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748252"/>
              </p:ext>
            </p:extLst>
          </p:nvPr>
        </p:nvGraphicFramePr>
        <p:xfrm>
          <a:off x="71500" y="4689140"/>
          <a:ext cx="9000492" cy="1715999"/>
        </p:xfrm>
        <a:graphic>
          <a:graphicData uri="http://schemas.openxmlformats.org/drawingml/2006/table">
            <a:tbl>
              <a:tblPr/>
              <a:tblGrid>
                <a:gridCol w="1419289"/>
                <a:gridCol w="1419289"/>
                <a:gridCol w="1792786"/>
                <a:gridCol w="1456376"/>
                <a:gridCol w="1456376"/>
                <a:gridCol w="1456376"/>
              </a:tblGrid>
              <a:tr h="4263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2552,5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443,0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306,8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1500,0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157,4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1405,9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5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Организация уличного освещения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на территории г.Холм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Озеленение территории городского поселения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Организация и содержание мест захоронения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Прочие мероприятия по благоустройству г.Холм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Реализация проектов местных инициатив граждан, включенных в муниципальные программы развития территорий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Формирование современной городской среды на территории Холмского городского поселения на 2017 год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31" name="Rectangle 11"/>
          <p:cNvSpPr>
            <a:spLocks noChangeArrowheads="1"/>
          </p:cNvSpPr>
          <p:nvPr/>
        </p:nvSpPr>
        <p:spPr bwMode="auto">
          <a:xfrm>
            <a:off x="395536" y="1052736"/>
            <a:ext cx="8532948" cy="470898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 sz="2400" b="1" dirty="0" smtClean="0"/>
          </a:p>
          <a:p>
            <a:r>
              <a:rPr lang="ru-RU" sz="2400" b="1" dirty="0" smtClean="0"/>
              <a:t>Адрес: </a:t>
            </a:r>
          </a:p>
          <a:p>
            <a:pPr algn="ctr"/>
            <a:r>
              <a:rPr lang="ru-RU" dirty="0" smtClean="0"/>
              <a:t>175270,Новгородская обл.,</a:t>
            </a:r>
          </a:p>
          <a:p>
            <a:pPr algn="ctr"/>
            <a:r>
              <a:rPr lang="ru-RU" dirty="0" smtClean="0"/>
              <a:t> г.Холм, пл.Победы, д.4</a:t>
            </a:r>
          </a:p>
          <a:p>
            <a:endParaRPr lang="ru-RU" b="1" dirty="0" smtClean="0"/>
          </a:p>
          <a:p>
            <a:r>
              <a:rPr lang="ru-RU" sz="2400" b="1" dirty="0" smtClean="0"/>
              <a:t>Телефон / факс:                                     </a:t>
            </a:r>
            <a:r>
              <a:rPr lang="ru-RU" dirty="0" smtClean="0"/>
              <a:t>(81654) 59-186</a:t>
            </a:r>
            <a:endParaRPr lang="en-US" dirty="0" smtClean="0"/>
          </a:p>
          <a:p>
            <a:endParaRPr lang="en-US" b="1" dirty="0" smtClean="0"/>
          </a:p>
          <a:p>
            <a:r>
              <a:rPr lang="en-US" sz="2400" b="1" dirty="0" smtClean="0"/>
              <a:t>E-mail:</a:t>
            </a:r>
            <a:r>
              <a:rPr lang="ru-RU" sz="2400" b="1" dirty="0" smtClean="0"/>
              <a:t>                                         </a:t>
            </a:r>
            <a:r>
              <a:rPr lang="ru-RU" sz="2400" dirty="0" err="1" smtClean="0"/>
              <a:t>holmfin@mail.ru</a:t>
            </a:r>
            <a:r>
              <a:rPr lang="ru-RU" sz="2400" dirty="0" smtClean="0"/>
              <a:t> </a:t>
            </a:r>
            <a:r>
              <a:rPr lang="ru-RU" sz="2400" b="1" dirty="0" smtClean="0"/>
              <a:t>       </a:t>
            </a:r>
            <a:endParaRPr lang="ru-RU" dirty="0" smtClean="0"/>
          </a:p>
          <a:p>
            <a:r>
              <a:rPr lang="ru-RU" dirty="0" smtClean="0"/>
              <a:t>                                                                                                  </a:t>
            </a:r>
            <a:endParaRPr lang="ru-RU" b="1" dirty="0" smtClean="0"/>
          </a:p>
          <a:p>
            <a:r>
              <a:rPr lang="ru-RU" sz="2400" b="1" dirty="0" smtClean="0"/>
              <a:t>Режим работы:                     </a:t>
            </a:r>
            <a:r>
              <a:rPr lang="ru-RU" dirty="0" smtClean="0"/>
              <a:t>понедельник-пятница с 8:30 до 17:30, </a:t>
            </a:r>
          </a:p>
          <a:p>
            <a:r>
              <a:rPr lang="ru-RU" dirty="0" smtClean="0"/>
              <a:t>                                                                  выходной- суббота и воскресенье </a:t>
            </a:r>
          </a:p>
          <a:p>
            <a:endParaRPr lang="ru-RU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" y="106935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Комитет финансов Администрации Холмского </a:t>
            </a:r>
          </a:p>
          <a:p>
            <a:pPr algn="ctr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муниципального района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7627" y="5085143"/>
            <a:ext cx="1810512" cy="16416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8267" y="939419"/>
            <a:ext cx="8656320" cy="43630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5875" indent="260350" algn="just">
              <a:lnSpc>
                <a:spcPct val="100000"/>
              </a:lnSpc>
            </a:pPr>
            <a:r>
              <a:rPr sz="1800" dirty="0" smtClean="0">
                <a:latin typeface="Calibri"/>
                <a:cs typeface="Calibri"/>
              </a:rPr>
              <a:t>«</a:t>
            </a:r>
            <a:r>
              <a:rPr sz="1800" dirty="0" err="1" smtClean="0">
                <a:latin typeface="Calibri"/>
                <a:cs typeface="Calibri"/>
              </a:rPr>
              <a:t>Б</a:t>
            </a:r>
            <a:r>
              <a:rPr sz="1800" spc="-55" dirty="0" err="1" smtClean="0">
                <a:latin typeface="Calibri"/>
                <a:cs typeface="Calibri"/>
              </a:rPr>
              <a:t>ю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ля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ан</a:t>
            </a:r>
            <a:r>
              <a:rPr sz="1800" spc="0" dirty="0" smtClean="0">
                <a:latin typeface="Calibri"/>
                <a:cs typeface="Calibri"/>
              </a:rPr>
              <a:t>»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</a:t>
            </a:r>
            <a:r>
              <a:rPr sz="1800" spc="-40" err="1" smtClean="0">
                <a:latin typeface="Calibri"/>
                <a:cs typeface="Calibri"/>
              </a:rPr>
              <a:t>о</a:t>
            </a:r>
            <a:r>
              <a:rPr sz="1800" spc="0" err="1" smtClean="0">
                <a:latin typeface="Calibri"/>
                <a:cs typeface="Calibri"/>
              </a:rPr>
              <a:t>л</a:t>
            </a:r>
            <a:r>
              <a:rPr sz="1800" spc="-15" err="1" smtClean="0">
                <a:latin typeface="Calibri"/>
                <a:cs typeface="Calibri"/>
              </a:rPr>
              <a:t>о</a:t>
            </a:r>
            <a:r>
              <a:rPr sz="1800" spc="-3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е</a:t>
            </a:r>
            <a:r>
              <a:rPr sz="1800" spc="10" err="1" smtClean="0">
                <a:latin typeface="Calibri"/>
                <a:cs typeface="Calibri"/>
              </a:rPr>
              <a:t>н</a:t>
            </a:r>
            <a:r>
              <a:rPr sz="1800" spc="0" err="1" smtClean="0">
                <a:latin typeface="Calibri"/>
                <a:cs typeface="Calibri"/>
              </a:rPr>
              <a:t>ия</a:t>
            </a:r>
            <a:r>
              <a:rPr sz="1800" spc="-10" err="1" smtClean="0">
                <a:latin typeface="Calibri"/>
                <a:cs typeface="Calibri"/>
              </a:rPr>
              <a:t>м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решения Холмского городского поселения </a:t>
            </a:r>
            <a:r>
              <a:rPr sz="1800" spc="-5" smtClean="0">
                <a:latin typeface="Calibri"/>
                <a:cs typeface="Calibri"/>
              </a:rPr>
              <a:t>о</a:t>
            </a:r>
            <a:r>
              <a:rPr lang="ru-RU" sz="1800" spc="-5" dirty="0" smtClean="0">
                <a:latin typeface="Calibri"/>
                <a:cs typeface="Calibri"/>
              </a:rPr>
              <a:t>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-15" smtClean="0">
                <a:latin typeface="Calibri"/>
                <a:cs typeface="Calibri"/>
              </a:rPr>
              <a:t>т</a:t>
            </a:r>
            <a:r>
              <a:rPr sz="1800" spc="0" smtClean="0">
                <a:latin typeface="Calibri"/>
                <a:cs typeface="Calibri"/>
              </a:rPr>
              <a:t>е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 и основными показателями его исполнения.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</a:pPr>
            <a:endParaRPr sz="1200" dirty="0"/>
          </a:p>
          <a:p>
            <a:pPr marL="12700" marR="12700" indent="313690" algn="just">
              <a:lnSpc>
                <a:spcPct val="100000"/>
              </a:lnSpc>
            </a:pPr>
            <a:r>
              <a:rPr sz="1800" dirty="0" err="1" smtClean="0">
                <a:latin typeface="Calibri"/>
                <a:cs typeface="Calibri"/>
              </a:rPr>
              <a:t>Пр</a:t>
            </a:r>
            <a:r>
              <a:rPr sz="1800" spc="-2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та</a:t>
            </a:r>
            <a:r>
              <a:rPr sz="1800" spc="-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информ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ция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дназ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чена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ш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ро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круга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ль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ова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-15" dirty="0" err="1" smtClean="0">
                <a:latin typeface="Calibri"/>
                <a:cs typeface="Calibri"/>
              </a:rPr>
              <a:t>б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15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</a:t>
            </a:r>
            <a:r>
              <a:rPr sz="1800" spc="-2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лезна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ентам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огам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вр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дым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ем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0" dirty="0" err="1" smtClean="0">
                <a:latin typeface="Calibri"/>
                <a:cs typeface="Calibri"/>
              </a:rPr>
              <a:t>пен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ио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рам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угим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риям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ления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err="1" smtClean="0">
                <a:latin typeface="Calibri"/>
                <a:cs typeface="Calibri"/>
              </a:rPr>
              <a:t>к</a:t>
            </a:r>
            <a:r>
              <a:rPr sz="1800" spc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 </a:t>
            </a:r>
            <a:r>
              <a:rPr sz="1800" spc="0" err="1" smtClean="0">
                <a:latin typeface="Calibri"/>
                <a:cs typeface="Calibri"/>
              </a:rPr>
              <a:t>б</a:t>
            </a:r>
            <a:r>
              <a:rPr sz="1800" spc="-55" err="1" smtClean="0">
                <a:latin typeface="Calibri"/>
                <a:cs typeface="Calibri"/>
              </a:rPr>
              <a:t>ю</a:t>
            </a:r>
            <a:r>
              <a:rPr sz="1800" spc="0" err="1" smtClean="0">
                <a:latin typeface="Calibri"/>
                <a:cs typeface="Calibri"/>
              </a:rPr>
              <a:t>д</a:t>
            </a:r>
            <a:r>
              <a:rPr sz="1800" spc="-30" err="1" smtClean="0">
                <a:latin typeface="Calibri"/>
                <a:cs typeface="Calibri"/>
              </a:rPr>
              <a:t>ж</a:t>
            </a:r>
            <a:r>
              <a:rPr sz="1800" spc="-10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 </a:t>
            </a:r>
            <a:r>
              <a:rPr sz="1800" spc="-10" smtClean="0">
                <a:latin typeface="Calibri"/>
                <a:cs typeface="Calibri"/>
              </a:rPr>
              <a:t>з</a:t>
            </a:r>
            <a:r>
              <a:rPr sz="1800" spc="0" smtClean="0">
                <a:latin typeface="Calibri"/>
                <a:cs typeface="Calibri"/>
              </a:rPr>
              <a:t>атрагивает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sz="1800" spc="2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sz="1800" spc="-20" err="1" smtClean="0">
                <a:latin typeface="Calibri"/>
                <a:cs typeface="Calibri"/>
              </a:rPr>
              <a:t>т</a:t>
            </a:r>
            <a:r>
              <a:rPr sz="1800" spc="-25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ля</a:t>
            </a:r>
            <a:r>
              <a:rPr sz="1800" spc="-10" smtClean="0">
                <a:latin typeface="Calibri"/>
                <a:cs typeface="Calibri"/>
              </a:rPr>
              <a:t> </a:t>
            </a:r>
            <a:r>
              <a:rPr lang="ru-RU" spc="-10" dirty="0" smtClean="0">
                <a:latin typeface="Calibri"/>
                <a:cs typeface="Calibri"/>
              </a:rPr>
              <a:t> поселения.</a:t>
            </a:r>
            <a:endParaRPr sz="1200" dirty="0"/>
          </a:p>
          <a:p>
            <a:pPr marL="12700" marR="13335" indent="260350" algn="just">
              <a:lnSpc>
                <a:spcPct val="100000"/>
              </a:lnSpc>
            </a:pPr>
            <a:r>
              <a:rPr sz="1800" spc="-1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раждане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нало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щ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ки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треби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твенн</a:t>
            </a:r>
            <a:r>
              <a:rPr sz="1800" spc="10" dirty="0" err="1" smtClean="0">
                <a:latin typeface="Calibri"/>
                <a:cs typeface="Calibri"/>
              </a:rPr>
              <a:t>ы</a:t>
            </a:r>
            <a:r>
              <a:rPr sz="1800" spc="0" dirty="0" err="1" smtClean="0">
                <a:latin typeface="Calibri"/>
                <a:cs typeface="Calibri"/>
              </a:rPr>
              <a:t>х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40" dirty="0" err="1" smtClean="0">
                <a:latin typeface="Calibri"/>
                <a:cs typeface="Calibri"/>
              </a:rPr>
              <a:t>б</a:t>
            </a:r>
            <a:r>
              <a:rPr sz="1800" spc="0" dirty="0" err="1" smtClean="0">
                <a:latin typeface="Calibri"/>
                <a:cs typeface="Calibri"/>
              </a:rPr>
              <a:t>лаг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лж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быть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увер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пер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мые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ас</a:t>
            </a:r>
            <a:r>
              <a:rPr sz="1800" spc="-10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оря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ие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ль</a:t>
            </a:r>
            <a:r>
              <a:rPr sz="1800" spc="-2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у</a:t>
            </a:r>
            <a:r>
              <a:rPr sz="1800" spc="-15" dirty="0" err="1" smtClean="0">
                <a:latin typeface="Calibri"/>
                <a:cs typeface="Calibri"/>
              </a:rPr>
              <a:t>ют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про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эфф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кти</a:t>
            </a:r>
            <a:r>
              <a:rPr sz="1800" spc="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но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прин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ят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онкрет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ые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-60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8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таты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0" dirty="0" err="1" smtClean="0">
                <a:latin typeface="Calibri"/>
                <a:cs typeface="Calibri"/>
              </a:rPr>
              <a:t>ества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 </a:t>
            </a:r>
            <a:r>
              <a:rPr sz="1800" spc="-20" dirty="0" err="1" smtClean="0">
                <a:latin typeface="Calibri"/>
                <a:cs typeface="Calibri"/>
              </a:rPr>
              <a:t>це</a:t>
            </a:r>
            <a:r>
              <a:rPr sz="1800" spc="0" dirty="0" err="1" smtClean="0">
                <a:latin typeface="Calibri"/>
                <a:cs typeface="Calibri"/>
              </a:rPr>
              <a:t>ло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-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се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-15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3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лове</a:t>
            </a:r>
            <a:r>
              <a:rPr sz="1800" spc="-1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1"/>
              </a:spcBef>
            </a:pPr>
            <a:endParaRPr sz="1200" dirty="0"/>
          </a:p>
          <a:p>
            <a:pPr marL="12700" marR="14604" indent="260350" algn="just">
              <a:lnSpc>
                <a:spcPct val="100000"/>
              </a:lnSpc>
            </a:pPr>
            <a:r>
              <a:rPr sz="1800" spc="-5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тар</a:t>
            </a:r>
            <a:r>
              <a:rPr sz="1800" spc="1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ли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туп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оня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граждан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фо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ме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2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аза</a:t>
            </a:r>
            <a:r>
              <a:rPr sz="1800" spc="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основные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парам</a:t>
            </a:r>
            <a:r>
              <a:rPr sz="1800" spc="-10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тры</a:t>
            </a:r>
            <a:r>
              <a:rPr sz="1800" spc="15" smtClean="0">
                <a:latin typeface="Calibri"/>
                <a:cs typeface="Calibri"/>
              </a:rPr>
              <a:t>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0" smtClean="0">
                <a:latin typeface="Calibri"/>
                <a:cs typeface="Calibri"/>
              </a:rPr>
              <a:t>та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</a:t>
            </a:r>
            <a:r>
              <a:rPr sz="1800" spc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4425315">
              <a:lnSpc>
                <a:spcPct val="100000"/>
              </a:lnSpc>
              <a:spcBef>
                <a:spcPts val="60"/>
              </a:spcBef>
              <a:tabLst>
                <a:tab pos="6127750" algn="l"/>
              </a:tabLst>
            </a:pP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Здраво</a:t>
            </a:r>
            <a:r>
              <a:rPr sz="1600" spc="-40" dirty="0" err="1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хране</a:t>
            </a:r>
            <a:r>
              <a:rPr sz="1600" spc="-20" dirty="0" err="1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ие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	</a:t>
            </a:r>
            <a:r>
              <a:rPr lang="ru-RU" sz="1600" spc="-10" dirty="0" smtClean="0">
                <a:solidFill>
                  <a:srgbClr val="A6A6A6"/>
                </a:solidFill>
                <a:latin typeface="Calibri"/>
                <a:cs typeface="Calibri"/>
              </a:rPr>
              <a:t>Администрация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78253" y="5276596"/>
            <a:ext cx="1168416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ru-RU" sz="2000" dirty="0" smtClean="0">
                <a:solidFill>
                  <a:srgbClr val="A6A6A6"/>
                </a:solidFill>
                <a:latin typeface="Calibri"/>
                <a:cs typeface="Calibri"/>
              </a:rPr>
              <a:t>Решение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80457" y="5276596"/>
            <a:ext cx="1438910" cy="81724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8895">
              <a:lnSpc>
                <a:spcPct val="100000"/>
              </a:lnSpc>
            </a:pPr>
            <a:r>
              <a:rPr sz="2000" spc="-14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раждане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3770"/>
              </a:lnSpc>
            </a:pPr>
            <a:r>
              <a:rPr sz="3200" b="1" smtClean="0">
                <a:latin typeface="Calibri"/>
                <a:cs typeface="Calibri"/>
              </a:rPr>
              <a:t>Б</a:t>
            </a:r>
            <a:r>
              <a:rPr sz="3200" b="1" spc="-95" smtClean="0">
                <a:latin typeface="Calibri"/>
                <a:cs typeface="Calibri"/>
              </a:rPr>
              <a:t>ю</a:t>
            </a:r>
            <a:r>
              <a:rPr sz="3200" b="1" spc="0" smtClean="0">
                <a:latin typeface="Calibri"/>
                <a:cs typeface="Calibri"/>
              </a:rPr>
              <a:t>д</a:t>
            </a:r>
            <a:r>
              <a:rPr sz="3200" b="1" spc="-55" smtClean="0">
                <a:latin typeface="Calibri"/>
                <a:cs typeface="Calibri"/>
              </a:rPr>
              <a:t>ж</a:t>
            </a:r>
            <a:r>
              <a:rPr sz="3200" b="1" spc="-20" smtClean="0">
                <a:latin typeface="Calibri"/>
                <a:cs typeface="Calibri"/>
              </a:rPr>
              <a:t>е</a:t>
            </a:r>
            <a:r>
              <a:rPr sz="3200" b="1" spc="0" smtClean="0">
                <a:latin typeface="Calibri"/>
                <a:cs typeface="Calibri"/>
              </a:rPr>
              <a:t>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51344" y="5327396"/>
            <a:ext cx="1177925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Образование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63536" y="5724956"/>
            <a:ext cx="125222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3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lang="ru-RU" sz="2000" spc="-135" dirty="0" smtClean="0">
                <a:solidFill>
                  <a:srgbClr val="A6A6A6"/>
                </a:solidFill>
                <a:latin typeface="Calibri"/>
                <a:cs typeface="Calibri"/>
              </a:rPr>
              <a:t>лава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5303" y="6069380"/>
            <a:ext cx="101028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Ф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на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сы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8096" y="6120180"/>
            <a:ext cx="781050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5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65" smtClean="0">
                <a:solidFill>
                  <a:srgbClr val="A6A6A6"/>
                </a:solidFill>
                <a:latin typeface="Calibri"/>
                <a:cs typeface="Calibri"/>
              </a:rPr>
              <a:t>у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</a:t>
            </a:r>
            <a:r>
              <a:rPr sz="1600" spc="-75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тура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94145" y="6069380"/>
            <a:ext cx="2060575" cy="6223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Э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оном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2000">
              <a:latin typeface="Calibri"/>
              <a:cs typeface="Calibri"/>
            </a:endParaRPr>
          </a:p>
          <a:p>
            <a:pPr marL="169545">
              <a:lnSpc>
                <a:spcPct val="100000"/>
              </a:lnSpc>
              <a:spcBef>
                <a:spcPts val="400"/>
              </a:spcBef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Социал</a:t>
            </a:r>
            <a:r>
              <a:rPr sz="1600" spc="-20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ная</a:t>
            </a:r>
            <a:r>
              <a:rPr sz="1600" spc="10" smtClean="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п</a:t>
            </a:r>
            <a:r>
              <a:rPr sz="1600" spc="-40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ли</a:t>
            </a:r>
            <a:r>
              <a:rPr sz="1600" spc="-5" smtClean="0">
                <a:solidFill>
                  <a:srgbClr val="A6A6A6"/>
                </a:solidFill>
                <a:latin typeface="Calibri"/>
                <a:cs typeface="Calibri"/>
              </a:rPr>
              <a:t>т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1600" spc="-35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17490" y="6374180"/>
            <a:ext cx="146494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Пр</a:t>
            </a:r>
            <a:r>
              <a:rPr sz="2000" spc="-20" smtClean="0">
                <a:solidFill>
                  <a:srgbClr val="A6A6A6"/>
                </a:solidFill>
                <a:latin typeface="Calibri"/>
                <a:cs typeface="Calibri"/>
              </a:rPr>
              <a:t>е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дприятия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043427" y="5634228"/>
            <a:ext cx="979931" cy="4145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180000"/>
            <a:ext cx="9144000" cy="54869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latin typeface="+mj-lt"/>
                <a:ea typeface="+mj-ea"/>
                <a:cs typeface="+mj-cs"/>
              </a:rPr>
              <a:t>Что такое «Бюджет для граждан»?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415184"/>
              </p:ext>
            </p:extLst>
          </p:nvPr>
        </p:nvGraphicFramePr>
        <p:xfrm>
          <a:off x="117414" y="1139692"/>
          <a:ext cx="8883078" cy="4918244"/>
        </p:xfrm>
        <a:graphic>
          <a:graphicData uri="http://schemas.openxmlformats.org/drawingml/2006/table">
            <a:tbl>
              <a:tblPr/>
              <a:tblGrid>
                <a:gridCol w="5406670"/>
                <a:gridCol w="1156939"/>
                <a:gridCol w="1156939"/>
                <a:gridCol w="1162530"/>
              </a:tblGrid>
              <a:tr h="3463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показатель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2017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 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2018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0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оценка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845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Численность постоянного населения (среднегодовая), тыс. человек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3,44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3,44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3,44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Объем валового регионального продукта,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млн.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405,4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231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Ввод в действие жилых домов,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кв.м.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Средний размер назначенных пенсий (на конец года),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11519,33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11519,33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11519,33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845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Среднемесячная заработная плата одного работника, тыс.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Величина прожиточного минимума,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10751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10751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10751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Среднедушевые денежные доходы,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50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Уровень безработицы, %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0" y="-1"/>
            <a:ext cx="9144000" cy="1347759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ea typeface="+mj-ea"/>
                <a:cs typeface="+mj-cs"/>
              </a:rPr>
              <a:t>Основные показатели социально-экономического развития Холмского городского поселения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496" y="548680"/>
            <a:ext cx="1731264" cy="1731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40140" y="551687"/>
            <a:ext cx="403859" cy="521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2780" y="1313688"/>
            <a:ext cx="522731" cy="5212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744350"/>
              </p:ext>
            </p:extLst>
          </p:nvPr>
        </p:nvGraphicFramePr>
        <p:xfrm>
          <a:off x="245172" y="2342514"/>
          <a:ext cx="8647308" cy="4149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6535"/>
                <a:gridCol w="1389969"/>
                <a:gridCol w="1450402"/>
                <a:gridCol w="1450402"/>
              </a:tblGrid>
              <a:tr h="480440">
                <a:tc>
                  <a:txBody>
                    <a:bodyPr/>
                    <a:lstStyle/>
                    <a:p>
                      <a:pPr marL="0" indent="0" algn="ctr"/>
                      <a:endParaRPr sz="1800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err="1" smtClean="0">
                          <a:latin typeface="+mn-lt"/>
                          <a:cs typeface="Arial"/>
                        </a:rPr>
                        <a:t>заплани-ровано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исполнено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Темп роста к 201</a:t>
                      </a:r>
                      <a:r>
                        <a:rPr lang="en-US" sz="1800" b="1" dirty="0" smtClean="0">
                          <a:latin typeface="+mn-lt"/>
                          <a:cs typeface="Arial"/>
                        </a:rPr>
                        <a:t>6</a:t>
                      </a: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 году, % 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DE4"/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20773,0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20595,2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189,2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6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smtClean="0">
                          <a:latin typeface="+mn-lt"/>
                          <a:cs typeface="Arial"/>
                        </a:rPr>
                        <a:t>из</a:t>
                      </a:r>
                      <a:r>
                        <a:rPr sz="1800" spc="-2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ни</a:t>
                      </a:r>
                      <a:r>
                        <a:rPr sz="1800" spc="-10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: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41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Н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нен</a:t>
                      </a:r>
                      <a:r>
                        <a:rPr sz="1800" b="1" spc="-10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5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ды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5138,1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6030,0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105,4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7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Без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5" smtClean="0">
                          <a:latin typeface="+mn-lt"/>
                          <a:cs typeface="Arial"/>
                        </a:rPr>
                        <a:t>з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мездные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у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ения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15634,9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14565,2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281,9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56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3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22037,8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9045,2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90,4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7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III.</a:t>
                      </a:r>
                      <a:r>
                        <a:rPr sz="1800" b="1" spc="-3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-), пр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(+)</a:t>
                      </a:r>
                      <a:endParaRPr sz="180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-1264,8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11550,0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1776">
                <a:tc>
                  <a:txBody>
                    <a:bodyPr/>
                    <a:lstStyle/>
                    <a:p>
                      <a:pPr marL="0" marR="577215" indent="0" algn="l">
                        <a:lnSpc>
                          <a:spcPct val="100000"/>
                        </a:lnSpc>
                      </a:pPr>
                      <a:r>
                        <a:rPr sz="1800" b="1" spc="-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V</a:t>
                      </a:r>
                      <a:r>
                        <a:rPr sz="1800" b="1" spc="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Ис</a:t>
                      </a:r>
                      <a:r>
                        <a:rPr sz="1800" b="1" spc="-6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чни</a:t>
                      </a:r>
                      <a:r>
                        <a:rPr sz="1800" b="1" spc="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к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4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инанс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1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ания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та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1264,8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- 11550,0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0" y="0"/>
            <a:ext cx="9144000" cy="936104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R="0" algn="ctr">
              <a:lnSpc>
                <a:spcPts val="2400"/>
              </a:lnSpc>
            </a:pPr>
            <a:r>
              <a:rPr lang="ru-RU" sz="2800" b="1" spc="-15" dirty="0" smtClean="0">
                <a:cs typeface="Trebuchet MS"/>
              </a:rPr>
              <a:t>Ос</a:t>
            </a:r>
            <a:r>
              <a:rPr lang="ru-RU" sz="2800" b="1" spc="-25" dirty="0" smtClean="0">
                <a:cs typeface="Trebuchet MS"/>
              </a:rPr>
              <a:t>н</a:t>
            </a:r>
            <a:r>
              <a:rPr lang="ru-RU" sz="2800" b="1" spc="-15" dirty="0" smtClean="0">
                <a:cs typeface="Trebuchet MS"/>
              </a:rPr>
              <a:t>овн</a:t>
            </a:r>
            <a:r>
              <a:rPr lang="ru-RU" sz="2800" b="1" spc="-30" dirty="0" smtClean="0">
                <a:cs typeface="Trebuchet MS"/>
              </a:rPr>
              <a:t>ы</a:t>
            </a:r>
            <a:r>
              <a:rPr lang="ru-RU" sz="2800" b="1" spc="-15" dirty="0" smtClean="0">
                <a:cs typeface="Trebuchet MS"/>
              </a:rPr>
              <a:t>е</a:t>
            </a:r>
            <a:r>
              <a:rPr lang="ru-RU" sz="2800" b="1" spc="15" dirty="0" smtClean="0">
                <a:cs typeface="Trebuchet MS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показатели исполнения  бюджета Холмского городского поселения в 2018 году</a:t>
            </a:r>
            <a:endParaRPr lang="ru-RU" sz="2800" b="1" spc="-15" dirty="0" smtClean="0">
              <a:cs typeface="Trebuchet M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56207" y="1844824"/>
            <a:ext cx="1787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31470" algn="r">
              <a:lnSpc>
                <a:spcPct val="100000"/>
              </a:lnSpc>
            </a:pPr>
            <a:r>
              <a:rPr lang="ru-RU" spc="-10" dirty="0" smtClean="0">
                <a:cs typeface="Arial"/>
              </a:rPr>
              <a:t>(тыс.</a:t>
            </a:r>
            <a:r>
              <a:rPr lang="ru-RU" spc="20" dirty="0" smtClean="0">
                <a:cs typeface="Arial"/>
              </a:rPr>
              <a:t> </a:t>
            </a:r>
            <a:r>
              <a:rPr lang="ru-RU" spc="-25" dirty="0" smtClean="0">
                <a:cs typeface="Arial"/>
              </a:rPr>
              <a:t>р</a:t>
            </a:r>
            <a:r>
              <a:rPr lang="ru-RU" spc="-20" dirty="0" smtClean="0">
                <a:cs typeface="Arial"/>
              </a:rPr>
              <a:t>у</a:t>
            </a:r>
            <a:r>
              <a:rPr lang="ru-RU" spc="-85" dirty="0" smtClean="0">
                <a:cs typeface="Arial"/>
              </a:rPr>
              <a:t>б</a:t>
            </a:r>
            <a:r>
              <a:rPr lang="ru-RU" spc="-10" dirty="0" smtClean="0">
                <a:cs typeface="Arial"/>
              </a:rPr>
              <a:t>лей)</a:t>
            </a:r>
            <a:endParaRPr lang="ru-RU" dirty="0">
              <a:cs typeface="Arial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215856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показатели исполнения  бюджета Холмского городского поселения по годам,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9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206973"/>
              </p:ext>
            </p:extLst>
          </p:nvPr>
        </p:nvGraphicFramePr>
        <p:xfrm>
          <a:off x="153927" y="1201706"/>
          <a:ext cx="8872659" cy="5367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ая выноска 4"/>
          <p:cNvSpPr/>
          <p:nvPr/>
        </p:nvSpPr>
        <p:spPr bwMode="auto">
          <a:xfrm>
            <a:off x="5265747" y="2333611"/>
            <a:ext cx="1336658" cy="474668"/>
          </a:xfrm>
          <a:prstGeom prst="wedgeRectCallout">
            <a:avLst>
              <a:gd name="adj1" fmla="val 26758"/>
              <a:gd name="adj2" fmla="val 75546"/>
            </a:avLst>
          </a:prstGeom>
          <a:noFill/>
          <a:ln w="254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latin typeface="Calibri" pitchFamily="34" charset="0"/>
              </a:rPr>
              <a:t>189,2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%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к уровню 2017 г.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 bwMode="auto">
          <a:xfrm>
            <a:off x="8064388" y="1736811"/>
            <a:ext cx="972108" cy="596799"/>
          </a:xfrm>
          <a:prstGeom prst="wedgeRectCallout">
            <a:avLst>
              <a:gd name="adj1" fmla="val -31958"/>
              <a:gd name="adj2" fmla="val 75575"/>
            </a:avLst>
          </a:prstGeom>
          <a:noFill/>
          <a:ln w="254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90,4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%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к уровню 2017 г.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доходной части бюджета городского поселения за 2018 год,     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547331"/>
              </p:ext>
            </p:extLst>
          </p:nvPr>
        </p:nvGraphicFramePr>
        <p:xfrm>
          <a:off x="148463" y="1018315"/>
          <a:ext cx="8847074" cy="5664968"/>
        </p:xfrm>
        <a:graphic>
          <a:graphicData uri="http://schemas.openxmlformats.org/drawingml/2006/table">
            <a:tbl>
              <a:tblPr/>
              <a:tblGrid>
                <a:gridCol w="4831313"/>
                <a:gridCol w="1182419"/>
                <a:gridCol w="1338586"/>
                <a:gridCol w="1494756"/>
              </a:tblGrid>
              <a:tr h="5024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Показатель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ровано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исполнено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исполнения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626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Налоговые доходы,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4853,3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5596,8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115,3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626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1065,6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1210,2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113,6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2797,7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3145,9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112,4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4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735,0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971,4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132,2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физических лиц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269,3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173,7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3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284,8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433,2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152,1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626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15634,9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14565,2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93,2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1698,0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1698,0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субсидии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12943,8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12641,8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субвенции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193,1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61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трансферты, передаваемые бюджетам городских поселений на финансовое обеспечение дорожной деятельности в отношении автомобильных дорог общего пользования местного значения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8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ВСЕГО: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20773,0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20595,2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791580" y="0"/>
            <a:ext cx="8130746" cy="853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 anchorCtr="0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Динамика доходов  бюджета городского поселения, тыс. рублей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29" name="Диаграмма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3442765"/>
              </p:ext>
            </p:extLst>
          </p:nvPr>
        </p:nvGraphicFramePr>
        <p:xfrm>
          <a:off x="263466" y="982629"/>
          <a:ext cx="8507529" cy="5549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734423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Налоговые и неналоговые доходы бюджета городского поселения в 2018 году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object 4"/>
          <p:cNvSpPr txBox="1"/>
          <p:nvPr/>
        </p:nvSpPr>
        <p:spPr>
          <a:xfrm rot="16200000">
            <a:off x="-648326" y="2493150"/>
            <a:ext cx="1476164" cy="17951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ru-RU" sz="1000" b="1" dirty="0" smtClean="0">
                <a:latin typeface="Calibri"/>
                <a:cs typeface="Calibri"/>
              </a:rPr>
              <a:t>тыс. рублей</a:t>
            </a:r>
            <a:endParaRPr sz="1000" dirty="0">
              <a:latin typeface="Calibri"/>
              <a:cs typeface="Calibri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38196054"/>
              </p:ext>
            </p:extLst>
          </p:nvPr>
        </p:nvGraphicFramePr>
        <p:xfrm>
          <a:off x="4572000" y="727038"/>
          <a:ext cx="4428492" cy="5726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16016" y="764704"/>
            <a:ext cx="4284476" cy="7386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Структура налоговых и неналоговых доходов  бюджета поселения за 2018 год в разрезе доходных источников (тыс.рублей, % в общей сумме доходов)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7524" y="764704"/>
            <a:ext cx="4284476" cy="7386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Динамика поступлений по налоговым и неналоговым доходам  бюджета поселения с 2016 года (тыс.рублей)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74252477"/>
              </p:ext>
            </p:extLst>
          </p:nvPr>
        </p:nvGraphicFramePr>
        <p:xfrm>
          <a:off x="190440" y="1566837"/>
          <a:ext cx="4418073" cy="4783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0"/>
            <a:ext cx="9144001" cy="63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направления расходов  бюджета городского поселения в 2018 году,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938566795"/>
              </p:ext>
            </p:extLst>
          </p:nvPr>
        </p:nvGraphicFramePr>
        <p:xfrm>
          <a:off x="0" y="1055655"/>
          <a:ext cx="8990073" cy="483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91072" y="5025433"/>
            <a:ext cx="328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libri" pitchFamily="34" charset="0"/>
              </a:rPr>
              <a:t>Всего – 9045,2 тыс. рублей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2804" y="6057936"/>
            <a:ext cx="5609138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7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Calibri" pitchFamily="34" charset="0"/>
              </a:rPr>
              <a:t>Процент</a:t>
            </a:r>
            <a:r>
              <a:rPr lang="en-US" sz="1600" b="1" dirty="0" smtClean="0">
                <a:latin typeface="Calibri" pitchFamily="34" charset="0"/>
              </a:rPr>
              <a:t> </a:t>
            </a:r>
            <a:r>
              <a:rPr lang="ru-RU" sz="1600" b="1" dirty="0" smtClean="0">
                <a:latin typeface="Calibri" pitchFamily="34" charset="0"/>
              </a:rPr>
              <a:t>исполнения в 2018г.:  – 41,0 %</a:t>
            </a:r>
          </a:p>
          <a:p>
            <a:r>
              <a:rPr lang="ru-RU" sz="1600" b="1" dirty="0" smtClean="0">
                <a:latin typeface="Calibri" pitchFamily="34" charset="0"/>
              </a:rPr>
              <a:t>		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/>
      </a:spPr>
      <a:bodyPr vert="horz" anchor="ctr">
        <a:noAutofit/>
      </a:bodyPr>
      <a:lstStyle>
        <a:defPPr algn="ctr">
          <a:defRPr sz="1800" b="1" dirty="0" smtClean="0">
            <a:solidFill>
              <a:schemeClr val="tx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4852</TotalTime>
  <Words>1383</Words>
  <Application>Microsoft Office PowerPoint</Application>
  <PresentationFormat>Экран (4:3)</PresentationFormat>
  <Paragraphs>434</Paragraphs>
  <Slides>16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Давыдов Сергей Игоревич</dc:creator>
  <cp:lastModifiedBy>KF_BUH</cp:lastModifiedBy>
  <cp:revision>574</cp:revision>
  <cp:lastPrinted>2018-03-27T09:33:14Z</cp:lastPrinted>
  <dcterms:created xsi:type="dcterms:W3CDTF">2013-11-11T10:07:08Z</dcterms:created>
  <dcterms:modified xsi:type="dcterms:W3CDTF">2019-04-15T06:04:34Z</dcterms:modified>
</cp:coreProperties>
</file>