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2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2" r:id="rId14"/>
    <p:sldId id="423" r:id="rId15"/>
    <p:sldId id="425" r:id="rId16"/>
    <p:sldId id="426" r:id="rId17"/>
    <p:sldId id="427" r:id="rId18"/>
    <p:sldId id="428" r:id="rId19"/>
    <p:sldId id="429" r:id="rId20"/>
    <p:sldId id="430" r:id="rId21"/>
    <p:sldId id="433" r:id="rId22"/>
    <p:sldId id="445" r:id="rId23"/>
    <p:sldId id="434" r:id="rId24"/>
    <p:sldId id="437" r:id="rId25"/>
    <p:sldId id="467" r:id="rId26"/>
    <p:sldId id="468" r:id="rId27"/>
    <p:sldId id="469" r:id="rId28"/>
    <p:sldId id="438" r:id="rId29"/>
    <p:sldId id="358" r:id="rId30"/>
    <p:sldId id="360" r:id="rId31"/>
    <p:sldId id="384" r:id="rId32"/>
    <p:sldId id="441" r:id="rId33"/>
    <p:sldId id="443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6E61"/>
    <a:srgbClr val="A4E9F2"/>
    <a:srgbClr val="FFC901"/>
    <a:srgbClr val="E1CE9D"/>
    <a:srgbClr val="F2EAD6"/>
    <a:srgbClr val="FAF8F0"/>
    <a:srgbClr val="F9F6EB"/>
    <a:srgbClr val="A17367"/>
    <a:srgbClr val="FDD903"/>
    <a:srgbClr val="FEEC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76" autoAdjust="0"/>
    <p:restoredTop sz="91043" autoAdjust="0"/>
  </p:normalViewPr>
  <p:slideViewPr>
    <p:cSldViewPr>
      <p:cViewPr>
        <p:scale>
          <a:sx n="90" d="100"/>
          <a:sy n="90" d="100"/>
        </p:scale>
        <p:origin x="-8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73;&#1102;&#1076;&#1078;&#1077;&#1090;%202017\&#1076;&#1083;&#1103;%20&#1073;&#1102;&#1076;&#1078;.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73;&#1102;&#1076;&#1078;&#1077;&#1090;%202017\&#1076;&#1083;&#1103;%20&#1073;&#1102;&#1076;&#1078;.&#1076;&#1083;&#1103;%20&#1075;&#1088;&#1072;&#1078;&#1076;&#1072;&#108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xx\&#1052;&#1086;&#1080;%20&#1076;&#1086;&#1082;&#1091;&#1084;&#1077;&#1085;&#1090;&#1099;\&#1043;&#1040;&#1051;&#1071;\&#1073;&#1102;&#1076;&#1078;&#1077;&#1090;%202017\&#1076;&#1083;&#1103;%20&#1073;&#1102;&#1076;&#1078;.&#1076;&#1083;&#1103;%20&#1075;&#1088;&#1072;&#1078;&#1076;&#1072;&#108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73;&#1102;&#1076;&#1078;&#1077;&#1090;%202017\&#1076;&#1083;&#1103;%20&#1073;&#1102;&#1076;&#1078;.&#1076;&#1083;&#1103;%20&#1075;&#1088;&#1072;&#1078;&#1076;&#1072;&#108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73;&#1102;&#1076;&#1078;&#1077;&#1090;%202017\&#1076;&#1083;&#1103;%20&#1073;&#1102;&#1076;&#1078;.&#1076;&#1083;&#1103;%20&#1075;&#1088;&#1072;&#1078;&#1076;&#1072;&#108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73;&#1102;&#1076;&#1078;&#1077;&#1090;%202017\&#1076;&#1083;&#1103;%20&#1073;&#1102;&#1076;&#1078;.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Лист1!$C$13</c:f>
              <c:strCache>
                <c:ptCount val="1"/>
                <c:pt idx="0">
                  <c:v>тыс.рублей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Лист1!$A$14:$B$19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Продажа земли</c:v>
                </c:pt>
              </c:strCache>
            </c:strRef>
          </c:cat>
          <c:val>
            <c:numRef>
              <c:f>Лист1!$C$14:$C$19</c:f>
              <c:numCache>
                <c:formatCode>General</c:formatCode>
                <c:ptCount val="6"/>
                <c:pt idx="0">
                  <c:v>2700</c:v>
                </c:pt>
                <c:pt idx="1">
                  <c:v>1400</c:v>
                </c:pt>
                <c:pt idx="2">
                  <c:v>250</c:v>
                </c:pt>
                <c:pt idx="3">
                  <c:v>680</c:v>
                </c:pt>
                <c:pt idx="4">
                  <c:v>300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Лист1!$D$13</c:f>
              <c:strCache>
                <c:ptCount val="1"/>
              </c:strCache>
            </c:strRef>
          </c:tx>
          <c:explosion val="25"/>
          <c:dLbls>
            <c:showPercent val="1"/>
          </c:dLbls>
          <c:cat>
            <c:strRef>
              <c:f>Лист1!$A$14:$B$19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Продажа земли</c:v>
                </c:pt>
              </c:strCache>
            </c:strRef>
          </c:cat>
          <c:val>
            <c:numRef>
              <c:f>Лист1!$D$14:$D$19</c:f>
              <c:numCache>
                <c:formatCode>General</c:formatCode>
                <c:ptCount val="6"/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1"/>
          <c:order val="1"/>
          <c:explosion val="25"/>
          <c:dLbls>
            <c:showPercent val="1"/>
          </c:dLbls>
          <c:cat>
            <c:strRef>
              <c:f>Лист1!$H$14:$H$19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Продажа земли</c:v>
                </c:pt>
              </c:strCache>
            </c:strRef>
          </c:cat>
          <c:val>
            <c:numRef>
              <c:f>Лист1!$J$14:$J$19</c:f>
              <c:numCache>
                <c:formatCode>General</c:formatCode>
                <c:ptCount val="6"/>
                <c:pt idx="0">
                  <c:v>2500</c:v>
                </c:pt>
                <c:pt idx="1">
                  <c:v>1458.7</c:v>
                </c:pt>
                <c:pt idx="2">
                  <c:v>250</c:v>
                </c:pt>
                <c:pt idx="3">
                  <c:v>690</c:v>
                </c:pt>
                <c:pt idx="4">
                  <c:v>273</c:v>
                </c:pt>
                <c:pt idx="5">
                  <c:v>57</c:v>
                </c:pt>
              </c:numCache>
            </c:numRef>
          </c:val>
        </c:ser>
        <c:ser>
          <c:idx val="2"/>
          <c:order val="2"/>
          <c:explosion val="25"/>
          <c:dLbls>
            <c:showPercent val="1"/>
          </c:dLbls>
          <c:cat>
            <c:strRef>
              <c:f>Лист1!$H$14:$H$19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Продажа земли</c:v>
                </c:pt>
              </c:strCache>
            </c:strRef>
          </c:cat>
          <c:val>
            <c:numRef>
              <c:f>Лист1!$K$14:$K$19</c:f>
              <c:numCache>
                <c:formatCode>General</c:formatCode>
                <c:ptCount val="6"/>
                <c:pt idx="0">
                  <c:v>47.8</c:v>
                </c:pt>
                <c:pt idx="1">
                  <c:v>27.9</c:v>
                </c:pt>
                <c:pt idx="2">
                  <c:v>4.8</c:v>
                </c:pt>
                <c:pt idx="3">
                  <c:v>13.2</c:v>
                </c:pt>
                <c:pt idx="4">
                  <c:v>5.2</c:v>
                </c:pt>
                <c:pt idx="5">
                  <c:v>1.1000000000000001</c:v>
                </c:pt>
              </c:numCache>
            </c:numRef>
          </c:val>
        </c:ser>
        <c:ser>
          <c:idx val="0"/>
          <c:order val="0"/>
          <c:explosion val="25"/>
          <c:dLbls>
            <c:showPercent val="1"/>
          </c:dLbls>
          <c:cat>
            <c:strRef>
              <c:f>Лист1!$H$14:$H$19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Продажа земли</c:v>
                </c:pt>
              </c:strCache>
            </c:strRef>
          </c:cat>
          <c:val>
            <c:numRef>
              <c:f>Лист1!$I$14:$I$19</c:f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Лист1!$A$13:$B$13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Лист1!$C$12:$L$12</c:f>
              <c:strCache>
                <c:ptCount val="9"/>
                <c:pt idx="0">
                  <c:v>план на 01.10.2016</c:v>
                </c:pt>
                <c:pt idx="3">
                  <c:v>ожидаемое исполнение</c:v>
                </c:pt>
                <c:pt idx="6">
                  <c:v>2017 год</c:v>
                </c:pt>
                <c:pt idx="7">
                  <c:v>2018 год</c:v>
                </c:pt>
                <c:pt idx="8">
                  <c:v>2019 год</c:v>
                </c:pt>
              </c:strCache>
            </c:strRef>
          </c:cat>
          <c:val>
            <c:numRef>
              <c:f>Лист1!$C$13:$L$13</c:f>
              <c:numCache>
                <c:formatCode>General</c:formatCode>
                <c:ptCount val="9"/>
                <c:pt idx="0">
                  <c:v>3930</c:v>
                </c:pt>
                <c:pt idx="3">
                  <c:v>5030</c:v>
                </c:pt>
                <c:pt idx="6">
                  <c:v>4898.7</c:v>
                </c:pt>
                <c:pt idx="7">
                  <c:v>4898.7</c:v>
                </c:pt>
                <c:pt idx="8">
                  <c:v>4898.7</c:v>
                </c:pt>
              </c:numCache>
            </c:numRef>
          </c:val>
        </c:ser>
        <c:ser>
          <c:idx val="1"/>
          <c:order val="1"/>
          <c:tx>
            <c:strRef>
              <c:f>Лист1!$A$14:$B$14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Лист1!$C$12:$L$12</c:f>
              <c:strCache>
                <c:ptCount val="9"/>
                <c:pt idx="0">
                  <c:v>план на 01.10.2016</c:v>
                </c:pt>
                <c:pt idx="3">
                  <c:v>ожидаемое исполнение</c:v>
                </c:pt>
                <c:pt idx="6">
                  <c:v>2017 год</c:v>
                </c:pt>
                <c:pt idx="7">
                  <c:v>2018 год</c:v>
                </c:pt>
                <c:pt idx="8">
                  <c:v>2019 год</c:v>
                </c:pt>
              </c:strCache>
            </c:strRef>
          </c:cat>
          <c:val>
            <c:numRef>
              <c:f>Лист1!$C$14:$L$14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Лист1!$A$15:$B$15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howVal val="1"/>
          </c:dLbls>
          <c:cat>
            <c:strRef>
              <c:f>Лист1!$C$12:$L$12</c:f>
              <c:strCache>
                <c:ptCount val="9"/>
                <c:pt idx="0">
                  <c:v>план на 01.10.2016</c:v>
                </c:pt>
                <c:pt idx="3">
                  <c:v>ожидаемое исполнение</c:v>
                </c:pt>
                <c:pt idx="6">
                  <c:v>2017 год</c:v>
                </c:pt>
                <c:pt idx="7">
                  <c:v>2018 год</c:v>
                </c:pt>
                <c:pt idx="8">
                  <c:v>2019 год</c:v>
                </c:pt>
              </c:strCache>
            </c:strRef>
          </c:cat>
          <c:val>
            <c:numRef>
              <c:f>Лист1!$C$15:$L$15</c:f>
              <c:numCache>
                <c:formatCode>General</c:formatCode>
                <c:ptCount val="9"/>
                <c:pt idx="0">
                  <c:v>416</c:v>
                </c:pt>
                <c:pt idx="3">
                  <c:v>340</c:v>
                </c:pt>
                <c:pt idx="6">
                  <c:v>330</c:v>
                </c:pt>
                <c:pt idx="7">
                  <c:v>330</c:v>
                </c:pt>
                <c:pt idx="8">
                  <c:v>330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02145408"/>
        <c:axId val="102167680"/>
        <c:axId val="0"/>
      </c:bar3DChart>
      <c:catAx>
        <c:axId val="102145408"/>
        <c:scaling>
          <c:orientation val="minMax"/>
        </c:scaling>
        <c:axPos val="b"/>
        <c:majorTickMark val="none"/>
        <c:tickLblPos val="nextTo"/>
        <c:crossAx val="102167680"/>
        <c:crosses val="autoZero"/>
        <c:auto val="1"/>
        <c:lblAlgn val="ctr"/>
        <c:lblOffset val="100"/>
      </c:catAx>
      <c:valAx>
        <c:axId val="102167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2145408"/>
        <c:crosses val="autoZero"/>
        <c:crossBetween val="between"/>
      </c:valAx>
    </c:plotArea>
    <c:legend>
      <c:legendPos val="t"/>
      <c:legendEntry>
        <c:idx val="1"/>
        <c:delete val="1"/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Лист2!$A$24:$C$24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numRef>
              <c:f>Лист2!$D$23:$H$23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Лист2!$D$24:$H$24</c:f>
              <c:numCache>
                <c:formatCode>General</c:formatCode>
                <c:ptCount val="5"/>
                <c:pt idx="0">
                  <c:v>3552.4</c:v>
                </c:pt>
                <c:pt idx="1">
                  <c:v>3447.8</c:v>
                </c:pt>
                <c:pt idx="2">
                  <c:v>3481.4</c:v>
                </c:pt>
                <c:pt idx="3">
                  <c:v>2269.5</c:v>
                </c:pt>
                <c:pt idx="4">
                  <c:v>2232.6</c:v>
                </c:pt>
              </c:numCache>
            </c:numRef>
          </c:val>
        </c:ser>
        <c:gapWidth val="75"/>
        <c:shape val="box"/>
        <c:axId val="103039744"/>
        <c:axId val="103041280"/>
        <c:axId val="0"/>
      </c:bar3DChart>
      <c:catAx>
        <c:axId val="103039744"/>
        <c:scaling>
          <c:orientation val="minMax"/>
        </c:scaling>
        <c:axPos val="b"/>
        <c:numFmt formatCode="General" sourceLinked="1"/>
        <c:majorTickMark val="none"/>
        <c:tickLblPos val="nextTo"/>
        <c:crossAx val="103041280"/>
        <c:crosses val="autoZero"/>
        <c:auto val="1"/>
        <c:lblAlgn val="ctr"/>
        <c:lblOffset val="100"/>
      </c:catAx>
      <c:valAx>
        <c:axId val="1030412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0303974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Лист2!$C$1</c:f>
              <c:strCache>
                <c:ptCount val="1"/>
                <c:pt idx="0">
                  <c:v>2017год</c:v>
                </c:pt>
              </c:strCache>
            </c:strRef>
          </c:tx>
          <c:dLbls>
            <c:dLbl>
              <c:idx val="0"/>
              <c:layout>
                <c:manualLayout>
                  <c:x val="-0.14239326334208224"/>
                  <c:y val="2.819918343540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1560,8</a:t>
                    </a:r>
                    <a:endParaRPr lang="ru-RU"/>
                  </a:p>
                  <a:p>
                    <a:r>
                      <a:rPr lang="ru-RU"/>
                      <a:t>44,8%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1742,0</a:t>
                    </a:r>
                    <a:endParaRPr lang="ru-RU"/>
                  </a:p>
                  <a:p>
                    <a:r>
                      <a:rPr lang="ru-RU"/>
                      <a:t>44,8%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178,6</a:t>
                    </a:r>
                    <a:endParaRPr lang="ru-RU"/>
                  </a:p>
                  <a:p>
                    <a:r>
                      <a:rPr lang="ru-RU"/>
                      <a:t>5,1%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Лист2!$A$2:$B$4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Лист2!$C$2:$C$4</c:f>
              <c:numCache>
                <c:formatCode>0.0</c:formatCode>
                <c:ptCount val="3"/>
                <c:pt idx="0" formatCode="General">
                  <c:v>1560.8</c:v>
                </c:pt>
                <c:pt idx="1">
                  <c:v>1742</c:v>
                </c:pt>
                <c:pt idx="2" formatCode="General">
                  <c:v>178.6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4297747156605437"/>
          <c:y val="0.78703986073838261"/>
          <c:w val="0.51404505686789215"/>
          <c:h val="0.12148529727409316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областного бюджета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7969,8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8710,1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400" b="1" baseline="0">
                    <a:latin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25078.2</c:v>
                </c:pt>
                <c:pt idx="1">
                  <c:v>26377.8</c:v>
                </c:pt>
              </c:numCache>
            </c:numRef>
          </c:val>
        </c:ser>
        <c:gapWidth val="74"/>
        <c:axId val="103132544"/>
        <c:axId val="103134336"/>
      </c:barChart>
      <c:catAx>
        <c:axId val="103132544"/>
        <c:scaling>
          <c:orientation val="minMax"/>
        </c:scaling>
        <c:axPos val="b"/>
        <c:tickLblPos val="nextTo"/>
        <c:crossAx val="103134336"/>
        <c:crosses val="autoZero"/>
        <c:auto val="1"/>
        <c:lblAlgn val="ctr"/>
        <c:lblOffset val="100"/>
      </c:catAx>
      <c:valAx>
        <c:axId val="103134336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03132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Лист2!$E$42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Лист2!$A$43:$D$50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молодежная политика  </c:v>
                </c:pt>
                <c:pt idx="6">
                  <c:v>культура</c:v>
                </c:pt>
                <c:pt idx="7">
                  <c:v>физическая культура</c:v>
                </c:pt>
              </c:strCache>
            </c:strRef>
          </c:cat>
          <c:val>
            <c:numRef>
              <c:f>Лист2!$E$43:$E$50</c:f>
              <c:numCache>
                <c:formatCode>General</c:formatCode>
                <c:ptCount val="8"/>
                <c:pt idx="0">
                  <c:v>61.1</c:v>
                </c:pt>
                <c:pt idx="1">
                  <c:v>178.6</c:v>
                </c:pt>
                <c:pt idx="2">
                  <c:v>78.900000000000006</c:v>
                </c:pt>
                <c:pt idx="3">
                  <c:v>3200.7</c:v>
                </c:pt>
                <c:pt idx="4">
                  <c:v>5141.8</c:v>
                </c:pt>
                <c:pt idx="5">
                  <c:v>4</c:v>
                </c:pt>
                <c:pt idx="6">
                  <c:v>25</c:v>
                </c:pt>
                <c:pt idx="7">
                  <c:v>20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3.2132545931758509E-2"/>
          <c:y val="0.62117520487295652"/>
          <c:w val="0.69406802274715651"/>
          <c:h val="0.36358680654153652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12/5/2016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12/5/2016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12/5/2016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городского поселения на 2017 год и на плановый период 2018 и 2019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2016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lang="ru-RU" sz="4800" b="1" spc="-5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ru-RU"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городского поселения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</a:t>
            </a:r>
            <a:r>
              <a:rPr lang="ru-RU" sz="2200" spc="-15" dirty="0" smtClean="0">
                <a:cs typeface="Calibri"/>
              </a:rPr>
              <a:t>и </a:t>
            </a:r>
            <a:r>
              <a:rPr sz="2200" spc="-15" smtClean="0">
                <a:cs typeface="Calibri"/>
              </a:rPr>
              <a:t>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муниципального района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7950" y="3448125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200" b="1" spc="-215" dirty="0" smtClean="0">
                <a:cs typeface="Calibri"/>
              </a:rPr>
              <a:t>Муниципальный 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200" b="1" spc="-215" dirty="0" smtClean="0">
                <a:cs typeface="Calibri"/>
              </a:rPr>
              <a:t>Муниципальный 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городского поселения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городского поселения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 бюджета городского поселения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</a:t>
            </a:r>
            <a:r>
              <a:rPr lang="ru-RU" dirty="0" smtClean="0">
                <a:solidFill>
                  <a:schemeClr val="tx1"/>
                </a:solidFill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</a:rPr>
              <a:t>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 бюджета Холмского городского поселения на 2017 год и на плановый </a:t>
            </a:r>
          </a:p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период 2018 и 2019 годов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9211986"/>
              </p:ext>
            </p:extLst>
          </p:nvPr>
        </p:nvGraphicFramePr>
        <p:xfrm>
          <a:off x="285720" y="2384884"/>
          <a:ext cx="8656349" cy="37556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94392"/>
                <a:gridCol w="1867561"/>
                <a:gridCol w="1697198"/>
                <a:gridCol w="1697198"/>
              </a:tblGrid>
              <a:tr h="381548">
                <a:tc row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дохода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 бюджета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2017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2018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036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1691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1458,7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1458,7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1458,7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981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налог с организаций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087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 налог с физических лиц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270,0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270,0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270,0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91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Доходы, получаемые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виде арендной платы за земельные участки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273,0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273,0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273,0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408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4824" y="2077106"/>
            <a:ext cx="1832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193909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2017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2018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2019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8710,1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7498,2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7461,3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5228,7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5228,7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5228,7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3481,4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2269,5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2232,6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8710,1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7498,2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7461,3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городского поселения на 2017 год и на плановый период 2018 и 2019 годов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на 2017 год и на плановый период 2018 и 2019 годов,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7722756"/>
              </p:ext>
            </p:extLst>
          </p:nvPr>
        </p:nvGraphicFramePr>
        <p:xfrm>
          <a:off x="142846" y="1071546"/>
          <a:ext cx="9001152" cy="557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813"/>
                <a:gridCol w="1193781"/>
                <a:gridCol w="1195655"/>
                <a:gridCol w="1196593"/>
                <a:gridCol w="1195655"/>
                <a:gridCol w="1195655"/>
              </a:tblGrid>
              <a:tr h="174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бюджете на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4346,0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3930,0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5030,0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уплаты акцизов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имущество физических лиц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367,0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получаемые в виде арендной платы за земельные участки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336,0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30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продажи земельных участков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30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30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3447,8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3447,8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3481,4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2269,5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2232,6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1367,1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1367,1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1560,8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1219,9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1183,0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873,0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1902,0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1742,0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871,0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871,0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  <a:tr h="18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6764,8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7793,8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8710,1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7498,2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7461,3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2016 год (оценка)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2017 год (прогноз)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2844" y="1428736"/>
          <a:ext cx="428628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572000" y="1357298"/>
          <a:ext cx="45720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городского поселения – </a:t>
            </a:r>
            <a:r>
              <a:rPr lang="ru-RU" spc="-10" dirty="0" smtClean="0">
                <a:cs typeface="Calibri"/>
              </a:rPr>
              <a:t>решение Совета депутатов Холмского городского поселения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поселения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городского поселения.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ласт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A6A6A6"/>
                </a:solidFill>
                <a:cs typeface="Calibri"/>
              </a:rPr>
              <a:t>За</a:t>
            </a:r>
            <a:r>
              <a:rPr sz="20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 бюджета ГОРОДСКОГО ПОСЕЛЕНИЯ,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57224" y="1500174"/>
          <a:ext cx="671517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</a:t>
            </a:r>
            <a:r>
              <a:rPr lang="en-US" sz="2800" b="1" kern="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2800" b="1" kern="0" dirty="0" smtClean="0">
                <a:latin typeface="Calibri" pitchFamily="34" charset="0"/>
                <a:ea typeface="+mj-ea"/>
                <a:cs typeface="+mj-cs"/>
              </a:rPr>
              <a:t>городского поселения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, тыс. рублей</a:t>
            </a:r>
          </a:p>
        </p:txBody>
      </p:sp>
      <p:pic>
        <p:nvPicPr>
          <p:cNvPr id="154626" name="Picture 2" descr="http://www.atlant-pravo.ru/upload/medialibrary/431/gerb_minfina_ministersva_finanso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4293096"/>
            <a:ext cx="1584176" cy="1930054"/>
          </a:xfrm>
          <a:prstGeom prst="rect">
            <a:avLst/>
          </a:prstGeom>
          <a:noFill/>
        </p:spPr>
      </p:pic>
      <p:pic>
        <p:nvPicPr>
          <p:cNvPr id="154628" name="Picture 4" descr="http://abali.ru/wp-content/uploads/2014/07/gerb_novgorodskoj_oblasti_Ab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929198"/>
            <a:ext cx="1609949" cy="1772816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 rot="1378955">
            <a:off x="2257176" y="5163627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142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72000" y="1357298"/>
          <a:ext cx="457200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Штриховая стрелка вправо 13"/>
          <p:cNvSpPr/>
          <p:nvPr/>
        </p:nvSpPr>
        <p:spPr>
          <a:xfrm rot="1378955">
            <a:off x="2240551" y="5151088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378955">
            <a:off x="2240552" y="5151088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1378955">
            <a:off x="2240551" y="5151088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378955">
            <a:off x="2240552" y="5151087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786314" y="5500702"/>
            <a:ext cx="978408" cy="55607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www.holmadmin.net/img/logo/logo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6143636" y="478632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128"/>
            <a:ext cx="9143999" cy="906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 бюджета городского поселения, тыс. рублей</a:t>
            </a: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947130" y="1080090"/>
          <a:ext cx="3618733" cy="383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/>
          <p:cNvSpPr txBox="1"/>
          <p:nvPr/>
        </p:nvSpPr>
        <p:spPr>
          <a:xfrm rot="20692328">
            <a:off x="2313874" y="1317974"/>
            <a:ext cx="84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109,3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390953" y="5093963"/>
            <a:ext cx="2641000" cy="124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448313" y="5072073"/>
          <a:ext cx="2520226" cy="112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5643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3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7498,2</a:t>
                      </a: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7461,3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Выгнутая вверх стрелка 40"/>
          <p:cNvSpPr/>
          <p:nvPr/>
        </p:nvSpPr>
        <p:spPr bwMode="auto">
          <a:xfrm rot="21198695">
            <a:off x="2251963" y="1131103"/>
            <a:ext cx="1012590" cy="519339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429124" y="1357298"/>
          <a:ext cx="45720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1691680" y="5157192"/>
            <a:ext cx="7200800" cy="576064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bIns="0" rtlCol="0" anchor="ctr"/>
          <a:lstStyle/>
          <a:p>
            <a:pPr>
              <a:lnSpc>
                <a:spcPct val="100000"/>
              </a:lnSpc>
            </a:pP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lang="ru-RU" sz="1400" spc="-40" dirty="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lang="ru-RU" sz="1400" spc="-70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z="1400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lang="ru-RU" sz="1400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lang="ru-RU" sz="1400" spc="-15" dirty="0" smtClean="0">
                <a:solidFill>
                  <a:srgbClr val="404040"/>
                </a:solidFill>
                <a:cs typeface="Times New Roman"/>
              </a:rPr>
              <a:t>  бюджета городского поселения 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на</a:t>
            </a:r>
            <a:r>
              <a:rPr lang="ru-RU" sz="1400" spc="20" dirty="0" smtClean="0">
                <a:solidFill>
                  <a:srgbClr val="404040"/>
                </a:solidFill>
                <a:cs typeface="Times New Roman"/>
              </a:rPr>
              <a:t> национальную безопасность и правоохранительную деятельность</a:t>
            </a:r>
            <a:r>
              <a:rPr lang="ru-RU" sz="1400" b="1" spc="-1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при</a:t>
            </a:r>
            <a:r>
              <a:rPr lang="ru-RU" sz="1400" spc="-65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z="1400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ди</a:t>
            </a:r>
            <a:r>
              <a:rPr lang="ru-RU" sz="1400" spc="10" dirty="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ся</a:t>
            </a:r>
            <a:r>
              <a:rPr lang="ru-RU" sz="1400" spc="1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на</a:t>
            </a:r>
            <a:r>
              <a:rPr lang="ru-RU" sz="1400" spc="1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z="1400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дн</a:t>
            </a:r>
            <a:r>
              <a:rPr lang="ru-RU" sz="1400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z="1400" spc="-45" dirty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z="1400" spc="1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404040"/>
                </a:solidFill>
                <a:cs typeface="Times New Roman"/>
              </a:rPr>
              <a:t>жителя поселения</a:t>
            </a:r>
            <a:endParaRPr lang="ru-RU" sz="1400" dirty="0">
              <a:cs typeface="Times New Roman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91680" y="3933056"/>
            <a:ext cx="7200800" cy="576064"/>
          </a:xfrm>
          <a:prstGeom prst="rect">
            <a:avLst/>
          </a:prstGeom>
          <a:solidFill>
            <a:srgbClr val="A7F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bIns="0" rtlCol="0" anchor="ctr"/>
          <a:lstStyle/>
          <a:p>
            <a:pPr marL="12700" marR="12700">
              <a:lnSpc>
                <a:spcPct val="100000"/>
              </a:lnSpc>
            </a:pP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lang="ru-RU" spc="-40" dirty="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lang="ru-RU" spc="-65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lang="ru-RU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lang="ru-RU" spc="-15" dirty="0" smtClean="0">
                <a:solidFill>
                  <a:srgbClr val="404040"/>
                </a:solidFill>
                <a:cs typeface="Times New Roman"/>
              </a:rPr>
              <a:t>  бюджета поселения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на</a:t>
            </a:r>
            <a:r>
              <a:rPr lang="ru-RU" spc="20" dirty="0" smtClean="0">
                <a:solidFill>
                  <a:srgbClr val="404040"/>
                </a:solidFill>
                <a:cs typeface="Times New Roman"/>
              </a:rPr>
              <a:t> национальную экономику</a:t>
            </a:r>
            <a:r>
              <a:rPr lang="ru-RU" b="1" spc="-1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при</a:t>
            </a:r>
            <a:r>
              <a:rPr lang="ru-RU" spc="-65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ди</a:t>
            </a:r>
            <a:r>
              <a:rPr lang="ru-RU" spc="10" dirty="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ся</a:t>
            </a:r>
            <a:r>
              <a:rPr lang="ru-RU" spc="1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на</a:t>
            </a:r>
            <a:r>
              <a:rPr lang="ru-RU" spc="1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дн</a:t>
            </a:r>
            <a:r>
              <a:rPr lang="ru-RU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45" dirty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1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жителя городского поселения</a:t>
            </a:r>
            <a:endParaRPr lang="ru-RU" dirty="0">
              <a:cs typeface="Times New Roman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91680" y="2780928"/>
            <a:ext cx="7200800" cy="790948"/>
          </a:xfrm>
          <a:prstGeom prst="rect">
            <a:avLst/>
          </a:prstGeom>
          <a:solidFill>
            <a:srgbClr val="FFB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bIns="0" rtlCol="0" anchor="ctr"/>
          <a:lstStyle/>
          <a:p>
            <a:pPr marL="12700" marR="12700">
              <a:lnSpc>
                <a:spcPct val="100000"/>
              </a:lnSpc>
            </a:pP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lang="ru-RU" spc="-40" dirty="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lang="ru-RU" spc="-65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lang="ru-RU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lang="ru-RU" spc="-15" dirty="0" smtClean="0">
                <a:solidFill>
                  <a:srgbClr val="404040"/>
                </a:solidFill>
                <a:cs typeface="Times New Roman"/>
              </a:rPr>
              <a:t>  бюджета городского поселения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на</a:t>
            </a:r>
            <a:r>
              <a:rPr lang="ru-RU" spc="20" dirty="0" smtClean="0">
                <a:solidFill>
                  <a:srgbClr val="404040"/>
                </a:solidFill>
                <a:cs typeface="Times New Roman"/>
              </a:rPr>
              <a:t> жилищно-коммунальное хозяйство</a:t>
            </a:r>
            <a:r>
              <a:rPr lang="ru-RU" b="1" spc="3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при</a:t>
            </a:r>
            <a:r>
              <a:rPr lang="ru-RU" spc="-65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ди</a:t>
            </a:r>
            <a:r>
              <a:rPr lang="ru-RU" spc="10" dirty="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ся</a:t>
            </a:r>
            <a:r>
              <a:rPr lang="ru-RU" spc="2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на 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дн</a:t>
            </a:r>
            <a:r>
              <a:rPr lang="ru-RU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45" dirty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1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жителя поселения</a:t>
            </a:r>
            <a:endParaRPr lang="ru-RU" dirty="0">
              <a:cs typeface="Times New Roman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691680" y="1628800"/>
            <a:ext cx="7200800" cy="576064"/>
          </a:xfrm>
          <a:prstGeom prst="rect">
            <a:avLst/>
          </a:prstGeom>
          <a:solidFill>
            <a:srgbClr val="CC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bIns="0" rtlCol="0" anchor="ctr"/>
          <a:lstStyle/>
          <a:p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lang="ru-RU" spc="-40" dirty="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lang="ru-RU" spc="-70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lang="ru-RU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lang="ru-RU" spc="-1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b="1" spc="-10" dirty="0" smtClean="0">
                <a:solidFill>
                  <a:srgbClr val="404040"/>
                </a:solidFill>
                <a:cs typeface="Times New Roman"/>
              </a:rPr>
              <a:t> бюджета Холмского городского поселения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 при</a:t>
            </a:r>
            <a:r>
              <a:rPr lang="ru-RU" spc="-70" dirty="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ди</a:t>
            </a:r>
            <a:r>
              <a:rPr lang="ru-RU" spc="5" dirty="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ся</a:t>
            </a:r>
            <a:r>
              <a:rPr lang="ru-RU" spc="2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на </a:t>
            </a:r>
            <a:r>
              <a:rPr lang="ru-RU" spc="-5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дн</a:t>
            </a:r>
            <a:r>
              <a:rPr lang="ru-RU" spc="-5" dirty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lang="ru-RU" spc="-45" dirty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lang="ru-RU" spc="-10" dirty="0" smtClean="0">
                <a:solidFill>
                  <a:srgbClr val="404040"/>
                </a:solidFill>
                <a:cs typeface="Times New Roman"/>
              </a:rPr>
              <a:t>о жителя  поселения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0" y="1412776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B9A10F"/>
                </a:solidFill>
                <a:cs typeface="Times New Roman"/>
              </a:rPr>
              <a:t>2494</a:t>
            </a:r>
          </a:p>
          <a:p>
            <a:pPr marL="23495" algn="ctr">
              <a:lnSpc>
                <a:spcPts val="1700"/>
              </a:lnSpc>
            </a:pPr>
            <a:r>
              <a:rPr lang="ru-RU" sz="1600" spc="-30" dirty="0" smtClean="0">
                <a:solidFill>
                  <a:srgbClr val="B9A10F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B9A10F"/>
                </a:solidFill>
                <a:cs typeface="Times New Roman"/>
              </a:rPr>
              <a:t>уб</a:t>
            </a:r>
            <a:r>
              <a:rPr lang="ru-RU" sz="1600" spc="-10" dirty="0" smtClean="0">
                <a:solidFill>
                  <a:srgbClr val="B9A10F"/>
                </a:solidFill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B9A10F"/>
                </a:solidFill>
                <a:cs typeface="Times New Roman"/>
              </a:rPr>
              <a:t>я</a:t>
            </a:r>
            <a:endParaRPr lang="ru-RU" sz="1600" dirty="0" smtClean="0">
              <a:solidFill>
                <a:srgbClr val="B9A10F"/>
              </a:solidFill>
              <a:cs typeface="Times New Roman"/>
            </a:endParaRPr>
          </a:p>
          <a:p>
            <a:pPr marL="20955" algn="ctr">
              <a:lnSpc>
                <a:spcPct val="100000"/>
              </a:lnSpc>
            </a:pPr>
            <a:r>
              <a:rPr lang="ru-RU" sz="1600" spc="-10" dirty="0" smtClean="0">
                <a:solidFill>
                  <a:srgbClr val="B9A10F"/>
                </a:solidFill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B9A10F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B9A10F"/>
                </a:solidFill>
                <a:cs typeface="Times New Roman"/>
              </a:rPr>
              <a:t>г</a:t>
            </a:r>
            <a:r>
              <a:rPr lang="ru-RU" sz="1600" spc="-55" dirty="0" smtClean="0">
                <a:solidFill>
                  <a:srgbClr val="B9A10F"/>
                </a:solidFill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B9A10F"/>
                </a:solidFill>
                <a:cs typeface="Times New Roman"/>
              </a:rPr>
              <a:t>д</a:t>
            </a:r>
            <a:endParaRPr lang="ru-RU" sz="1600" dirty="0">
              <a:solidFill>
                <a:srgbClr val="B9A10F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effectLst/>
        </p:spPr>
        <p:txBody>
          <a:bodyPr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Расходы в расчете на душу населения в 201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7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году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99592" y="1412776"/>
            <a:ext cx="1080120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B9A10F"/>
                </a:solidFill>
                <a:cs typeface="Times New Roman"/>
              </a:rPr>
              <a:t>208</a:t>
            </a:r>
          </a:p>
          <a:p>
            <a:pPr marL="23495" algn="ctr">
              <a:lnSpc>
                <a:spcPts val="1700"/>
              </a:lnSpc>
            </a:pPr>
            <a:r>
              <a:rPr lang="ru-RU" sz="1600" spc="-30" dirty="0" smtClean="0">
                <a:solidFill>
                  <a:srgbClr val="C3A72E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C3A72E"/>
                </a:solidFill>
                <a:cs typeface="Times New Roman"/>
              </a:rPr>
              <a:t>уб</a:t>
            </a:r>
            <a:r>
              <a:rPr lang="ru-RU" sz="1600" spc="-10" dirty="0" smtClean="0">
                <a:solidFill>
                  <a:srgbClr val="C3A72E"/>
                </a:solidFill>
                <a:cs typeface="Times New Roman"/>
              </a:rPr>
              <a:t>лей</a:t>
            </a:r>
            <a:endParaRPr lang="ru-RU" sz="1600" dirty="0" smtClean="0">
              <a:cs typeface="Times New Roman"/>
            </a:endParaRPr>
          </a:p>
          <a:p>
            <a:pPr marL="20955" algn="ctr">
              <a:lnSpc>
                <a:spcPct val="100000"/>
              </a:lnSpc>
            </a:pPr>
            <a:r>
              <a:rPr lang="ru-RU" sz="1600" spc="-10" dirty="0" smtClean="0">
                <a:solidFill>
                  <a:srgbClr val="C3A72E"/>
                </a:solidFill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C3A72E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C3A72E"/>
                </a:solidFill>
                <a:cs typeface="Times New Roman"/>
              </a:rPr>
              <a:t>месяц</a:t>
            </a:r>
            <a:endParaRPr lang="ru-RU" sz="1600" dirty="0"/>
          </a:p>
        </p:txBody>
      </p:sp>
      <p:sp>
        <p:nvSpPr>
          <p:cNvPr id="51" name="Овал 50"/>
          <p:cNvSpPr/>
          <p:nvPr/>
        </p:nvSpPr>
        <p:spPr>
          <a:xfrm>
            <a:off x="0" y="2564904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127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E36C09"/>
                </a:solidFill>
                <a:cs typeface="Times New Roman"/>
              </a:rPr>
              <a:t>1472</a:t>
            </a:r>
            <a:endParaRPr lang="ru-RU" sz="1600" dirty="0" smtClean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600" spc="-30" dirty="0" smtClean="0">
                <a:solidFill>
                  <a:srgbClr val="E36C09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E36C09"/>
                </a:solidFill>
                <a:cs typeface="Times New Roman"/>
              </a:rPr>
              <a:t>уб</a:t>
            </a:r>
            <a:r>
              <a:rPr lang="ru-RU" sz="1600" spc="-20" dirty="0" smtClean="0">
                <a:solidFill>
                  <a:srgbClr val="E36C09"/>
                </a:solidFill>
                <a:cs typeface="Times New Roman"/>
              </a:rPr>
              <a:t>ля</a:t>
            </a:r>
            <a:endParaRPr lang="ru-RU" sz="1600" dirty="0" smtClean="0">
              <a:cs typeface="Times New Roman"/>
            </a:endParaRPr>
          </a:p>
          <a:p>
            <a:pPr marR="1905" algn="ctr">
              <a:lnSpc>
                <a:spcPct val="100000"/>
              </a:lnSpc>
            </a:pPr>
            <a:r>
              <a:rPr lang="ru-RU" sz="1600" spc="-10" dirty="0" smtClean="0">
                <a:solidFill>
                  <a:srgbClr val="E36C09"/>
                </a:solidFill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E36C09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E36C09"/>
                </a:solidFill>
                <a:cs typeface="Times New Roman"/>
              </a:rPr>
              <a:t>г</a:t>
            </a:r>
            <a:r>
              <a:rPr lang="ru-RU" sz="1600" spc="-55" dirty="0" smtClean="0">
                <a:solidFill>
                  <a:srgbClr val="E36C09"/>
                </a:solidFill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E36C09"/>
                </a:solidFill>
                <a:cs typeface="Times New Roman"/>
              </a:rPr>
              <a:t>д</a:t>
            </a:r>
            <a:endParaRPr lang="ru-RU" sz="1600" dirty="0">
              <a:cs typeface="Times New Roman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899592" y="2564904"/>
            <a:ext cx="1080120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127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E36C09"/>
                </a:solidFill>
                <a:cs typeface="Times New Roman"/>
              </a:rPr>
              <a:t>123</a:t>
            </a:r>
            <a:endParaRPr lang="ru-RU" sz="1600" dirty="0" smtClean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600" spc="-30" dirty="0" smtClean="0">
                <a:solidFill>
                  <a:srgbClr val="E36C09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E36C09"/>
                </a:solidFill>
                <a:cs typeface="Times New Roman"/>
              </a:rPr>
              <a:t>уб</a:t>
            </a:r>
            <a:r>
              <a:rPr lang="ru-RU" sz="1600" spc="-20" dirty="0" smtClean="0">
                <a:solidFill>
                  <a:srgbClr val="E36C09"/>
                </a:solidFill>
                <a:cs typeface="Times New Roman"/>
              </a:rPr>
              <a:t>л</a:t>
            </a:r>
            <a:r>
              <a:rPr lang="ru-RU" sz="1600" spc="-10" dirty="0" smtClean="0">
                <a:solidFill>
                  <a:srgbClr val="E36C09"/>
                </a:solidFill>
                <a:cs typeface="Times New Roman"/>
              </a:rPr>
              <a:t>я</a:t>
            </a:r>
            <a:endParaRPr lang="ru-RU" sz="1600" dirty="0" smtClean="0">
              <a:cs typeface="Times New Roman"/>
            </a:endParaRPr>
          </a:p>
          <a:p>
            <a:pPr marR="1905" algn="ctr">
              <a:lnSpc>
                <a:spcPct val="100000"/>
              </a:lnSpc>
            </a:pPr>
            <a:r>
              <a:rPr lang="ru-RU" sz="1600" spc="-10" dirty="0" smtClean="0">
                <a:solidFill>
                  <a:srgbClr val="E36C09"/>
                </a:solidFill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E36C09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E36C09"/>
                </a:solidFill>
                <a:cs typeface="Times New Roman"/>
              </a:rPr>
              <a:t>месяц</a:t>
            </a:r>
            <a:endParaRPr lang="ru-RU" sz="1600" dirty="0">
              <a:cs typeface="Times New Roman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0" y="3717032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9209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00AF50"/>
                </a:solidFill>
                <a:cs typeface="Times New Roman"/>
              </a:rPr>
              <a:t>916</a:t>
            </a:r>
            <a:endParaRPr lang="ru-RU" sz="1600" dirty="0" smtClean="0">
              <a:cs typeface="Times New Roman"/>
            </a:endParaRPr>
          </a:p>
          <a:p>
            <a:pPr marL="96520" marR="12700" indent="-83820" algn="ctr">
              <a:lnSpc>
                <a:spcPct val="100000"/>
              </a:lnSpc>
            </a:pPr>
            <a:r>
              <a:rPr lang="ru-RU" sz="1600" spc="-30" dirty="0" smtClean="0">
                <a:solidFill>
                  <a:srgbClr val="00AF50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00AF50"/>
                </a:solidFill>
                <a:cs typeface="Times New Roman"/>
              </a:rPr>
              <a:t>уб</a:t>
            </a:r>
            <a:r>
              <a:rPr lang="ru-RU" sz="1600" spc="-10" dirty="0" smtClean="0">
                <a:solidFill>
                  <a:srgbClr val="00AF50"/>
                </a:solidFill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00AF50"/>
                </a:solidFill>
                <a:cs typeface="Times New Roman"/>
              </a:rPr>
              <a:t>е</a:t>
            </a:r>
            <a:r>
              <a:rPr lang="ru-RU" sz="1600" spc="-10" dirty="0" smtClean="0">
                <a:solidFill>
                  <a:srgbClr val="00AF50"/>
                </a:solidFill>
                <a:cs typeface="Times New Roman"/>
              </a:rPr>
              <a:t>й в</a:t>
            </a:r>
            <a:r>
              <a:rPr lang="ru-RU" sz="1600" spc="-5" dirty="0" smtClean="0">
                <a:solidFill>
                  <a:srgbClr val="00AF50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00AF50"/>
                </a:solidFill>
                <a:cs typeface="Times New Roman"/>
              </a:rPr>
              <a:t>г</a:t>
            </a:r>
            <a:r>
              <a:rPr lang="ru-RU" sz="1600" spc="-55" dirty="0" smtClean="0">
                <a:solidFill>
                  <a:srgbClr val="00AF50"/>
                </a:solidFill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00AF50"/>
                </a:solidFill>
                <a:cs typeface="Times New Roman"/>
              </a:rPr>
              <a:t>д</a:t>
            </a:r>
            <a:endParaRPr lang="ru-RU" sz="1600" dirty="0">
              <a:cs typeface="Times New Roman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99592" y="3717032"/>
            <a:ext cx="1080120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9209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00AF50"/>
                </a:solidFill>
                <a:cs typeface="Times New Roman"/>
              </a:rPr>
              <a:t>76</a:t>
            </a:r>
            <a:endParaRPr lang="ru-RU" sz="1600" dirty="0" smtClean="0">
              <a:cs typeface="Times New Roman"/>
            </a:endParaRPr>
          </a:p>
          <a:p>
            <a:pPr marL="96520" marR="12700" indent="-83820" algn="ctr">
              <a:lnSpc>
                <a:spcPct val="100000"/>
              </a:lnSpc>
            </a:pPr>
            <a:r>
              <a:rPr lang="ru-RU" sz="1600" spc="-30" dirty="0" smtClean="0">
                <a:solidFill>
                  <a:srgbClr val="00AF50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00AF50"/>
                </a:solidFill>
                <a:cs typeface="Times New Roman"/>
              </a:rPr>
              <a:t>уб</a:t>
            </a:r>
            <a:r>
              <a:rPr lang="ru-RU" sz="1600" spc="-10" dirty="0" smtClean="0">
                <a:solidFill>
                  <a:srgbClr val="00AF50"/>
                </a:solidFill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00AF50"/>
                </a:solidFill>
                <a:cs typeface="Times New Roman"/>
              </a:rPr>
              <a:t>ей</a:t>
            </a:r>
            <a:r>
              <a:rPr lang="ru-RU" sz="1600" spc="-10" dirty="0" smtClean="0">
                <a:solidFill>
                  <a:srgbClr val="00AF50"/>
                </a:solidFill>
                <a:cs typeface="Times New Roman"/>
              </a:rPr>
              <a:t> в</a:t>
            </a:r>
            <a:r>
              <a:rPr lang="ru-RU" sz="1600" spc="-5" dirty="0" smtClean="0">
                <a:solidFill>
                  <a:srgbClr val="00AF50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00AF50"/>
                </a:solidFill>
                <a:cs typeface="Times New Roman"/>
              </a:rPr>
              <a:t>месяц</a:t>
            </a:r>
            <a:endParaRPr lang="ru-RU" sz="1600" dirty="0">
              <a:cs typeface="Times New Roman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0" y="4941168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9209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FF0000"/>
                </a:solidFill>
                <a:cs typeface="Times New Roman"/>
              </a:rPr>
              <a:t>22,59</a:t>
            </a:r>
            <a:endParaRPr lang="ru-RU" sz="1600" dirty="0" smtClean="0">
              <a:cs typeface="Times New Roman"/>
            </a:endParaRPr>
          </a:p>
          <a:p>
            <a:pPr marL="96520" marR="12700" indent="-83820" algn="ctr">
              <a:lnSpc>
                <a:spcPct val="100000"/>
              </a:lnSpc>
            </a:pPr>
            <a:r>
              <a:rPr lang="ru-RU" sz="1600" spc="-30" dirty="0" smtClean="0">
                <a:solidFill>
                  <a:srgbClr val="FF0000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FF0000"/>
                </a:solidFill>
                <a:cs typeface="Times New Roman"/>
              </a:rPr>
              <a:t>уб</a:t>
            </a:r>
            <a:r>
              <a:rPr lang="ru-RU" sz="1600" spc="-10" dirty="0" smtClean="0">
                <a:solidFill>
                  <a:srgbClr val="FF0000"/>
                </a:solidFill>
                <a:cs typeface="Times New Roman"/>
              </a:rPr>
              <a:t>ля в</a:t>
            </a:r>
            <a:r>
              <a:rPr lang="ru-RU" sz="1600" spc="-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FF0000"/>
                </a:solidFill>
                <a:cs typeface="Times New Roman"/>
              </a:rPr>
              <a:t>г</a:t>
            </a:r>
            <a:r>
              <a:rPr lang="ru-RU" sz="1600" spc="-55" dirty="0" smtClean="0">
                <a:solidFill>
                  <a:srgbClr val="FF0000"/>
                </a:solidFill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FF0000"/>
                </a:solidFill>
                <a:cs typeface="Times New Roman"/>
              </a:rPr>
              <a:t>д</a:t>
            </a:r>
            <a:endParaRPr lang="ru-RU" sz="1600" dirty="0">
              <a:cs typeface="Times New Roman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99592" y="4941168"/>
            <a:ext cx="1080120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9209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FF0000"/>
                </a:solidFill>
                <a:cs typeface="Times New Roman"/>
              </a:rPr>
              <a:t>1,88</a:t>
            </a:r>
            <a:endParaRPr lang="ru-RU" sz="1600" dirty="0" smtClean="0">
              <a:cs typeface="Times New Roman"/>
            </a:endParaRPr>
          </a:p>
          <a:p>
            <a:pPr marL="96520" marR="12700" indent="-83820" algn="ctr">
              <a:lnSpc>
                <a:spcPct val="100000"/>
              </a:lnSpc>
            </a:pPr>
            <a:r>
              <a:rPr lang="ru-RU" sz="1600" spc="-30" dirty="0" smtClean="0">
                <a:solidFill>
                  <a:srgbClr val="FF0000"/>
                </a:solidFill>
                <a:cs typeface="Times New Roman"/>
              </a:rPr>
              <a:t>р</a:t>
            </a:r>
            <a:r>
              <a:rPr lang="ru-RU" sz="1600" spc="-45" dirty="0" smtClean="0">
                <a:solidFill>
                  <a:srgbClr val="FF0000"/>
                </a:solidFill>
                <a:cs typeface="Times New Roman"/>
              </a:rPr>
              <a:t>уб</a:t>
            </a:r>
            <a:r>
              <a:rPr lang="ru-RU" sz="1600" spc="-10" dirty="0" smtClean="0">
                <a:solidFill>
                  <a:srgbClr val="FF0000"/>
                </a:solidFill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FF0000"/>
                </a:solidFill>
                <a:cs typeface="Times New Roman"/>
              </a:rPr>
              <a:t>я</a:t>
            </a:r>
            <a:r>
              <a:rPr lang="ru-RU" sz="1600" spc="-10" dirty="0" smtClean="0">
                <a:solidFill>
                  <a:srgbClr val="FF0000"/>
                </a:solidFill>
                <a:cs typeface="Times New Roman"/>
              </a:rPr>
              <a:t> в</a:t>
            </a:r>
            <a:r>
              <a:rPr lang="ru-RU" sz="1600" spc="-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600" spc="-45" dirty="0" smtClean="0">
                <a:solidFill>
                  <a:srgbClr val="FF0000"/>
                </a:solidFill>
                <a:cs typeface="Times New Roman"/>
              </a:rPr>
              <a:t>месяц</a:t>
            </a:r>
            <a:endParaRPr lang="ru-RU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273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 часть  бюджета городского  поселения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1214416"/>
          <a:ext cx="8893651" cy="4857791"/>
        </p:xfrm>
        <a:graphic>
          <a:graphicData uri="http://schemas.openxmlformats.org/drawingml/2006/table">
            <a:tbl>
              <a:tblPr/>
              <a:tblGrid>
                <a:gridCol w="5953713"/>
                <a:gridCol w="254068"/>
                <a:gridCol w="290364"/>
                <a:gridCol w="798502"/>
                <a:gridCol w="798502"/>
                <a:gridCol w="798502"/>
              </a:tblGrid>
              <a:tr h="22456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РЗ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Пр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2017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2018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2019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5040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2504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06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2486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Резервные фонды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в т.ч.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условно утвержденные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02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02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03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03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03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04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3200,7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2329,7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2329,7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5141,8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4226,1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Жилищное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4974,8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Молодежная политика и оздоровление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401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4791" y="879953"/>
            <a:ext cx="1493166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2016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25,0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711317" y="878037"/>
            <a:ext cx="2043280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25,0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>
            <a:off x="0" y="3286124"/>
            <a:ext cx="1" cy="23334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Скругленный прямоугольник 29"/>
          <p:cNvSpPr/>
          <p:nvPr/>
        </p:nvSpPr>
        <p:spPr bwMode="auto">
          <a:xfrm>
            <a:off x="6423220" y="879959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480580" y="997879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 bwMode="auto">
          <a:xfrm flipH="1">
            <a:off x="8959894" y="3199391"/>
            <a:ext cx="1" cy="2585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21048" y="3562025"/>
            <a:ext cx="3446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Проведение культурных мероприятий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600" b="1" dirty="0" smtClean="0">
              <a:latin typeface="Calibri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 bwMode="auto">
          <a:xfrm>
            <a:off x="165723" y="3804881"/>
            <a:ext cx="4725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1" name="Стрелка вправо с вырезом 90"/>
          <p:cNvSpPr/>
          <p:nvPr/>
        </p:nvSpPr>
        <p:spPr bwMode="auto">
          <a:xfrm rot="8902057">
            <a:off x="2507977" y="2050395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H="1">
            <a:off x="5836204" y="3207563"/>
            <a:ext cx="31175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165724" y="3207560"/>
            <a:ext cx="35041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6"/>
            <a:ext cx="5429288" cy="3357586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Выгнутая вправо стрелка 84"/>
          <p:cNvSpPr/>
          <p:nvPr/>
        </p:nvSpPr>
        <p:spPr bwMode="auto">
          <a:xfrm>
            <a:off x="3699241" y="2113028"/>
            <a:ext cx="1130300" cy="1693333"/>
          </a:xfrm>
          <a:prstGeom prst="curvedLeftArrow">
            <a:avLst>
              <a:gd name="adj1" fmla="val 21575"/>
              <a:gd name="adj2" fmla="val 50000"/>
              <a:gd name="adj3" fmla="val 3342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Дорожный фонд  Холмского  городского  поселения, тыс.рублей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4791" y="994510"/>
            <a:ext cx="1493166" cy="12455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2016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3208,0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86315" y="3571876"/>
            <a:ext cx="2000264" cy="24516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2016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1873,0 тыс.рублей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215206" y="3473247"/>
            <a:ext cx="1643073" cy="25989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1742,0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Calibri" pitchFamily="34" charset="0"/>
              </a:rPr>
              <a:t>тыс.рублей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4" name="Соединительная линия уступом 33"/>
          <p:cNvCxnSpPr>
            <a:stCxn id="42" idx="3"/>
            <a:endCxn id="11" idx="3"/>
          </p:cNvCxnSpPr>
          <p:nvPr/>
        </p:nvCxnSpPr>
        <p:spPr bwMode="auto">
          <a:xfrm>
            <a:off x="8662470" y="2188585"/>
            <a:ext cx="195809" cy="2584142"/>
          </a:xfrm>
          <a:prstGeom prst="bentConnector3">
            <a:avLst>
              <a:gd name="adj1" fmla="val 2167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06271" y="4314822"/>
            <a:ext cx="3446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Содержание и ремонт автомобильных дорог городского поселения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 smtClean="0"/>
          </a:p>
        </p:txBody>
      </p:sp>
      <p:sp>
        <p:nvSpPr>
          <p:cNvPr id="64" name="TextBox 63"/>
          <p:cNvSpPr txBox="1"/>
          <p:nvPr/>
        </p:nvSpPr>
        <p:spPr>
          <a:xfrm rot="10800000" flipV="1">
            <a:off x="4946351" y="2655889"/>
            <a:ext cx="4038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Субсидии</a:t>
            </a:r>
          </a:p>
          <a:p>
            <a:pPr algn="ctr"/>
            <a:r>
              <a:rPr lang="ru-RU" sz="1600" b="1" u="sng" dirty="0" smtClean="0"/>
              <a:t>На осуществление дорожной деятельности</a:t>
            </a:r>
            <a:endParaRPr lang="ru-RU" sz="1600" u="sng" dirty="0"/>
          </a:p>
        </p:txBody>
      </p:sp>
      <p:sp>
        <p:nvSpPr>
          <p:cNvPr id="84" name="Выгнутая вверх стрелка 83"/>
          <p:cNvSpPr/>
          <p:nvPr/>
        </p:nvSpPr>
        <p:spPr bwMode="auto">
          <a:xfrm>
            <a:off x="4689841" y="826095"/>
            <a:ext cx="1847850" cy="1515533"/>
          </a:xfrm>
          <a:prstGeom prst="curvedDownArrow">
            <a:avLst>
              <a:gd name="adj1" fmla="val 20636"/>
              <a:gd name="adj2" fmla="val 42010"/>
              <a:gd name="adj3" fmla="val 33419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03761" y="910762"/>
            <a:ext cx="2043280" cy="16687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3 200,7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106442" y="2845714"/>
            <a:ext cx="280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Расходы на дорожную деятельность</a:t>
            </a:r>
          </a:p>
        </p:txBody>
      </p:sp>
      <p:sp>
        <p:nvSpPr>
          <p:cNvPr id="42" name="Стрелка вправо с вырезом 41"/>
          <p:cNvSpPr/>
          <p:nvPr/>
        </p:nvSpPr>
        <p:spPr bwMode="auto">
          <a:xfrm>
            <a:off x="7508730" y="2041299"/>
            <a:ext cx="1153740" cy="294572"/>
          </a:xfrm>
          <a:prstGeom prst="notchedRightArrow">
            <a:avLst>
              <a:gd name="adj1" fmla="val 50000"/>
              <a:gd name="adj2" fmla="val 18888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 bwMode="auto">
          <a:xfrm rot="10800000">
            <a:off x="295707" y="3328931"/>
            <a:ext cx="969632" cy="294572"/>
          </a:xfrm>
          <a:prstGeom prst="notchedRightArrow">
            <a:avLst>
              <a:gd name="adj1" fmla="val 50000"/>
              <a:gd name="adj2" fmla="val 18888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7" name="Прямая соединительная линия 56"/>
          <p:cNvCxnSpPr>
            <a:stCxn id="49" idx="3"/>
          </p:cNvCxnSpPr>
          <p:nvPr/>
        </p:nvCxnSpPr>
        <p:spPr bwMode="auto">
          <a:xfrm>
            <a:off x="295707" y="3476216"/>
            <a:ext cx="0" cy="2758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 стрелкой 62"/>
          <p:cNvCxnSpPr/>
          <p:nvPr/>
        </p:nvCxnSpPr>
        <p:spPr bwMode="auto">
          <a:xfrm>
            <a:off x="294685" y="6233739"/>
            <a:ext cx="4725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Скругленный прямоугольник 75"/>
          <p:cNvSpPr/>
          <p:nvPr/>
        </p:nvSpPr>
        <p:spPr bwMode="auto">
          <a:xfrm>
            <a:off x="6379240" y="682210"/>
            <a:ext cx="1126205" cy="10033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</a:rPr>
              <a:t>2329,7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7594349" y="461282"/>
            <a:ext cx="1126205" cy="10033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</a:rPr>
              <a:t>2329,7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/>
          <p:cNvSpPr/>
          <p:nvPr/>
        </p:nvSpPr>
        <p:spPr bwMode="auto">
          <a:xfrm>
            <a:off x="4572000" y="1194652"/>
            <a:ext cx="4121231" cy="144853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197" y="2"/>
            <a:ext cx="8462803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Жилищно-коммунальное хозяйство, тыс. рублей</a:t>
            </a:r>
          </a:p>
        </p:txBody>
      </p:sp>
      <p:sp>
        <p:nvSpPr>
          <p:cNvPr id="64" name="TextBox 63"/>
          <p:cNvSpPr txBox="1"/>
          <p:nvPr/>
        </p:nvSpPr>
        <p:spPr>
          <a:xfrm rot="10800000" flipV="1">
            <a:off x="5357818" y="1877662"/>
            <a:ext cx="2786082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/>
              <a:t>Благоустройство</a:t>
            </a:r>
          </a:p>
          <a:p>
            <a:pPr algn="ctr">
              <a:lnSpc>
                <a:spcPts val="1400"/>
              </a:lnSpc>
            </a:pPr>
            <a:endParaRPr lang="ru-RU" sz="1600" b="1" dirty="0" smtClean="0"/>
          </a:p>
          <a:p>
            <a:pPr algn="ctr">
              <a:lnSpc>
                <a:spcPts val="1400"/>
              </a:lnSpc>
            </a:pPr>
            <a:r>
              <a:rPr lang="ru-RU" sz="1600" b="1" dirty="0" smtClean="0"/>
              <a:t>2017 год-4974,8 тыс.рублей</a:t>
            </a:r>
            <a:endParaRPr lang="ru-RU" sz="1600" dirty="0"/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4922014" y="649481"/>
            <a:ext cx="1126205" cy="1003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</a:rPr>
              <a:t>4226,1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Прямоугольник с двумя вырезанными противолежащими углами 37"/>
          <p:cNvSpPr/>
          <p:nvPr/>
        </p:nvSpPr>
        <p:spPr bwMode="auto">
          <a:xfrm>
            <a:off x="5357818" y="3166649"/>
            <a:ext cx="857256" cy="6546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2300,0</a:t>
            </a:r>
          </a:p>
        </p:txBody>
      </p:sp>
      <p:sp>
        <p:nvSpPr>
          <p:cNvPr id="40" name="Прямоугольник с двумя вырезанными противолежащими углами 39"/>
          <p:cNvSpPr/>
          <p:nvPr/>
        </p:nvSpPr>
        <p:spPr bwMode="auto">
          <a:xfrm>
            <a:off x="5429256" y="4000504"/>
            <a:ext cx="730294" cy="6546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500,0</a:t>
            </a:r>
          </a:p>
        </p:txBody>
      </p:sp>
      <p:sp>
        <p:nvSpPr>
          <p:cNvPr id="41" name="Прямоугольник с двумя вырезанными противолежащими углами 40"/>
          <p:cNvSpPr/>
          <p:nvPr/>
        </p:nvSpPr>
        <p:spPr bwMode="auto">
          <a:xfrm>
            <a:off x="5429256" y="4857760"/>
            <a:ext cx="730294" cy="65460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700,0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15074" y="4000504"/>
            <a:ext cx="24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Озеленение территории городского поселения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286512" y="314324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Организация уличного освещения на территории г.Холм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357950" y="4857760"/>
            <a:ext cx="187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Организация и содержание мест захоронения</a:t>
            </a:r>
            <a:endParaRPr lang="ru-RU" sz="1600" dirty="0"/>
          </a:p>
        </p:txBody>
      </p:sp>
      <p:cxnSp>
        <p:nvCxnSpPr>
          <p:cNvPr id="47" name="Прямая соединительная линия 46"/>
          <p:cNvCxnSpPr>
            <a:stCxn id="36" idx="2"/>
          </p:cNvCxnSpPr>
          <p:nvPr/>
        </p:nvCxnSpPr>
        <p:spPr bwMode="auto">
          <a:xfrm rot="5400000">
            <a:off x="2571736" y="4643446"/>
            <a:ext cx="40005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>
            <a:off x="8699365" y="2786721"/>
            <a:ext cx="16038" cy="37855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 bwMode="auto">
          <a:xfrm>
            <a:off x="4643438" y="6643710"/>
            <a:ext cx="3857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Равнобедренный треугольник 92"/>
          <p:cNvSpPr/>
          <p:nvPr/>
        </p:nvSpPr>
        <p:spPr bwMode="auto">
          <a:xfrm>
            <a:off x="500034" y="2928934"/>
            <a:ext cx="2725813" cy="1324216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5562" y="4643445"/>
            <a:ext cx="2713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2017 год-167,0 тыс.руб.</a:t>
            </a:r>
          </a:p>
          <a:p>
            <a:pPr algn="ctr"/>
            <a:r>
              <a:rPr lang="ru-RU" sz="1400" b="1" i="1" dirty="0" smtClean="0"/>
              <a:t>  взносы на капитальный ремонт общего имущества в многоквартирных домах городского поселения</a:t>
            </a:r>
          </a:p>
        </p:txBody>
      </p:sp>
      <p:sp>
        <p:nvSpPr>
          <p:cNvPr id="95" name="TextBox 94"/>
          <p:cNvSpPr txBox="1"/>
          <p:nvPr/>
        </p:nvSpPr>
        <p:spPr>
          <a:xfrm rot="10800000" flipV="1">
            <a:off x="487277" y="3772877"/>
            <a:ext cx="272479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/>
              <a:t>Жилищное хозяйство</a:t>
            </a:r>
            <a:endParaRPr lang="ru-RU" sz="1400" dirty="0"/>
          </a:p>
        </p:txBody>
      </p:sp>
      <p:cxnSp>
        <p:nvCxnSpPr>
          <p:cNvPr id="102" name="Прямая соединительная линия 101"/>
          <p:cNvCxnSpPr>
            <a:stCxn id="93" idx="2"/>
          </p:cNvCxnSpPr>
          <p:nvPr/>
        </p:nvCxnSpPr>
        <p:spPr bwMode="auto">
          <a:xfrm>
            <a:off x="500033" y="4253151"/>
            <a:ext cx="1022" cy="24479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Прямая соединительная линия 102"/>
          <p:cNvCxnSpPr>
            <a:stCxn id="93" idx="4"/>
          </p:cNvCxnSpPr>
          <p:nvPr/>
        </p:nvCxnSpPr>
        <p:spPr bwMode="auto">
          <a:xfrm rot="5400000">
            <a:off x="1989264" y="5478565"/>
            <a:ext cx="2461999" cy="11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Прямая соединительная линия 108"/>
          <p:cNvCxnSpPr/>
          <p:nvPr/>
        </p:nvCxnSpPr>
        <p:spPr bwMode="auto">
          <a:xfrm>
            <a:off x="500034" y="6715148"/>
            <a:ext cx="2738089" cy="13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Прямая со стрелкой 143"/>
          <p:cNvCxnSpPr/>
          <p:nvPr/>
        </p:nvCxnSpPr>
        <p:spPr bwMode="auto">
          <a:xfrm>
            <a:off x="5072066" y="3500438"/>
            <a:ext cx="22384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Скругленный прямоугольник 75"/>
          <p:cNvSpPr/>
          <p:nvPr/>
        </p:nvSpPr>
        <p:spPr bwMode="auto">
          <a:xfrm>
            <a:off x="3338690" y="886775"/>
            <a:ext cx="1126205" cy="1003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</a:rPr>
              <a:t>4559,0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2" name="Стрелка вправо 161"/>
          <p:cNvSpPr/>
          <p:nvPr/>
        </p:nvSpPr>
        <p:spPr bwMode="auto">
          <a:xfrm rot="1155958">
            <a:off x="2545455" y="2119135"/>
            <a:ext cx="1697511" cy="508987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3" name="Стрелка вправо 162"/>
          <p:cNvSpPr/>
          <p:nvPr/>
        </p:nvSpPr>
        <p:spPr bwMode="auto">
          <a:xfrm rot="6417024">
            <a:off x="526063" y="2607194"/>
            <a:ext cx="1574500" cy="398956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1451" y="886215"/>
            <a:ext cx="2043280" cy="16687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5141,8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9" name="Прямая соединительная линия 168"/>
          <p:cNvCxnSpPr/>
          <p:nvPr/>
        </p:nvCxnSpPr>
        <p:spPr bwMode="auto">
          <a:xfrm rot="5400000">
            <a:off x="3214678" y="4786322"/>
            <a:ext cx="3429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Прямая со стрелкой 170"/>
          <p:cNvCxnSpPr/>
          <p:nvPr/>
        </p:nvCxnSpPr>
        <p:spPr bwMode="auto">
          <a:xfrm>
            <a:off x="5000628" y="4143380"/>
            <a:ext cx="29528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Прямая со стрелкой 171"/>
          <p:cNvCxnSpPr/>
          <p:nvPr/>
        </p:nvCxnSpPr>
        <p:spPr bwMode="auto">
          <a:xfrm flipV="1">
            <a:off x="5000628" y="5072074"/>
            <a:ext cx="285752" cy="1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9" name="Прямоугольник с двумя вырезанными противолежащими углами 68"/>
          <p:cNvSpPr/>
          <p:nvPr/>
        </p:nvSpPr>
        <p:spPr bwMode="auto">
          <a:xfrm rot="10800000" flipV="1">
            <a:off x="5286380" y="5643578"/>
            <a:ext cx="1025570" cy="8572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1474,8</a:t>
            </a:r>
          </a:p>
        </p:txBody>
      </p:sp>
      <p:cxnSp>
        <p:nvCxnSpPr>
          <p:cNvPr id="70" name="Прямая со стрелкой 69"/>
          <p:cNvCxnSpPr/>
          <p:nvPr/>
        </p:nvCxnSpPr>
        <p:spPr bwMode="auto">
          <a:xfrm flipV="1">
            <a:off x="5000628" y="5929330"/>
            <a:ext cx="214314" cy="1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 rot="10800000" flipV="1">
            <a:off x="6510350" y="5688243"/>
            <a:ext cx="187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Прочие мероприятия по благоустройству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Муниципальные программы  и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непрограммные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направления расходов бюджета городского поселения, тыс.рублей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32" y="1285860"/>
          <a:ext cx="8822278" cy="5278358"/>
        </p:xfrm>
        <a:graphic>
          <a:graphicData uri="http://schemas.openxmlformats.org/drawingml/2006/table">
            <a:tbl>
              <a:tblPr/>
              <a:tblGrid>
                <a:gridCol w="6878062"/>
                <a:gridCol w="648072"/>
                <a:gridCol w="648072"/>
                <a:gridCol w="648072"/>
              </a:tblGrid>
              <a:tr h="619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 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 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2019 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19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«Обеспечение пожарной безопасности на территории Холмского городского поселения на 2016-2018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19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«Совершенствование и содержание дорожного хозяйства Холмского городского поселения на 2016-2018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9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«Благоустройство территории в Холмском городском поселении на 2016-2018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4974,8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57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 по муниципальным программам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8254,4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6800,6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55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Осуществление расходов,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не отнесенных к муниципальным программам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</a:tr>
              <a:tr h="659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 том числе условно утвержденные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E9D"/>
                    </a:solidFill>
                  </a:tcPr>
                </a:tc>
              </a:tr>
              <a:tr h="1420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8710,1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7498,2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7461,3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9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emp\20160525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0430" cy="1643050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                             «</a:t>
            </a:r>
            <a:r>
              <a:rPr lang="ru-RU" sz="2000" b="1" dirty="0" smtClean="0"/>
              <a:t>Совершенствование и содержание дорожного хозяйства</a:t>
            </a:r>
            <a:endParaRPr lang="en-US" sz="2000" b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/>
              <a:t>                                          Холмского городского поселения на 2016-2018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2504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</a:t>
            </a:r>
            <a:r>
              <a:rPr lang="en-US" b="1" dirty="0" smtClean="0"/>
              <a:t>7</a:t>
            </a:r>
            <a:r>
              <a:rPr lang="ru-RU" b="1" dirty="0" smtClean="0"/>
              <a:t>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103442" y="1142984"/>
          <a:ext cx="5040558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  <a:gridCol w="840093"/>
                <a:gridCol w="840093"/>
                <a:gridCol w="840093"/>
              </a:tblGrid>
              <a:tr h="5058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2015 год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факт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2017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в % к 2016 году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1497,8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3 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208,0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200,7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99,8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2329,7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2329,7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73978" y="134634"/>
            <a:ext cx="396044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1643050"/>
          <a:ext cx="3929058" cy="214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</a:tblGrid>
              <a:tr h="30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1. Создание условий для безопасного и бесперебойного движения автомобильного транспорта путем обеспечения сохранности автомобильных дорог и улучшения их транспортно-эксплуатационного состояния.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053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Администрация Холмского муниципального района в лице отдела обеспечения по вопросам жизнедеятельности и строительства Администрации муниципального района</a:t>
                      </a:r>
                      <a:endParaRPr lang="ru-RU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6" y="4689140"/>
          <a:ext cx="8465022" cy="1709139"/>
        </p:xfrm>
        <a:graphic>
          <a:graphicData uri="http://schemas.openxmlformats.org/drawingml/2006/table">
            <a:tbl>
              <a:tblPr/>
              <a:tblGrid>
                <a:gridCol w="3964428"/>
                <a:gridCol w="4500594"/>
              </a:tblGrid>
              <a:tr h="3829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250,0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2950,7</a:t>
                      </a: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6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Улучшение транспортно-эксплуатационных показателей и обеспечение устойчивого функционирования автомобильных дорог общего пользования местного значения в соответствии с нормативными требованиями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Создание условий для бесперебойного движения автомобильного транспорта путем  обеспечения сохранности автомобильных дорог общего пользования местного значения и улучшения их транспортно-эксплуатационного состояния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err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dirty="0" err="1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dirty="0" err="1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ет</a:t>
            </a:r>
            <a:r>
              <a:rPr sz="2400" b="1" spc="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– </a:t>
            </a:r>
            <a:r>
              <a:rPr sz="2400" spc="0" dirty="0" err="1" smtClean="0">
                <a:cs typeface="Calibri"/>
              </a:rPr>
              <a:t>э</a:t>
            </a:r>
            <a:r>
              <a:rPr sz="2400" spc="-40" dirty="0" err="1" smtClean="0">
                <a:cs typeface="Calibri"/>
              </a:rPr>
              <a:t>т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план</a:t>
            </a:r>
            <a:r>
              <a:rPr sz="2400" spc="0" dirty="0" smtClean="0">
                <a:cs typeface="Calibri"/>
              </a:rPr>
              <a:t> </a:t>
            </a:r>
            <a:r>
              <a:rPr sz="2400" spc="-25" dirty="0" err="1" smtClean="0">
                <a:cs typeface="Calibri"/>
              </a:rPr>
              <a:t>д</a:t>
            </a:r>
            <a:r>
              <a:rPr sz="2400" spc="-30" dirty="0" err="1" smtClean="0">
                <a:cs typeface="Calibri"/>
              </a:rPr>
              <a:t>о</a:t>
            </a:r>
            <a:r>
              <a:rPr sz="2400" spc="-35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и </a:t>
            </a:r>
            <a:r>
              <a:rPr sz="2400" spc="0" dirty="0" err="1" smtClean="0">
                <a:cs typeface="Calibri"/>
              </a:rPr>
              <a:t>рас</a:t>
            </a:r>
            <a:r>
              <a:rPr sz="2400" spc="-30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на</a:t>
            </a:r>
            <a:r>
              <a:rPr sz="2400" spc="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10" dirty="0" err="1" smtClean="0">
                <a:cs typeface="Calibri"/>
              </a:rPr>
              <a:t>п</a:t>
            </a:r>
            <a:r>
              <a:rPr sz="2400" spc="0" dirty="0" err="1" smtClean="0">
                <a:cs typeface="Calibri"/>
              </a:rPr>
              <a:t>р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0" dirty="0" err="1" smtClean="0">
                <a:cs typeface="Calibri"/>
              </a:rPr>
              <a:t>ленный</a:t>
            </a:r>
            <a:r>
              <a:rPr sz="2400" spc="5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пери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0" dirty="0" err="1" smtClean="0">
                <a:cs typeface="Calibri"/>
              </a:rPr>
              <a:t>д</a:t>
            </a:r>
            <a:endParaRPr sz="2400" dirty="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dirty="0" smtClean="0">
                <a:cs typeface="Calibri"/>
              </a:rPr>
              <a:t>Со</a:t>
            </a:r>
            <a:r>
              <a:rPr lang="ru-RU" sz="240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dirty="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2910" y="1714488"/>
            <a:ext cx="7929617" cy="4555213"/>
            <a:chOff x="735414" y="1916832"/>
            <a:chExt cx="6197183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369344" y="4327819"/>
              <a:ext cx="1563253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</a:t>
              </a:r>
              <a:r>
                <a:rPr lang="ru-RU" sz="1400" b="1" i="1" dirty="0" err="1" smtClean="0">
                  <a:solidFill>
                    <a:srgbClr val="E36C09"/>
                  </a:solidFill>
                  <a:cs typeface="Calibri"/>
                </a:rPr>
                <a:t>джеты</a:t>
              </a:r>
              <a:r>
                <a:rPr lang="ru-RU" sz="1400" b="1" i="1" dirty="0" smtClean="0">
                  <a:solidFill>
                    <a:srgbClr val="E36C09"/>
                  </a:solidFill>
                  <a:cs typeface="Calibri"/>
                </a:rPr>
                <a:t>  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126511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ГОРОДСКОЕ ПОСЕЛЕНИЕ</a:t>
              </a:r>
              <a:endPara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06091" y="4059171"/>
              <a:ext cx="1366571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Сельские поселения</a:t>
              </a:r>
              <a:endParaRPr lang="ru-RU" sz="1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35414" y="2880981"/>
              <a:ext cx="1954067" cy="127123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МУНИЦИПАЛЬНЫЙ  РАЙОН</a:t>
              </a:r>
              <a:endParaRPr lang="ru-RU" sz="1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«Благоустройство территории в Холмском городском поселении на 2016-2018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годы</a:t>
            </a:r>
            <a:r>
              <a:rPr lang="ru-RU" sz="2000" b="1" noProof="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2504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</a:t>
            </a:r>
            <a:r>
              <a:rPr lang="en-US" b="1" dirty="0" smtClean="0"/>
              <a:t>7</a:t>
            </a:r>
            <a:r>
              <a:rPr lang="ru-RU" b="1" dirty="0" smtClean="0"/>
              <a:t>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143373" y="1088740"/>
          <a:ext cx="4893121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520"/>
                <a:gridCol w="714572"/>
                <a:gridCol w="916469"/>
                <a:gridCol w="815520"/>
                <a:gridCol w="815520"/>
                <a:gridCol w="815520"/>
              </a:tblGrid>
              <a:tr h="5058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 год в % 2016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4974,8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73978" y="134634"/>
            <a:ext cx="396044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504" y="785793"/>
          <a:ext cx="3816424" cy="239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36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0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   </a:t>
                      </a:r>
                      <a:r>
                        <a:rPr lang="ru-RU" sz="1400" baseline="0" dirty="0" smtClean="0"/>
                        <a:t>Обеспечение комфортных условий проживания жителей населенного пункта, в том числе улучшение внешнего облика населенного пункта, благоустройство территории населенного пункта</a:t>
                      </a:r>
                      <a:endParaRPr lang="ru-RU" sz="14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</a:tr>
              <a:tr h="36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899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Ад</a:t>
                      </a:r>
                      <a:r>
                        <a:rPr lang="ru-RU" sz="1200" dirty="0" smtClean="0"/>
                        <a:t>министрация Холмского муниципального района, в лице отдела по вопросам жизнеобеспечения и строительства Администрации муниципального района</a:t>
                      </a:r>
                      <a:endParaRPr lang="ru-RU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500" y="4689140"/>
          <a:ext cx="9000492" cy="1668818"/>
        </p:xfrm>
        <a:graphic>
          <a:graphicData uri="http://schemas.openxmlformats.org/drawingml/2006/table">
            <a:tbl>
              <a:tblPr/>
              <a:tblGrid>
                <a:gridCol w="2098365"/>
                <a:gridCol w="2098365"/>
                <a:gridCol w="2650566"/>
                <a:gridCol w="2153196"/>
              </a:tblGrid>
              <a:tr h="426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500,0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1474,8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2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Организация уличного освещения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 территории г.Холм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Озеленение территории городского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Организация и содержание мест захоронения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Прочие мероприятия по благоустройству г.Холм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9F2"/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temp\20160525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7684" cy="1249954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                              «Обеспечение пожарной безопасности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                          на территории Холмского городского поселения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на 2016-2018 годы»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25044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</a:t>
            </a:r>
            <a:r>
              <a:rPr lang="en-US" b="1" dirty="0" smtClean="0"/>
              <a:t>7</a:t>
            </a:r>
            <a:r>
              <a:rPr lang="ru-RU" b="1" dirty="0" smtClean="0"/>
              <a:t>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103442" y="1214422"/>
          <a:ext cx="5040558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  <a:gridCol w="840093"/>
                <a:gridCol w="840093"/>
                <a:gridCol w="840093"/>
              </a:tblGrid>
              <a:tr h="62508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9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50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 год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 год в % 2016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</a:tr>
              <a:tr h="625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01"/>
                    </a:solidFill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73978" y="134634"/>
            <a:ext cx="396044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504" y="1232756"/>
          <a:ext cx="3816424" cy="238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3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необходимых условий для повышения эффективности и усиления деятельности по пожарной безопасности района, уменьшение гибели, травматизма людей, размера материальных потерь от огня, укрепление материально-технической базы района</a:t>
                      </a:r>
                      <a:endParaRPr lang="ru-RU" sz="12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Администрация Холмского муниципального района, в лице отдела по вопросам жизнеобеспечения и строительства Администрации муниципального района</a:t>
                      </a:r>
                      <a:endParaRPr lang="ru-RU" sz="1200" dirty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4690970"/>
          <a:ext cx="8607900" cy="1078290"/>
        </p:xfrm>
        <a:graphic>
          <a:graphicData uri="http://schemas.openxmlformats.org/drawingml/2006/table">
            <a:tbl>
              <a:tblPr/>
              <a:tblGrid>
                <a:gridCol w="3862519"/>
                <a:gridCol w="4745381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745" marR="5745" marT="5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8,9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745" marR="5745" marT="5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Создание системы организационных и практических мер по предупреждению и тушению пожаров на территории Холмского городского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5" marR="5745" marT="57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Укрепление материально-технической базы Холмского городского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5" marR="5745" marT="57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Холмского городского поселения,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268759"/>
          <a:ext cx="8676964" cy="5040560"/>
        </p:xfrm>
        <a:graphic>
          <a:graphicData uri="http://schemas.openxmlformats.org/drawingml/2006/table">
            <a:tbl>
              <a:tblPr/>
              <a:tblGrid>
                <a:gridCol w="5364596"/>
                <a:gridCol w="1656184"/>
                <a:gridCol w="1656184"/>
              </a:tblGrid>
              <a:tr h="578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latin typeface="+mn-lt"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latin typeface="+mn-lt"/>
                        </a:rPr>
                        <a:t>на </a:t>
                      </a:r>
                      <a:r>
                        <a:rPr lang="ru-RU" sz="2000" b="1" i="0" u="none" strike="noStrike" dirty="0" smtClean="0">
                          <a:latin typeface="+mn-lt"/>
                        </a:rPr>
                        <a:t>01.01.201</a:t>
                      </a:r>
                      <a:r>
                        <a:rPr lang="en-US" sz="2000" b="1" i="0" u="none" strike="noStrike" dirty="0" smtClean="0">
                          <a:latin typeface="+mn-lt"/>
                        </a:rPr>
                        <a:t>7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latin typeface="+mn-lt"/>
                        </a:rPr>
                        <a:t>на</a:t>
                      </a:r>
                      <a:r>
                        <a:rPr lang="ru-RU" sz="2000" b="1" i="0" u="none" strike="noStrike" baseline="0" dirty="0" smtClean="0">
                          <a:latin typeface="+mn-lt"/>
                        </a:rPr>
                        <a:t> 01.01.</a:t>
                      </a:r>
                      <a:r>
                        <a:rPr lang="en-US" sz="2000" b="1" i="0" u="none" strike="noStrike" dirty="0" smtClean="0">
                          <a:latin typeface="+mn-lt"/>
                        </a:rPr>
                        <a:t>201</a:t>
                      </a:r>
                      <a:r>
                        <a:rPr lang="ru-RU" sz="2000" b="1" i="0" u="none" strike="noStrike" dirty="0" smtClean="0">
                          <a:latin typeface="+mn-lt"/>
                        </a:rPr>
                        <a:t>8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latin typeface="+mn-lt"/>
                        </a:rPr>
                        <a:t>Муниципальный внутренний </a:t>
                      </a:r>
                      <a:r>
                        <a:rPr lang="ru-RU" sz="2000" b="0" i="0" u="none" strike="noStrike" dirty="0">
                          <a:latin typeface="+mn-lt"/>
                        </a:rPr>
                        <a:t>долг, всего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7100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latin typeface="+mn-lt"/>
                        </a:rPr>
                        <a:t>Бюджетные кредиты, предоставленные из </a:t>
                      </a:r>
                      <a:r>
                        <a:rPr lang="ru-RU" sz="2000" b="0" i="0" u="none" strike="noStrike" dirty="0" smtClean="0">
                          <a:latin typeface="+mn-lt"/>
                        </a:rPr>
                        <a:t>районного </a:t>
                      </a:r>
                      <a:r>
                        <a:rPr lang="ru-RU" sz="2000" b="0" i="0" u="none" strike="noStrike" dirty="0">
                          <a:latin typeface="+mn-lt"/>
                        </a:rPr>
                        <a:t>бюджета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Кредиты банков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827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latin typeface="+mn-lt"/>
                        </a:rPr>
                        <a:t>Муниципальные гарантии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   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5646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latin typeface="+mn-lt"/>
                        </a:rPr>
                        <a:t>Уровень долговой нагрузки (отношение объема муниципального</a:t>
                      </a:r>
                      <a:r>
                        <a:rPr lang="ru-RU" sz="2000" b="0" i="0" u="none" strike="noStrike" baseline="0" dirty="0" smtClean="0">
                          <a:latin typeface="+mn-lt"/>
                        </a:rPr>
                        <a:t> долга  к доходам бюджета поселения без учета безвозмездных поступлений), %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0,0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smtClean="0">
                          <a:latin typeface="+mn-lt"/>
                        </a:rPr>
                        <a:t>0,0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Адрес: </a:t>
            </a:r>
          </a:p>
          <a:p>
            <a:pPr algn="ctr"/>
            <a:r>
              <a:rPr lang="ru-RU" dirty="0" smtClean="0"/>
              <a:t>175270,Новгородская обл.,</a:t>
            </a:r>
          </a:p>
          <a:p>
            <a:pPr algn="ctr"/>
            <a:r>
              <a:rPr lang="ru-RU" dirty="0" smtClean="0"/>
              <a:t> г.Холм, пл.Победы,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</a:t>
            </a:r>
            <a:r>
              <a:rPr lang="ru-RU" sz="2400" dirty="0" err="1" smtClean="0"/>
              <a:t>holmfin@mail.ru</a:t>
            </a:r>
            <a:r>
              <a:rPr lang="ru-RU" sz="2400" dirty="0" smtClean="0"/>
              <a:t> </a:t>
            </a:r>
            <a:r>
              <a:rPr lang="ru-RU" sz="2400" b="1" dirty="0" smtClean="0"/>
              <a:t>       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smtClean="0"/>
              <a:t>понедельник-пятница с 8:30 до 17:30, </a:t>
            </a:r>
          </a:p>
          <a:p>
            <a:r>
              <a:rPr lang="ru-RU" dirty="0" smtClean="0"/>
              <a:t>                                                                  выходной- суббота и воскресенье </a:t>
            </a:r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муниципального района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5929330"/>
            <a:ext cx="4429156" cy="785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43438" y="6072206"/>
            <a:ext cx="4023391" cy="500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lang="ru-RU" sz="1800" b="1" spc="10" dirty="0" smtClean="0">
                <a:cs typeface="Times New Roman"/>
              </a:rPr>
              <a:t>городского и сельских поселений 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бюджета Холмского городского поселения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14282" y="1428736"/>
            <a:ext cx="8929718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поселения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15140" y="2428868"/>
            <a:ext cx="242886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социально-экономичес-кого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41176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программах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решением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</a:t>
            </a:r>
            <a:r>
              <a:rPr lang="ru-RU" sz="1400" b="1" smtClean="0">
                <a:solidFill>
                  <a:srgbClr val="404040"/>
                </a:solidFill>
                <a:ea typeface="+mj-ea"/>
                <a:cs typeface="Times New Roman"/>
              </a:rPr>
              <a:t>решения</a:t>
            </a: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 err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dirty="0" err="1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dirty="0" err="1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dirty="0" err="1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dirty="0" err="1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dirty="0" err="1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dirty="0" err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dirty="0" err="1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dirty="0" err="1" smtClean="0">
                <a:solidFill>
                  <a:srgbClr val="FFFFFF"/>
                </a:solidFill>
                <a:cs typeface="Calibri"/>
              </a:rPr>
              <a:t>ета</a:t>
            </a:r>
            <a:endParaRPr sz="2000" dirty="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при</a:t>
            </a:r>
            <a:r>
              <a:rPr sz="1500" spc="5" smtClean="0">
                <a:cs typeface="Calibri"/>
              </a:rPr>
              <a:t>б</a:t>
            </a:r>
            <a:r>
              <a:rPr sz="1500" spc="-5" smtClean="0">
                <a:cs typeface="Calibri"/>
              </a:rPr>
              <a:t>ы</a:t>
            </a:r>
            <a:r>
              <a:rPr sz="1500" spc="0" smtClean="0">
                <a:cs typeface="Calibri"/>
              </a:rPr>
              <a:t>ль</a:t>
            </a:r>
            <a:endParaRPr sz="1500"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1500" smtClean="0">
                <a:cs typeface="Calibri"/>
              </a:rPr>
              <a:t>организаций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акциз</a:t>
            </a:r>
            <a:r>
              <a:rPr sz="1500" spc="-5" smtClean="0">
                <a:cs typeface="Calibri"/>
              </a:rPr>
              <a:t>ы;</a:t>
            </a:r>
            <a:endParaRPr sz="150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 физическ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х</a:t>
            </a:r>
            <a:r>
              <a:rPr sz="1500" spc="-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ц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налоги.</a:t>
            </a:r>
            <a:endParaRPr sz="15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24314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</a:t>
            </a:r>
            <a:endParaRPr lang="ru-RU" sz="1600" b="1" spc="-10" dirty="0" smtClean="0">
              <a:cs typeface="Calibri"/>
            </a:endParaRPr>
          </a:p>
          <a:p>
            <a:pPr marL="12700" marR="12700" indent="635" algn="ctr">
              <a:lnSpc>
                <a:spcPct val="100000"/>
              </a:lnSpc>
            </a:pPr>
            <a:r>
              <a:rPr lang="ru-RU" sz="1600" b="1" spc="-10" dirty="0" smtClean="0">
                <a:cs typeface="Calibri"/>
              </a:rPr>
              <a:t>Дотации;</a:t>
            </a:r>
          </a:p>
          <a:p>
            <a:pPr marL="12700" marR="12700" indent="635" algn="ctr">
              <a:lnSpc>
                <a:spcPct val="100000"/>
              </a:lnSpc>
            </a:pPr>
            <a:r>
              <a:rPr lang="ru-RU" sz="1600" b="1" spc="-10" dirty="0" smtClean="0">
                <a:cs typeface="Calibri"/>
              </a:rPr>
              <a:t>Субсидии;</a:t>
            </a:r>
          </a:p>
          <a:p>
            <a:pPr marL="12700" marR="12700" indent="635" algn="ctr">
              <a:lnSpc>
                <a:spcPct val="100000"/>
              </a:lnSpc>
            </a:pPr>
            <a:r>
              <a:rPr lang="ru-RU" sz="1600" b="1" spc="-10" dirty="0" smtClean="0">
                <a:cs typeface="Calibri"/>
              </a:rPr>
              <a:t>Субвенции.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др</a:t>
            </a:r>
            <a:r>
              <a:rPr sz="1600" b="1" spc="-10" smtClean="0">
                <a:cs typeface="Calibri"/>
              </a:rPr>
              <a:t>угих</a:t>
            </a:r>
            <a:r>
              <a:rPr sz="1600" b="1" spc="2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пошлин и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сбо</a:t>
            </a:r>
            <a:r>
              <a:rPr sz="1600" b="1" spc="-15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ов, 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зак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но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атель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тв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м,</a:t>
            </a:r>
            <a:r>
              <a:rPr sz="1600" b="1" spc="-2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т</a:t>
            </a:r>
            <a:r>
              <a:rPr sz="1600" b="1" spc="-5" smtClean="0">
                <a:cs typeface="Calibri"/>
              </a:rPr>
              <a:t>а</a:t>
            </a:r>
            <a:r>
              <a:rPr sz="1600" b="1" spc="-10" smtClean="0">
                <a:cs typeface="Calibri"/>
              </a:rPr>
              <a:t>кже штраф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в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за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нарушение зак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но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атель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тв</a:t>
            </a:r>
            <a:r>
              <a:rPr sz="1600" b="1" spc="5" smtClean="0">
                <a:cs typeface="Calibri"/>
              </a:rPr>
              <a:t>а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</a:t>
            </a:r>
            <a:r>
              <a:rPr sz="1600" spc="-15" smtClean="0">
                <a:cs typeface="Calibri"/>
              </a:rPr>
              <a:t>п</a:t>
            </a:r>
            <a:r>
              <a:rPr sz="1600" spc="-10" smtClean="0">
                <a:cs typeface="Calibri"/>
              </a:rPr>
              <a:t>ример:</a:t>
            </a:r>
            <a:endParaRPr sz="160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/>
          </a:p>
          <a:p>
            <a:pPr marL="227329" marR="21209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от</a:t>
            </a:r>
            <a:r>
              <a:rPr sz="1500" spc="-1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использов</a:t>
            </a:r>
            <a:r>
              <a:rPr sz="1500" spc="-15" smtClean="0">
                <a:cs typeface="Calibri"/>
              </a:rPr>
              <a:t>а</a:t>
            </a:r>
            <a:r>
              <a:rPr sz="1500" spc="0" smtClean="0">
                <a:cs typeface="Calibri"/>
              </a:rPr>
              <a:t>ния госу</a:t>
            </a:r>
            <a:r>
              <a:rPr sz="1500" spc="5" smtClean="0">
                <a:cs typeface="Calibri"/>
              </a:rPr>
              <a:t>д</a:t>
            </a:r>
            <a:r>
              <a:rPr sz="1500" spc="0" smtClean="0">
                <a:cs typeface="Calibri"/>
              </a:rPr>
              <a:t>арств</a:t>
            </a:r>
            <a:r>
              <a:rPr sz="1500" spc="-5" smtClean="0">
                <a:cs typeface="Calibri"/>
              </a:rPr>
              <a:t>е</a:t>
            </a:r>
            <a:r>
              <a:rPr sz="1500" spc="0" smtClean="0">
                <a:cs typeface="Calibri"/>
              </a:rPr>
              <a:t>н</a:t>
            </a:r>
            <a:r>
              <a:rPr sz="1500" spc="-10" smtClean="0">
                <a:cs typeface="Calibri"/>
              </a:rPr>
              <a:t>н</a:t>
            </a:r>
            <a:r>
              <a:rPr sz="1500" spc="0" smtClean="0">
                <a:cs typeface="Calibri"/>
              </a:rPr>
              <a:t>ого и</a:t>
            </a:r>
            <a:r>
              <a:rPr sz="1500" spc="5" smtClean="0">
                <a:cs typeface="Calibri"/>
              </a:rPr>
              <a:t>м</a:t>
            </a:r>
            <a:r>
              <a:rPr sz="1500" spc="0" smtClean="0">
                <a:cs typeface="Calibri"/>
              </a:rPr>
              <a:t>у</a:t>
            </a:r>
            <a:r>
              <a:rPr sz="1500" spc="5" smtClean="0">
                <a:cs typeface="Calibri"/>
              </a:rPr>
              <a:t>щ</a:t>
            </a:r>
            <a:r>
              <a:rPr sz="1500" spc="0" smtClean="0">
                <a:cs typeface="Calibri"/>
              </a:rPr>
              <a:t>ес</a:t>
            </a:r>
            <a:r>
              <a:rPr sz="1500" spc="-10" smtClean="0">
                <a:cs typeface="Calibri"/>
              </a:rPr>
              <a:t>т</a:t>
            </a:r>
            <a:r>
              <a:rPr sz="1500" spc="0" smtClean="0">
                <a:cs typeface="Calibri"/>
              </a:rPr>
              <a:t>ва</a:t>
            </a:r>
            <a:r>
              <a:rPr sz="1500" spc="-4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и земл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ш</a:t>
            </a:r>
            <a:r>
              <a:rPr sz="1500" spc="-10" smtClean="0">
                <a:cs typeface="Calibri"/>
              </a:rPr>
              <a:t>т</a:t>
            </a:r>
            <a:r>
              <a:rPr sz="1500" spc="0" smtClean="0">
                <a:cs typeface="Calibri"/>
              </a:rPr>
              <a:t>рафные</a:t>
            </a:r>
            <a:r>
              <a:rPr sz="1500" spc="-2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санк</a:t>
            </a:r>
            <a:r>
              <a:rPr sz="1500" spc="5" smtClean="0">
                <a:cs typeface="Calibri"/>
              </a:rPr>
              <a:t>ц</a:t>
            </a:r>
            <a:r>
              <a:rPr sz="1500" spc="0" smtClean="0">
                <a:cs typeface="Calibri"/>
              </a:rPr>
              <a:t>и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угие.</a:t>
            </a:r>
            <a:endParaRPr sz="150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dirty="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600" b="1" dirty="0" smtClean="0"/>
              <a:t>Нормативы отчислений доходов, местных налогов и сборов в бюджет Холмского  городского поселения на 2017 год и на плановый период 2018 и 2019 годов</a:t>
            </a:r>
            <a:endParaRPr lang="ru-RU" sz="1600" dirty="0" smtClean="0"/>
          </a:p>
          <a:p>
            <a:pPr marL="12700" algn="ctr">
              <a:lnSpc>
                <a:spcPct val="100000"/>
              </a:lnSpc>
            </a:pP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500042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7" y="857233"/>
          <a:ext cx="8501120" cy="5786476"/>
        </p:xfrm>
        <a:graphic>
          <a:graphicData uri="http://schemas.openxmlformats.org/drawingml/2006/table">
            <a:tbl>
              <a:tblPr/>
              <a:tblGrid>
                <a:gridCol w="45345"/>
                <a:gridCol w="1052859"/>
                <a:gridCol w="1052859"/>
                <a:gridCol w="1052859"/>
                <a:gridCol w="1271022"/>
                <a:gridCol w="1065010"/>
                <a:gridCol w="1676217"/>
                <a:gridCol w="1284949"/>
              </a:tblGrid>
              <a:tr h="26845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 (сбора)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нормативы отчисления налогов (%)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2017год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7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430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лиц, взимаемый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ставкам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применяемым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объектам налогообложения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расположенным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границах городских поселений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55973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организаций, обладающих земельным участком, расположенным в границах городских поселений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55973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поселений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889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получаемые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виде арендной платы за земельные участки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собственность на которые не разграничена и которые 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положены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6609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8484" marR="8484" marT="8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5280</TotalTime>
  <Words>2795</Words>
  <Application>Microsoft Office PowerPoint</Application>
  <PresentationFormat>Экран (4:3)</PresentationFormat>
  <Paragraphs>846</Paragraphs>
  <Slides>33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Доходы бюджета – это безвозмездные и безвозвратные поступления денежных средств в бюджет.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xxx</cp:lastModifiedBy>
  <cp:revision>587</cp:revision>
  <dcterms:created xsi:type="dcterms:W3CDTF">2013-11-11T10:07:08Z</dcterms:created>
  <dcterms:modified xsi:type="dcterms:W3CDTF">2016-12-05T07:55:59Z</dcterms:modified>
</cp:coreProperties>
</file>